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7" r:id="rId4"/>
    <p:sldId id="258" r:id="rId5"/>
    <p:sldId id="259" r:id="rId6"/>
    <p:sldId id="260" r:id="rId7"/>
    <p:sldId id="261" r:id="rId8"/>
    <p:sldId id="262" r:id="rId9"/>
    <p:sldId id="263" r:id="rId10"/>
    <p:sldId id="272"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86AF3-733B-451C-ADB3-C69B5F763101}" type="datetimeFigureOut">
              <a:rPr lang="fr-FR" smtClean="0"/>
              <a:pPr/>
              <a:t>14/12/2015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C8D9F-406D-4A24-AF3C-EECF1BC94DF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RAPPEL SUR LE GROUPE NORMES/</a:t>
            </a:r>
          </a:p>
          <a:p>
            <a:endParaRPr lang="fr-FR" dirty="0" smtClean="0"/>
          </a:p>
          <a:p>
            <a:r>
              <a:rPr lang="fr-FR" dirty="0" smtClean="0"/>
              <a:t>Groupe, SA</a:t>
            </a:r>
            <a:r>
              <a:rPr lang="fr-FR" baseline="0" dirty="0" smtClean="0"/>
              <a:t> COMPOSITION, son </a:t>
            </a:r>
            <a:r>
              <a:rPr lang="fr-FR" baseline="0" dirty="0" err="1" smtClean="0"/>
              <a:t>role</a:t>
            </a:r>
            <a:r>
              <a:rPr lang="fr-FR" baseline="0" dirty="0" smtClean="0"/>
              <a:t> mis a jour, </a:t>
            </a:r>
            <a:r>
              <a:rPr lang="fr-FR" baseline="0" dirty="0" err="1" smtClean="0"/>
              <a:t>evolution</a:t>
            </a:r>
            <a:r>
              <a:rPr lang="fr-FR" baseline="0" dirty="0" smtClean="0"/>
              <a:t> suivant les demandes du terrain</a:t>
            </a:r>
          </a:p>
          <a:p>
            <a:endParaRPr lang="fr-FR" baseline="0" dirty="0" smtClean="0"/>
          </a:p>
          <a:p>
            <a:r>
              <a:rPr lang="fr-FR" baseline="0" dirty="0" smtClean="0"/>
              <a:t>REFERENTIEL REPREND LA NORME MAIS N EST PAS LA NORME</a:t>
            </a:r>
            <a:endParaRPr lang="fr-FR" dirty="0"/>
          </a:p>
        </p:txBody>
      </p:sp>
      <p:sp>
        <p:nvSpPr>
          <p:cNvPr id="4" name="Espace réservé du numéro de diapositive 3"/>
          <p:cNvSpPr>
            <a:spLocks noGrp="1"/>
          </p:cNvSpPr>
          <p:nvPr>
            <p:ph type="sldNum" sz="quarter" idx="10"/>
          </p:nvPr>
        </p:nvSpPr>
        <p:spPr/>
        <p:txBody>
          <a:bodyPr/>
          <a:lstStyle/>
          <a:p>
            <a:fld id="{DB7C8D9F-406D-4A24-AF3C-EECF1BC94DFC}"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Nouveau </a:t>
            </a:r>
            <a:r>
              <a:rPr lang="fr-FR" dirty="0" err="1" smtClean="0"/>
              <a:t>materiel</a:t>
            </a:r>
            <a:r>
              <a:rPr lang="fr-FR" dirty="0" smtClean="0"/>
              <a:t>: pompe a </a:t>
            </a:r>
            <a:r>
              <a:rPr lang="fr-FR" dirty="0" err="1" smtClean="0"/>
              <a:t>debit</a:t>
            </a:r>
            <a:r>
              <a:rPr lang="fr-FR" dirty="0" smtClean="0"/>
              <a:t> variable, rupture de pente</a:t>
            </a:r>
            <a:endParaRPr lang="fr-FR" dirty="0"/>
          </a:p>
        </p:txBody>
      </p:sp>
      <p:sp>
        <p:nvSpPr>
          <p:cNvPr id="4" name="Espace réservé du numéro de diapositive 3"/>
          <p:cNvSpPr>
            <a:spLocks noGrp="1"/>
          </p:cNvSpPr>
          <p:nvPr>
            <p:ph type="sldNum" sz="quarter" idx="10"/>
          </p:nvPr>
        </p:nvSpPr>
        <p:spPr/>
        <p:txBody>
          <a:bodyPr/>
          <a:lstStyle/>
          <a:p>
            <a:fld id="{DB7C8D9F-406D-4A24-AF3C-EECF1BC94DFC}"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B7C8D9F-406D-4A24-AF3C-EECF1BC94DFC}"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Reference</a:t>
            </a:r>
            <a:r>
              <a:rPr lang="fr-FR" dirty="0" smtClean="0"/>
              <a:t> a la norme:</a:t>
            </a:r>
            <a:r>
              <a:rPr lang="fr-FR" baseline="0" dirty="0" smtClean="0"/>
              <a:t> mise sous vide du système de lait doit se faire par le haut du </a:t>
            </a:r>
            <a:r>
              <a:rPr lang="fr-FR" baseline="0" dirty="0" err="1" smtClean="0"/>
              <a:t>piege</a:t>
            </a:r>
            <a:r>
              <a:rPr lang="fr-FR" baseline="0" dirty="0" smtClean="0"/>
              <a:t> sanitaire</a:t>
            </a:r>
            <a:endParaRPr lang="fr-FR" dirty="0"/>
          </a:p>
        </p:txBody>
      </p:sp>
      <p:sp>
        <p:nvSpPr>
          <p:cNvPr id="4" name="Espace réservé du numéro de diapositive 3"/>
          <p:cNvSpPr>
            <a:spLocks noGrp="1"/>
          </p:cNvSpPr>
          <p:nvPr>
            <p:ph type="sldNum" sz="quarter" idx="10"/>
          </p:nvPr>
        </p:nvSpPr>
        <p:spPr/>
        <p:txBody>
          <a:bodyPr/>
          <a:lstStyle/>
          <a:p>
            <a:fld id="{DB7C8D9F-406D-4A24-AF3C-EECF1BC94DFC}"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AUPARAVANT</a:t>
            </a:r>
            <a:r>
              <a:rPr lang="fr-FR" baseline="0" dirty="0" smtClean="0"/>
              <a:t> QUE DANS LE  CADRE D UN CHANGEMENT DE LACTODUC</a:t>
            </a:r>
            <a:endParaRPr lang="fr-FR" dirty="0"/>
          </a:p>
        </p:txBody>
      </p:sp>
      <p:sp>
        <p:nvSpPr>
          <p:cNvPr id="4" name="Espace réservé du numéro de diapositive 3"/>
          <p:cNvSpPr>
            <a:spLocks noGrp="1"/>
          </p:cNvSpPr>
          <p:nvPr>
            <p:ph type="sldNum" sz="quarter" idx="10"/>
          </p:nvPr>
        </p:nvSpPr>
        <p:spPr/>
        <p:txBody>
          <a:bodyPr/>
          <a:lstStyle/>
          <a:p>
            <a:fld id="{DB7C8D9F-406D-4A24-AF3C-EECF1BC94DFC}" type="slidenum">
              <a:rPr lang="fr-FR" smtClean="0"/>
              <a:pPr/>
              <a:t>15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Precision</a:t>
            </a:r>
            <a:r>
              <a:rPr lang="fr-FR" dirty="0" smtClean="0"/>
              <a:t> des points bas</a:t>
            </a:r>
            <a:endParaRPr lang="fr-FR" dirty="0"/>
          </a:p>
        </p:txBody>
      </p:sp>
      <p:sp>
        <p:nvSpPr>
          <p:cNvPr id="4" name="Espace réservé du numéro de diapositive 3"/>
          <p:cNvSpPr>
            <a:spLocks noGrp="1"/>
          </p:cNvSpPr>
          <p:nvPr>
            <p:ph type="sldNum" sz="quarter" idx="10"/>
          </p:nvPr>
        </p:nvSpPr>
        <p:spPr/>
        <p:txBody>
          <a:bodyPr/>
          <a:lstStyle/>
          <a:p>
            <a:fld id="{DB7C8D9F-406D-4A24-AF3C-EECF1BC94DFC}"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AE9CA5D-E07F-4D57-AEEF-D4111974BE9F}" type="datetimeFigureOut">
              <a:rPr lang="fr-FR" smtClean="0"/>
              <a:pPr/>
              <a:t>14/12/2015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051A78-C4CC-43EB-99B4-F687A65EE16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9CA5D-E07F-4D57-AEEF-D4111974BE9F}" type="datetimeFigureOut">
              <a:rPr lang="fr-FR" smtClean="0"/>
              <a:pPr/>
              <a:t>14/12/2015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51A78-C4CC-43EB-99B4-F687A65EE16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Diapo%20CROCIT%20lavage.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C:\Users\depeupix01d\Dropbox\Formation%20Agent%202015\Certitraite\protocole%20sp&#233;cifique\Juillet%202013_Courrier%20concernant%20le%20Net'Traite%20et%20le%20syst&#232;me%20Trombone%20DeLaval_version%2011102013.pdf" TargetMode="External"/><Relationship Id="rId2" Type="http://schemas.openxmlformats.org/officeDocument/2006/relationships/hyperlink" Target="file:///C:\Users\depeupix01d\Dropbox\Formation%20Agent%202015\Certitraite\protocole%20sp&#233;cifique\501_Pression%20conduite%20refoulement%20pompes%20a%20vide%20RPSx(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rappel_norm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erti CMJN.jpg"/>
          <p:cNvPicPr>
            <a:picLocks noChangeAspect="1"/>
          </p:cNvPicPr>
          <p:nvPr/>
        </p:nvPicPr>
        <p:blipFill>
          <a:blip r:embed="rId3"/>
          <a:stretch>
            <a:fillRect/>
          </a:stretch>
        </p:blipFill>
        <p:spPr>
          <a:xfrm>
            <a:off x="1142976" y="1643050"/>
            <a:ext cx="7000924" cy="35004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12.1. Lactoduc d’évacuation</a:t>
            </a:r>
            <a:endParaRPr lang="fr-FR" dirty="0"/>
          </a:p>
        </p:txBody>
      </p:sp>
      <p:pic>
        <p:nvPicPr>
          <p:cNvPr id="4" name="Image 3" descr="IMG-20140922-00004.jpg"/>
          <p:cNvPicPr>
            <a:picLocks noChangeAspect="1"/>
          </p:cNvPicPr>
          <p:nvPr/>
        </p:nvPicPr>
        <p:blipFill>
          <a:blip r:embed="rId2" cstate="print"/>
          <a:stretch>
            <a:fillRect/>
          </a:stretch>
        </p:blipFill>
        <p:spPr>
          <a:xfrm>
            <a:off x="1357290" y="1643050"/>
            <a:ext cx="6357950" cy="47684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13. Montage du lactoduc</a:t>
            </a:r>
            <a:endParaRPr lang="fr-FR" b="1" dirty="0"/>
          </a:p>
        </p:txBody>
      </p:sp>
      <p:sp>
        <p:nvSpPr>
          <p:cNvPr id="3" name="Espace réservé du contenu 2"/>
          <p:cNvSpPr>
            <a:spLocks noGrp="1"/>
          </p:cNvSpPr>
          <p:nvPr>
            <p:ph idx="1"/>
          </p:nvPr>
        </p:nvSpPr>
        <p:spPr/>
        <p:txBody>
          <a:bodyPr>
            <a:normAutofit/>
          </a:bodyPr>
          <a:lstStyle/>
          <a:p>
            <a:pPr algn="just"/>
            <a:r>
              <a:rPr lang="fr-FR" sz="2500" dirty="0" smtClean="0"/>
              <a:t>Une rupture de pente, par ramification, dans le sens de l’écoulement du lait est tolérée avec un maximum de un mètre, sauf installation rénovée sans modification du lactoduc</a:t>
            </a:r>
            <a:endParaRPr lang="fr-FR" sz="2500" dirty="0"/>
          </a:p>
        </p:txBody>
      </p:sp>
      <p:pic>
        <p:nvPicPr>
          <p:cNvPr id="4" name="Image 3"/>
          <p:cNvPicPr/>
          <p:nvPr/>
        </p:nvPicPr>
        <p:blipFill>
          <a:blip r:embed="rId2"/>
          <a:srcRect l="38182" t="43182" r="39669" b="44628"/>
          <a:stretch>
            <a:fillRect/>
          </a:stretch>
        </p:blipFill>
        <p:spPr bwMode="auto">
          <a:xfrm>
            <a:off x="1285852" y="3357562"/>
            <a:ext cx="6500858" cy="2714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14.1. Capacité du lactoduc</a:t>
            </a:r>
            <a:endParaRPr lang="fr-FR" dirty="0"/>
          </a:p>
        </p:txBody>
      </p:sp>
      <p:sp>
        <p:nvSpPr>
          <p:cNvPr id="3" name="Espace réservé du contenu 2"/>
          <p:cNvSpPr>
            <a:spLocks noGrp="1"/>
          </p:cNvSpPr>
          <p:nvPr>
            <p:ph idx="1"/>
          </p:nvPr>
        </p:nvSpPr>
        <p:spPr>
          <a:xfrm>
            <a:off x="457200" y="1600201"/>
            <a:ext cx="8229600" cy="2114552"/>
          </a:xfrm>
        </p:spPr>
        <p:txBody>
          <a:bodyPr>
            <a:normAutofit/>
          </a:bodyPr>
          <a:lstStyle/>
          <a:p>
            <a:r>
              <a:rPr lang="fr-FR" sz="2500" dirty="0" smtClean="0"/>
              <a:t>Cas particuliers des lactoducs secondaires</a:t>
            </a:r>
          </a:p>
          <a:p>
            <a:endParaRPr lang="fr-FR" sz="2500" dirty="0" smtClean="0"/>
          </a:p>
          <a:p>
            <a:r>
              <a:rPr lang="fr-FR" sz="2500" dirty="0" smtClean="0"/>
              <a:t>Le nombre de postes maximum par ramification doit être spécifié dans la fiche CERTI 02</a:t>
            </a:r>
            <a:endParaRPr lang="fr-FR" sz="2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715436" cy="1143000"/>
          </a:xfrm>
        </p:spPr>
        <p:txBody>
          <a:bodyPr>
            <a:normAutofit fontScale="90000"/>
          </a:bodyPr>
          <a:lstStyle/>
          <a:p>
            <a:pPr algn="l"/>
            <a:r>
              <a:rPr lang="fr-FR" b="1" dirty="0" smtClean="0"/>
              <a:t>19.1. Conception du circuit de nettoyage</a:t>
            </a:r>
            <a:endParaRPr lang="fr-FR" b="1" dirty="0"/>
          </a:p>
        </p:txBody>
      </p:sp>
      <p:sp>
        <p:nvSpPr>
          <p:cNvPr id="3" name="Espace réservé du contenu 2"/>
          <p:cNvSpPr>
            <a:spLocks noGrp="1"/>
          </p:cNvSpPr>
          <p:nvPr>
            <p:ph idx="1"/>
          </p:nvPr>
        </p:nvSpPr>
        <p:spPr>
          <a:xfrm>
            <a:off x="457200" y="1600200"/>
            <a:ext cx="8229600" cy="4972072"/>
          </a:xfrm>
        </p:spPr>
        <p:txBody>
          <a:bodyPr>
            <a:normAutofit fontScale="77500" lnSpcReduction="20000"/>
          </a:bodyPr>
          <a:lstStyle/>
          <a:p>
            <a:pPr>
              <a:buNone/>
            </a:pPr>
            <a:r>
              <a:rPr lang="fr-FR" dirty="0" smtClean="0"/>
              <a:t> Références normes : NF ISO 5707 : 9 REFER 10 : 2.1.2, 2.1.2.1, 2.1.2.2, 2.1.2.3 </a:t>
            </a:r>
          </a:p>
          <a:p>
            <a:pPr>
              <a:buNone/>
            </a:pPr>
            <a:r>
              <a:rPr lang="fr-FR" u="sng" dirty="0" smtClean="0"/>
              <a:t>Spécifications</a:t>
            </a:r>
          </a:p>
          <a:p>
            <a:pPr>
              <a:buNone/>
            </a:pPr>
            <a:r>
              <a:rPr lang="fr-FR" b="1" dirty="0" smtClean="0"/>
              <a:t>Avec un lactoduc bouclé</a:t>
            </a:r>
          </a:p>
          <a:p>
            <a:pPr algn="just">
              <a:buNone/>
            </a:pPr>
            <a:r>
              <a:rPr lang="fr-FR" dirty="0" smtClean="0"/>
              <a:t>o Au moins une vanne de lavage doit être installée de façon à imposer un sens de circulation des eaux et solutions de lavage,</a:t>
            </a:r>
          </a:p>
          <a:p>
            <a:pPr algn="just">
              <a:buNone/>
            </a:pPr>
            <a:r>
              <a:rPr lang="fr-FR" dirty="0" smtClean="0"/>
              <a:t>o Un dispositif doit être prévu pour permettre une arrivée d'eau suffisante entre la vanne de lavage et la chambre de réception, </a:t>
            </a:r>
          </a:p>
          <a:p>
            <a:pPr algn="just">
              <a:buNone/>
            </a:pPr>
            <a:r>
              <a:rPr lang="fr-FR" dirty="0" smtClean="0"/>
              <a:t>o Un dispositif monté entre le premier poste de traite et la vanne de lavage, à proximité de celle-ci, doit être prévu pour favoriser l’effet mécanique pendant toutes les étapes du nettoyage.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86874" cy="1143000"/>
          </a:xfrm>
        </p:spPr>
        <p:txBody>
          <a:bodyPr>
            <a:normAutofit fontScale="90000"/>
          </a:bodyPr>
          <a:lstStyle/>
          <a:p>
            <a:pPr algn="l"/>
            <a:r>
              <a:rPr lang="fr-FR" b="1" dirty="0" smtClean="0"/>
              <a:t>19.1. Conception du circuit de nettoyage</a:t>
            </a:r>
            <a:endParaRPr lang="fr-FR" b="1" dirty="0"/>
          </a:p>
        </p:txBody>
      </p:sp>
      <p:sp>
        <p:nvSpPr>
          <p:cNvPr id="3" name="Espace réservé du contenu 2"/>
          <p:cNvSpPr>
            <a:spLocks noGrp="1"/>
          </p:cNvSpPr>
          <p:nvPr>
            <p:ph idx="1"/>
          </p:nvPr>
        </p:nvSpPr>
        <p:spPr>
          <a:xfrm>
            <a:off x="457200" y="1600201"/>
            <a:ext cx="8229600" cy="3543312"/>
          </a:xfrm>
        </p:spPr>
        <p:txBody>
          <a:bodyPr>
            <a:normAutofit/>
          </a:bodyPr>
          <a:lstStyle/>
          <a:p>
            <a:pPr>
              <a:buNone/>
            </a:pPr>
            <a:r>
              <a:rPr lang="fr-FR" sz="2500" b="1" dirty="0" smtClean="0"/>
              <a:t>Avec un lactoduc non bouclé</a:t>
            </a:r>
          </a:p>
          <a:p>
            <a:pPr algn="just">
              <a:buNone/>
            </a:pPr>
            <a:r>
              <a:rPr lang="fr-FR" dirty="0" smtClean="0"/>
              <a:t>o </a:t>
            </a:r>
            <a:r>
              <a:rPr lang="fr-FR" sz="2500" dirty="0" smtClean="0"/>
              <a:t>Lorsque le lactoduc est non bouclé, il convient de prévoir un pontage entre l’extrémité du lactoduc et la canalisation de lavage ou le bac de lavage. Ce pontage, d’un diamètre adapté à celui du lactoduc, devra être muni d’un système de fermeture et ne devra pas nuire à la quantité et à la bonne répartition des liquides entre les faisceaux de nettoyage</a:t>
            </a:r>
          </a:p>
        </p:txBody>
      </p:sp>
      <p:sp>
        <p:nvSpPr>
          <p:cNvPr id="4" name="Rectangle à coins arrondis 3">
            <a:hlinkClick r:id="rId2" action="ppaction://hlinkfile"/>
          </p:cNvPr>
          <p:cNvSpPr/>
          <p:nvPr/>
        </p:nvSpPr>
        <p:spPr>
          <a:xfrm>
            <a:off x="3071802" y="5000636"/>
            <a:ext cx="2286016"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Diaporama Crocit Bretagne</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74638"/>
            <a:ext cx="8786874" cy="1143000"/>
          </a:xfrm>
        </p:spPr>
        <p:txBody>
          <a:bodyPr>
            <a:normAutofit fontScale="90000"/>
          </a:bodyPr>
          <a:lstStyle/>
          <a:p>
            <a:pPr algn="l"/>
            <a:r>
              <a:rPr lang="fr-FR" b="1" dirty="0" smtClean="0"/>
              <a:t>19.1. Conception du circuit de nettoyage</a:t>
            </a:r>
            <a:endParaRPr lang="fr-FR" b="1" dirty="0"/>
          </a:p>
        </p:txBody>
      </p:sp>
      <p:sp>
        <p:nvSpPr>
          <p:cNvPr id="3" name="Espace réservé du contenu 2"/>
          <p:cNvSpPr>
            <a:spLocks noGrp="1"/>
          </p:cNvSpPr>
          <p:nvPr>
            <p:ph idx="1"/>
          </p:nvPr>
        </p:nvSpPr>
        <p:spPr>
          <a:xfrm>
            <a:off x="428596" y="1714488"/>
            <a:ext cx="8229600" cy="3043246"/>
          </a:xfrm>
        </p:spPr>
        <p:txBody>
          <a:bodyPr/>
          <a:lstStyle/>
          <a:p>
            <a:pPr algn="just"/>
            <a:r>
              <a:rPr lang="fr-FR" sz="2500" dirty="0" smtClean="0"/>
              <a:t>Application : Toutes installations de traite neuves et d'occasions. Installations de traite rénovées </a:t>
            </a:r>
            <a:r>
              <a:rPr lang="fr-FR" sz="2500" b="1" dirty="0" smtClean="0"/>
              <a:t>si changement du lactoduc ou de la chambre de réception </a:t>
            </a:r>
          </a:p>
          <a:p>
            <a:endParaRPr lang="fr-FR" dirty="0" smtClean="0"/>
          </a:p>
          <a:p>
            <a:pPr algn="just"/>
            <a:r>
              <a:rPr lang="fr-FR" sz="2500" dirty="0" smtClean="0"/>
              <a:t>Remarques : Cette disposition s'applique aux lactoducs secondaires</a:t>
            </a:r>
            <a:endParaRPr lang="fr-FR" sz="2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74638"/>
            <a:ext cx="8786874" cy="1143000"/>
          </a:xfrm>
        </p:spPr>
        <p:txBody>
          <a:bodyPr>
            <a:normAutofit fontScale="90000"/>
          </a:bodyPr>
          <a:lstStyle/>
          <a:p>
            <a:pPr algn="l"/>
            <a:r>
              <a:rPr lang="fr-FR" b="1" dirty="0" smtClean="0"/>
              <a:t>19.2. Montage des équipements de lavage </a:t>
            </a:r>
            <a:endParaRPr lang="fr-FR" b="1" dirty="0"/>
          </a:p>
        </p:txBody>
      </p:sp>
      <p:sp>
        <p:nvSpPr>
          <p:cNvPr id="3" name="Espace réservé du contenu 2"/>
          <p:cNvSpPr>
            <a:spLocks noGrp="1"/>
          </p:cNvSpPr>
          <p:nvPr>
            <p:ph idx="1"/>
          </p:nvPr>
        </p:nvSpPr>
        <p:spPr>
          <a:xfrm>
            <a:off x="457200" y="1600200"/>
            <a:ext cx="8329642" cy="4525963"/>
          </a:xfrm>
        </p:spPr>
        <p:txBody>
          <a:bodyPr>
            <a:normAutofit/>
          </a:bodyPr>
          <a:lstStyle/>
          <a:p>
            <a:pPr algn="just"/>
            <a:r>
              <a:rPr lang="fr-FR" sz="2500" dirty="0" smtClean="0"/>
              <a:t>Lorsqu'un automate de lavage est utilisé, une purge automatique doit être montée sur tous les points bas du lactoduc d'évacuation </a:t>
            </a:r>
          </a:p>
          <a:p>
            <a:pPr algn="just"/>
            <a:r>
              <a:rPr lang="fr-FR" sz="2500" dirty="0" smtClean="0"/>
              <a:t>Application : Toutes installations de traite neuves et d’occasion, Installations de traite rénovées </a:t>
            </a:r>
          </a:p>
          <a:p>
            <a:pPr algn="just">
              <a:buNone/>
            </a:pPr>
            <a:r>
              <a:rPr lang="fr-FR" sz="2500" dirty="0" smtClean="0"/>
              <a:t>	o Si changement du lactoduc </a:t>
            </a:r>
          </a:p>
          <a:p>
            <a:pPr algn="just">
              <a:buNone/>
            </a:pPr>
            <a:r>
              <a:rPr lang="fr-FR" sz="2500" dirty="0" smtClean="0"/>
              <a:t>	o Si installation d’un automate de lavage </a:t>
            </a:r>
          </a:p>
          <a:p>
            <a:pPr algn="just"/>
            <a:r>
              <a:rPr lang="fr-FR" sz="2500" dirty="0" smtClean="0"/>
              <a:t>Remarques : Ces dispositions s'appliquent aux installations équipées d'un lactoduc secondaire. </a:t>
            </a:r>
            <a:endParaRPr lang="fr-FR" sz="2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Dispositifs spéciaux</a:t>
            </a:r>
            <a:endParaRPr lang="fr-FR" b="1" dirty="0"/>
          </a:p>
        </p:txBody>
      </p:sp>
      <p:sp>
        <p:nvSpPr>
          <p:cNvPr id="3" name="Espace réservé du contenu 2"/>
          <p:cNvSpPr>
            <a:spLocks noGrp="1"/>
          </p:cNvSpPr>
          <p:nvPr>
            <p:ph idx="1"/>
          </p:nvPr>
        </p:nvSpPr>
        <p:spPr>
          <a:xfrm>
            <a:off x="457200" y="1600200"/>
            <a:ext cx="8329642" cy="4525963"/>
          </a:xfrm>
        </p:spPr>
        <p:txBody>
          <a:bodyPr>
            <a:normAutofit/>
          </a:bodyPr>
          <a:lstStyle/>
          <a:p>
            <a:pPr algn="just"/>
            <a:r>
              <a:rPr lang="fr-FR" sz="2500" dirty="0" smtClean="0"/>
              <a:t>Toutes les dispositions prévues dans ce référentiel peuvent ne pas s'appliquer en tout point à certaines machines pourvues de dispositifs spéciaux. Il appartient au fournisseur de préciser les dispositions prévues. Quand l'installation de traite doit être contrôlée selon une méthode adaptée : par exemple un robot de traite, un protocole complémentaire validé par le COFIT décrira les spécifications particulières adaptables à ces matériels. </a:t>
            </a:r>
            <a:endParaRPr lang="fr-FR" sz="2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Dispositifs spéciaux</a:t>
            </a:r>
            <a:endParaRPr lang="fr-FR" b="1" dirty="0"/>
          </a:p>
        </p:txBody>
      </p:sp>
      <p:sp>
        <p:nvSpPr>
          <p:cNvPr id="3" name="Espace réservé du contenu 2"/>
          <p:cNvSpPr>
            <a:spLocks noGrp="1"/>
          </p:cNvSpPr>
          <p:nvPr>
            <p:ph idx="1"/>
          </p:nvPr>
        </p:nvSpPr>
        <p:spPr/>
        <p:txBody>
          <a:bodyPr>
            <a:normAutofit/>
          </a:bodyPr>
          <a:lstStyle/>
          <a:p>
            <a:r>
              <a:rPr lang="fr-FR" sz="2500" dirty="0" smtClean="0"/>
              <a:t>Ex: trombone </a:t>
            </a:r>
            <a:r>
              <a:rPr lang="fr-FR" sz="2500" dirty="0" err="1" smtClean="0"/>
              <a:t>DeLaval</a:t>
            </a:r>
            <a:r>
              <a:rPr lang="fr-FR" sz="2500" dirty="0" smtClean="0"/>
              <a:t>, </a:t>
            </a:r>
            <a:r>
              <a:rPr lang="fr-FR" sz="2500" dirty="0" err="1" smtClean="0"/>
              <a:t>Pe</a:t>
            </a:r>
            <a:r>
              <a:rPr lang="fr-FR" sz="2500" dirty="0" smtClean="0"/>
              <a:t> sur pompe à vide GEA, pompe à vide à débit variable, robot…</a:t>
            </a:r>
          </a:p>
          <a:p>
            <a:endParaRPr lang="fr-FR" dirty="0" smtClean="0"/>
          </a:p>
          <a:p>
            <a:endParaRPr lang="fr-FR" dirty="0" smtClean="0"/>
          </a:p>
          <a:p>
            <a:pPr>
              <a:buNone/>
            </a:pPr>
            <a:endParaRPr lang="fr-FR" dirty="0" smtClean="0"/>
          </a:p>
          <a:p>
            <a:r>
              <a:rPr lang="fr-FR" sz="2500" dirty="0" smtClean="0"/>
              <a:t>Compilation de ces dispositifs sur le serveur de l’IDELE</a:t>
            </a:r>
          </a:p>
          <a:p>
            <a:r>
              <a:rPr lang="fr-FR" sz="2500" dirty="0" smtClean="0"/>
              <a:t>Mis à disposition des agents par les MOT ou les marques.</a:t>
            </a:r>
          </a:p>
          <a:p>
            <a:endParaRPr lang="fr-FR" dirty="0" smtClean="0"/>
          </a:p>
        </p:txBody>
      </p:sp>
      <p:sp>
        <p:nvSpPr>
          <p:cNvPr id="4" name="Rectangle à coins arrondis 3">
            <a:hlinkClick r:id="rId2" action="ppaction://hlinkfile"/>
          </p:cNvPr>
          <p:cNvSpPr/>
          <p:nvPr/>
        </p:nvSpPr>
        <p:spPr>
          <a:xfrm>
            <a:off x="2214546" y="2928934"/>
            <a:ext cx="114300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GEA</a:t>
            </a:r>
            <a:endParaRPr lang="fr-FR" dirty="0"/>
          </a:p>
        </p:txBody>
      </p:sp>
      <p:sp>
        <p:nvSpPr>
          <p:cNvPr id="5" name="Rectangle à coins arrondis 4">
            <a:hlinkClick r:id="rId3" action="ppaction://hlinkfile"/>
          </p:cNvPr>
          <p:cNvSpPr/>
          <p:nvPr/>
        </p:nvSpPr>
        <p:spPr>
          <a:xfrm>
            <a:off x="4572000" y="2928934"/>
            <a:ext cx="1152000" cy="7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DELAVAL</a:t>
            </a:r>
            <a:endParaRPr lang="fr-FR"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REFERENTIEL</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Normes:</a:t>
            </a:r>
          </a:p>
          <a:p>
            <a:pPr>
              <a:buFont typeface="Wingdings" pitchFamily="2" charset="2"/>
              <a:buChar char="q"/>
            </a:pPr>
            <a:r>
              <a:rPr lang="fr-FR" dirty="0" smtClean="0"/>
              <a:t>« au plus </a:t>
            </a:r>
            <a:r>
              <a:rPr lang="fr-FR" dirty="0" err="1" smtClean="0"/>
              <a:t>pres</a:t>
            </a:r>
            <a:r>
              <a:rPr lang="fr-FR" dirty="0" smtClean="0"/>
              <a:t> de la norme mais pas toute la norme »</a:t>
            </a:r>
          </a:p>
          <a:p>
            <a:endParaRPr lang="fr-FR" dirty="0" smtClean="0"/>
          </a:p>
          <a:p>
            <a:r>
              <a:rPr lang="fr-FR" dirty="0" smtClean="0"/>
              <a:t>Représentation:</a:t>
            </a:r>
          </a:p>
          <a:p>
            <a:pPr>
              <a:buFont typeface="Wingdings" pitchFamily="2" charset="2"/>
              <a:buChar char="q"/>
            </a:pPr>
            <a:r>
              <a:rPr lang="fr-FR" dirty="0" smtClean="0"/>
              <a:t>MOT, </a:t>
            </a:r>
            <a:r>
              <a:rPr lang="fr-FR" dirty="0" err="1" smtClean="0"/>
              <a:t>Axema</a:t>
            </a:r>
            <a:r>
              <a:rPr lang="fr-FR" dirty="0" smtClean="0"/>
              <a:t>, </a:t>
            </a:r>
            <a:r>
              <a:rPr lang="fr-FR" dirty="0" err="1" smtClean="0"/>
              <a:t>Fnar</a:t>
            </a:r>
            <a:r>
              <a:rPr lang="fr-FR" dirty="0" smtClean="0"/>
              <a:t>, </a:t>
            </a:r>
            <a:r>
              <a:rPr lang="fr-FR" dirty="0" err="1" smtClean="0"/>
              <a:t>Sedima</a:t>
            </a:r>
            <a:endParaRPr lang="fr-FR" dirty="0" smtClean="0"/>
          </a:p>
          <a:p>
            <a:pPr>
              <a:buFont typeface="Wingdings" pitchFamily="2" charset="2"/>
              <a:buChar char="q"/>
            </a:pPr>
            <a:endParaRPr lang="fr-FR" dirty="0" smtClean="0"/>
          </a:p>
          <a:p>
            <a:r>
              <a:rPr lang="fr-FR" dirty="0" smtClean="0"/>
              <a:t>Evolution:</a:t>
            </a:r>
          </a:p>
          <a:p>
            <a:pPr>
              <a:buFont typeface="Wingdings" pitchFamily="2" charset="2"/>
              <a:buChar char="q"/>
            </a:pPr>
            <a:r>
              <a:rPr lang="fr-FR" dirty="0" smtClean="0"/>
              <a:t>Nouvelle norme, nouveau matériel, demande du « terrain »</a:t>
            </a:r>
          </a:p>
          <a:p>
            <a:endParaRPr lang="fr-FR" dirty="0"/>
          </a:p>
        </p:txBody>
      </p:sp>
      <p:sp>
        <p:nvSpPr>
          <p:cNvPr id="7" name="Rectangle à coins arrondis 6">
            <a:hlinkClick r:id="rId3" action="ppaction://hlinkfile"/>
          </p:cNvPr>
          <p:cNvSpPr/>
          <p:nvPr/>
        </p:nvSpPr>
        <p:spPr>
          <a:xfrm>
            <a:off x="2714612" y="2571744"/>
            <a:ext cx="100013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Pdf</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2.4. </a:t>
            </a:r>
            <a:r>
              <a:rPr lang="fr-FR" b="1" dirty="0" err="1" smtClean="0"/>
              <a:t>Vr</a:t>
            </a:r>
            <a:r>
              <a:rPr lang="fr-FR" b="1" dirty="0" smtClean="0"/>
              <a:t> </a:t>
            </a:r>
            <a:endParaRPr lang="fr-FR" b="1" dirty="0"/>
          </a:p>
        </p:txBody>
      </p:sp>
      <p:sp>
        <p:nvSpPr>
          <p:cNvPr id="3" name="Espace réservé du contenu 2"/>
          <p:cNvSpPr>
            <a:spLocks noGrp="1"/>
          </p:cNvSpPr>
          <p:nvPr>
            <p:ph idx="1"/>
          </p:nvPr>
        </p:nvSpPr>
        <p:spPr/>
        <p:txBody>
          <a:bodyPr>
            <a:normAutofit/>
          </a:bodyPr>
          <a:lstStyle/>
          <a:p>
            <a:r>
              <a:rPr lang="fr-FR" sz="2500" dirty="0" smtClean="0"/>
              <a:t>Références normes : NF ISO 5707 : 4.2.3</a:t>
            </a:r>
          </a:p>
          <a:p>
            <a:pPr>
              <a:buNone/>
            </a:pPr>
            <a:endParaRPr lang="fr-FR" sz="1100" dirty="0" smtClean="0"/>
          </a:p>
          <a:p>
            <a:pPr algn="just"/>
            <a:r>
              <a:rPr lang="fr-FR" sz="2500" dirty="0" smtClean="0"/>
              <a:t>Spécifications : Une connexion permettant la mesure du niveau de vide doit être située près de chaque point de détection du régulateur</a:t>
            </a:r>
          </a:p>
          <a:p>
            <a:pPr algn="just">
              <a:buNone/>
            </a:pPr>
            <a:endParaRPr lang="fr-FR" sz="1200" dirty="0" smtClean="0"/>
          </a:p>
          <a:p>
            <a:r>
              <a:rPr lang="fr-FR" sz="2500" dirty="0" smtClean="0"/>
              <a:t>Application : Toutes installations de traite</a:t>
            </a:r>
          </a:p>
          <a:p>
            <a:pPr>
              <a:buNone/>
            </a:pPr>
            <a:endParaRPr lang="fr-FR" sz="1100" dirty="0" smtClean="0"/>
          </a:p>
          <a:p>
            <a:r>
              <a:rPr lang="fr-FR" sz="2500" dirty="0" smtClean="0"/>
              <a:t>Remarques : </a:t>
            </a:r>
            <a:r>
              <a:rPr lang="fr-FR" sz="2500" b="1" dirty="0" smtClean="0">
                <a:effectLst>
                  <a:outerShdw blurRad="38100" dist="38100" dir="2700000" algn="tl">
                    <a:srgbClr val="000000">
                      <a:alpha val="43137"/>
                    </a:srgbClr>
                  </a:outerShdw>
                </a:effectLst>
              </a:rPr>
              <a:t>Dans le cadre d’une régulation électronique, le point Vr doit être situé près du capteur de détection de celui-ci.</a:t>
            </a:r>
            <a:endParaRPr lang="fr-FR" sz="2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3.2. Sécurité électrique</a:t>
            </a:r>
            <a:endParaRPr lang="fr-FR" b="1" dirty="0"/>
          </a:p>
        </p:txBody>
      </p:sp>
      <p:sp>
        <p:nvSpPr>
          <p:cNvPr id="3" name="Espace réservé du contenu 2"/>
          <p:cNvSpPr>
            <a:spLocks noGrp="1"/>
          </p:cNvSpPr>
          <p:nvPr>
            <p:ph idx="1"/>
          </p:nvPr>
        </p:nvSpPr>
        <p:spPr/>
        <p:txBody>
          <a:bodyPr>
            <a:normAutofit/>
          </a:bodyPr>
          <a:lstStyle/>
          <a:p>
            <a:r>
              <a:rPr lang="fr-FR" sz="2500" dirty="0" smtClean="0"/>
              <a:t>Références normes : NF ISO 5707 : 4.3 </a:t>
            </a:r>
          </a:p>
          <a:p>
            <a:pPr>
              <a:buNone/>
            </a:pPr>
            <a:endParaRPr lang="fr-FR" sz="1200" dirty="0" smtClean="0"/>
          </a:p>
          <a:p>
            <a:r>
              <a:rPr lang="fr-FR" sz="2500" dirty="0" smtClean="0"/>
              <a:t>Spécifications : Il doit être possible de déconnecter l’alimentation électrique de la pompe à vide à proximité immédiate de celle-ci. Le dispositif de déconnection doit être directement visible par l’opérateur </a:t>
            </a:r>
          </a:p>
          <a:p>
            <a:pPr>
              <a:buNone/>
            </a:pPr>
            <a:endParaRPr lang="fr-FR" sz="1100" dirty="0" smtClean="0"/>
          </a:p>
          <a:p>
            <a:r>
              <a:rPr lang="fr-FR" sz="2500" dirty="0" smtClean="0"/>
              <a:t>Application : </a:t>
            </a:r>
            <a:r>
              <a:rPr lang="fr-FR" sz="2500" b="1" dirty="0" smtClean="0"/>
              <a:t>Toutes installations de traite</a:t>
            </a:r>
          </a:p>
          <a:p>
            <a:pPr>
              <a:buNone/>
            </a:pPr>
            <a:endParaRPr lang="fr-FR" sz="1100" b="1" dirty="0" smtClean="0"/>
          </a:p>
          <a:p>
            <a:r>
              <a:rPr lang="fr-FR" sz="2500" dirty="0" smtClean="0"/>
              <a:t>Remarque : Vérifier le fonctionnement de l’arrêt coup de poing</a:t>
            </a:r>
            <a:endParaRPr lang="fr-FR" sz="2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1296974"/>
          </a:xfrm>
        </p:spPr>
        <p:txBody>
          <a:bodyPr>
            <a:normAutofit/>
          </a:bodyPr>
          <a:lstStyle/>
          <a:p>
            <a:pPr algn="l"/>
            <a:r>
              <a:rPr lang="fr-FR" b="1" dirty="0" smtClean="0"/>
              <a:t>4.1. Séparateur d’huile</a:t>
            </a:r>
            <a:endParaRPr lang="fr-FR" b="1" dirty="0"/>
          </a:p>
        </p:txBody>
      </p:sp>
      <p:sp>
        <p:nvSpPr>
          <p:cNvPr id="3" name="Espace réservé du contenu 2"/>
          <p:cNvSpPr>
            <a:spLocks noGrp="1"/>
          </p:cNvSpPr>
          <p:nvPr>
            <p:ph idx="1"/>
          </p:nvPr>
        </p:nvSpPr>
        <p:spPr>
          <a:xfrm>
            <a:off x="457200" y="1571612"/>
            <a:ext cx="8229600" cy="4554551"/>
          </a:xfrm>
        </p:spPr>
        <p:txBody>
          <a:bodyPr>
            <a:normAutofit/>
          </a:bodyPr>
          <a:lstStyle/>
          <a:p>
            <a:r>
              <a:rPr lang="fr-FR" sz="2500" dirty="0" smtClean="0"/>
              <a:t>Références normes : NF ISO 5707 : 5.3.3 </a:t>
            </a:r>
          </a:p>
          <a:p>
            <a:pPr>
              <a:buNone/>
            </a:pPr>
            <a:endParaRPr lang="fr-FR" sz="1100" dirty="0" smtClean="0"/>
          </a:p>
          <a:p>
            <a:r>
              <a:rPr lang="fr-FR" sz="2500" dirty="0" smtClean="0"/>
              <a:t>Spécifications : Un séparateur d’huile doit être installé sur la canalisation d’échappement des pompes à vide lubrifiées à l’huile </a:t>
            </a:r>
          </a:p>
          <a:p>
            <a:pPr>
              <a:buNone/>
            </a:pPr>
            <a:endParaRPr lang="fr-FR" sz="1100" dirty="0" smtClean="0"/>
          </a:p>
          <a:p>
            <a:r>
              <a:rPr lang="fr-FR" sz="2500" dirty="0" smtClean="0"/>
              <a:t>Application : </a:t>
            </a:r>
            <a:r>
              <a:rPr lang="fr-FR" sz="2500" b="1" dirty="0" smtClean="0"/>
              <a:t>Toutes installations de traite </a:t>
            </a:r>
            <a:r>
              <a:rPr lang="fr-FR" sz="2500" dirty="0" smtClean="0"/>
              <a:t>utilisant une pompe à vide lubrifiée à l’huile </a:t>
            </a:r>
          </a:p>
          <a:p>
            <a:pPr>
              <a:buNone/>
            </a:pPr>
            <a:endParaRPr lang="fr-FR" sz="1100" dirty="0" smtClean="0"/>
          </a:p>
          <a:p>
            <a:r>
              <a:rPr lang="fr-FR" sz="2500" dirty="0" smtClean="0"/>
              <a:t>Remarques : </a:t>
            </a:r>
            <a:endParaRPr lang="fr-FR" sz="2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4.2. Echappement </a:t>
            </a:r>
            <a:endParaRPr lang="fr-FR" b="1" dirty="0"/>
          </a:p>
        </p:txBody>
      </p:sp>
      <p:sp>
        <p:nvSpPr>
          <p:cNvPr id="3" name="Espace réservé du contenu 2"/>
          <p:cNvSpPr>
            <a:spLocks noGrp="1"/>
          </p:cNvSpPr>
          <p:nvPr>
            <p:ph idx="1"/>
          </p:nvPr>
        </p:nvSpPr>
        <p:spPr/>
        <p:txBody>
          <a:bodyPr>
            <a:normAutofit/>
          </a:bodyPr>
          <a:lstStyle/>
          <a:p>
            <a:r>
              <a:rPr lang="fr-FR" sz="2500" dirty="0" smtClean="0"/>
              <a:t>Références normes : NF ISO 5707 : 5.3.3 </a:t>
            </a:r>
          </a:p>
          <a:p>
            <a:pPr>
              <a:buNone/>
            </a:pPr>
            <a:endParaRPr lang="fr-FR" sz="1100" dirty="0" smtClean="0"/>
          </a:p>
          <a:p>
            <a:pPr algn="just"/>
            <a:r>
              <a:rPr lang="fr-FR" sz="2500" dirty="0" smtClean="0"/>
              <a:t>Spécifications : </a:t>
            </a:r>
            <a:r>
              <a:rPr lang="fr-FR" sz="2500" b="1" dirty="0" smtClean="0"/>
              <a:t>L'échappement ne doit pas se faire dans une enceinte fermée où des denrées alimentaires sont stockées ou traitées, ou dans laquelle des personnes ou des animaux peuvent séjourner </a:t>
            </a:r>
          </a:p>
          <a:p>
            <a:pPr>
              <a:buNone/>
            </a:pPr>
            <a:endParaRPr lang="fr-FR" sz="1100" b="1" dirty="0" smtClean="0"/>
          </a:p>
          <a:p>
            <a:pPr algn="just"/>
            <a:r>
              <a:rPr lang="fr-FR" sz="2500" dirty="0" smtClean="0"/>
              <a:t>Application : </a:t>
            </a:r>
            <a:r>
              <a:rPr lang="fr-FR" sz="2500" b="1" dirty="0" smtClean="0"/>
              <a:t>Toutes installations de traite </a:t>
            </a:r>
            <a:r>
              <a:rPr lang="fr-FR" sz="2500" dirty="0" smtClean="0"/>
              <a:t>utilisant une pompe à vide lubrifiée à l’huile</a:t>
            </a:r>
          </a:p>
          <a:p>
            <a:pPr algn="just">
              <a:buNone/>
            </a:pPr>
            <a:endParaRPr lang="fr-FR" sz="1100" dirty="0" smtClean="0"/>
          </a:p>
          <a:p>
            <a:pPr algn="just"/>
            <a:r>
              <a:rPr lang="fr-FR" sz="2500" dirty="0" smtClean="0"/>
              <a:t>Remarques :</a:t>
            </a:r>
            <a:endParaRPr lang="fr-FR" sz="2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4.3. Rotation inverse </a:t>
            </a:r>
            <a:endParaRPr lang="fr-FR" b="1" dirty="0"/>
          </a:p>
        </p:txBody>
      </p:sp>
      <p:sp>
        <p:nvSpPr>
          <p:cNvPr id="3" name="Espace réservé du contenu 2"/>
          <p:cNvSpPr>
            <a:spLocks noGrp="1"/>
          </p:cNvSpPr>
          <p:nvPr>
            <p:ph idx="1"/>
          </p:nvPr>
        </p:nvSpPr>
        <p:spPr/>
        <p:txBody>
          <a:bodyPr>
            <a:normAutofit/>
          </a:bodyPr>
          <a:lstStyle/>
          <a:p>
            <a:r>
              <a:rPr lang="fr-FR" sz="2500" dirty="0" smtClean="0"/>
              <a:t>Références normes : NF ISO 5707 : 5.3.4 </a:t>
            </a:r>
          </a:p>
          <a:p>
            <a:pPr>
              <a:buNone/>
            </a:pPr>
            <a:endParaRPr lang="fr-FR" sz="1100" dirty="0" smtClean="0"/>
          </a:p>
          <a:p>
            <a:r>
              <a:rPr lang="fr-FR" sz="2500" dirty="0" smtClean="0"/>
              <a:t>Spécifications : Un dispositif automatique doit empêcher la rotation inversée </a:t>
            </a:r>
          </a:p>
          <a:p>
            <a:pPr>
              <a:buNone/>
            </a:pPr>
            <a:endParaRPr lang="fr-FR" sz="1100" dirty="0" smtClean="0"/>
          </a:p>
          <a:p>
            <a:r>
              <a:rPr lang="fr-FR" sz="2500" dirty="0" smtClean="0"/>
              <a:t>Application : </a:t>
            </a:r>
            <a:r>
              <a:rPr lang="fr-FR" sz="2500" b="1" dirty="0" smtClean="0"/>
              <a:t>Toutes installations de traite </a:t>
            </a:r>
          </a:p>
          <a:p>
            <a:pPr>
              <a:buNone/>
            </a:pPr>
            <a:endParaRPr lang="fr-FR" sz="1100" b="1" dirty="0" smtClean="0"/>
          </a:p>
          <a:p>
            <a:r>
              <a:rPr lang="fr-FR" sz="2500" dirty="0" smtClean="0"/>
              <a:t>Remarques :</a:t>
            </a:r>
            <a:endParaRPr lang="fr-FR" sz="2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9.1. Montage </a:t>
            </a:r>
            <a:endParaRPr lang="fr-FR" b="1" dirty="0"/>
          </a:p>
        </p:txBody>
      </p:sp>
      <p:sp>
        <p:nvSpPr>
          <p:cNvPr id="3" name="Espace réservé du contenu 2"/>
          <p:cNvSpPr>
            <a:spLocks noGrp="1"/>
          </p:cNvSpPr>
          <p:nvPr>
            <p:ph idx="1"/>
          </p:nvPr>
        </p:nvSpPr>
        <p:spPr/>
        <p:txBody>
          <a:bodyPr>
            <a:normAutofit/>
          </a:bodyPr>
          <a:lstStyle/>
          <a:p>
            <a:r>
              <a:rPr lang="fr-FR" sz="2500" dirty="0" smtClean="0"/>
              <a:t>Références normes : NF ISO 5707 : 5.8  </a:t>
            </a:r>
          </a:p>
          <a:p>
            <a:pPr>
              <a:buNone/>
            </a:pPr>
            <a:endParaRPr lang="fr-FR" sz="1100" dirty="0" smtClean="0"/>
          </a:p>
          <a:p>
            <a:pPr algn="just"/>
            <a:r>
              <a:rPr lang="fr-FR" sz="2500" dirty="0" smtClean="0"/>
              <a:t>Spécifications : </a:t>
            </a:r>
            <a:r>
              <a:rPr lang="fr-FR" sz="2500" b="1" dirty="0" smtClean="0"/>
              <a:t>Un piège sanitaire est obligatoire sur les installations de traite </a:t>
            </a:r>
            <a:r>
              <a:rPr lang="fr-FR" sz="2500" dirty="0" smtClean="0"/>
              <a:t>avec lactoduc ou récipient de contrôle, il peut être remplacé par un système équivalent </a:t>
            </a:r>
          </a:p>
          <a:p>
            <a:pPr>
              <a:buNone/>
            </a:pPr>
            <a:endParaRPr lang="fr-FR" sz="1100" dirty="0" smtClean="0"/>
          </a:p>
          <a:p>
            <a:r>
              <a:rPr lang="fr-FR" sz="2500" dirty="0" smtClean="0"/>
              <a:t>Application : </a:t>
            </a:r>
            <a:r>
              <a:rPr lang="fr-FR" sz="2500" b="1" dirty="0" smtClean="0"/>
              <a:t>Toutes installations de traite</a:t>
            </a:r>
          </a:p>
          <a:p>
            <a:pPr>
              <a:buNone/>
            </a:pPr>
            <a:endParaRPr lang="fr-FR" sz="1100" b="1" dirty="0" smtClean="0"/>
          </a:p>
          <a:p>
            <a:r>
              <a:rPr lang="fr-FR" sz="2500" dirty="0" smtClean="0"/>
              <a:t>Remarques : </a:t>
            </a:r>
            <a:endParaRPr lang="fr-FR" sz="2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12.1. Lactoduc d’évacuation</a:t>
            </a:r>
            <a:endParaRPr lang="fr-FR" dirty="0"/>
          </a:p>
        </p:txBody>
      </p:sp>
      <p:sp>
        <p:nvSpPr>
          <p:cNvPr id="3" name="Espace réservé du contenu 2"/>
          <p:cNvSpPr>
            <a:spLocks noGrp="1"/>
          </p:cNvSpPr>
          <p:nvPr>
            <p:ph idx="1"/>
          </p:nvPr>
        </p:nvSpPr>
        <p:spPr>
          <a:xfrm>
            <a:off x="500034" y="1214422"/>
            <a:ext cx="8229600" cy="5500702"/>
          </a:xfrm>
        </p:spPr>
        <p:txBody>
          <a:bodyPr>
            <a:noAutofit/>
          </a:bodyPr>
          <a:lstStyle/>
          <a:p>
            <a:r>
              <a:rPr lang="fr-FR" sz="2500" dirty="0" smtClean="0"/>
              <a:t>Références normes : NF ISO 5707 : 7.9 </a:t>
            </a:r>
          </a:p>
          <a:p>
            <a:pPr>
              <a:buNone/>
            </a:pPr>
            <a:endParaRPr lang="fr-FR" sz="800" dirty="0" smtClean="0"/>
          </a:p>
          <a:p>
            <a:pPr algn="just"/>
            <a:r>
              <a:rPr lang="fr-FR" sz="2500" dirty="0" smtClean="0"/>
              <a:t>Spécifications : </a:t>
            </a:r>
            <a:r>
              <a:rPr lang="fr-FR" sz="2500" b="1" dirty="0" smtClean="0"/>
              <a:t>Le lactoduc d'évacuation doit être muni d'un drainage à chaque point bas</a:t>
            </a:r>
          </a:p>
          <a:p>
            <a:pPr algn="just">
              <a:buNone/>
            </a:pPr>
            <a:r>
              <a:rPr lang="fr-FR" sz="2500" dirty="0" smtClean="0"/>
              <a:t> 	Si un dispositif de limitation du débit sur le lactoduc d’évacuation est nécessaire pour ramener le débit de lait à un niveau adapté au refroidisseur ou si un refroidisseur réduit le débit à un niveau inférieur à celui requis pour le nettoyage et la désinfection, des moyens doivent être fournis pour supprimer l’action du dispositif de limitation ou pour le mettre en dérivation durant le cycle de lavage</a:t>
            </a:r>
          </a:p>
          <a:p>
            <a:pPr>
              <a:buNone/>
            </a:pPr>
            <a:endParaRPr lang="fr-FR" sz="800" dirty="0" smtClean="0"/>
          </a:p>
          <a:p>
            <a:r>
              <a:rPr lang="fr-FR" sz="2500" dirty="0" smtClean="0"/>
              <a:t> Application : </a:t>
            </a:r>
            <a:r>
              <a:rPr lang="fr-FR" sz="2500" b="1" dirty="0" smtClean="0"/>
              <a:t>Toutes installations de traite </a:t>
            </a:r>
          </a:p>
          <a:p>
            <a:pPr>
              <a:buNone/>
            </a:pPr>
            <a:endParaRPr lang="fr-FR" sz="800" b="1" dirty="0" smtClean="0"/>
          </a:p>
          <a:p>
            <a:r>
              <a:rPr lang="fr-FR" sz="2500" dirty="0" smtClean="0"/>
              <a:t>Remarques :</a:t>
            </a:r>
            <a:endParaRPr lang="fr-FR" sz="2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876</Words>
  <Application>Microsoft Office PowerPoint</Application>
  <PresentationFormat>Affichage à l'écran (4:3)</PresentationFormat>
  <Paragraphs>121</Paragraphs>
  <Slides>18</Slides>
  <Notes>6</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REFERENTIEL</vt:lpstr>
      <vt:lpstr>2.4. Vr </vt:lpstr>
      <vt:lpstr>3.2. Sécurité électrique</vt:lpstr>
      <vt:lpstr>4.1. Séparateur d’huile</vt:lpstr>
      <vt:lpstr>4.2. Echappement </vt:lpstr>
      <vt:lpstr>4.3. Rotation inverse </vt:lpstr>
      <vt:lpstr>9.1. Montage </vt:lpstr>
      <vt:lpstr>12.1. Lactoduc d’évacuation</vt:lpstr>
      <vt:lpstr>12.1. Lactoduc d’évacuation</vt:lpstr>
      <vt:lpstr>13. Montage du lactoduc</vt:lpstr>
      <vt:lpstr>14.1. Capacité du lactoduc</vt:lpstr>
      <vt:lpstr>19.1. Conception du circuit de nettoyage</vt:lpstr>
      <vt:lpstr>19.1. Conception du circuit de nettoyage</vt:lpstr>
      <vt:lpstr>19.1. Conception du circuit de nettoyage</vt:lpstr>
      <vt:lpstr>19.2. Montage des équipements de lavage </vt:lpstr>
      <vt:lpstr>Dispositifs spéciaux</vt:lpstr>
      <vt:lpstr>Dispositifs spéciaux</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CERTITRAITE</dc:title>
  <dc:creator>depeupix01d</dc:creator>
  <cp:lastModifiedBy>depeupix01d</cp:lastModifiedBy>
  <cp:revision>42</cp:revision>
  <dcterms:created xsi:type="dcterms:W3CDTF">2015-11-24T12:29:05Z</dcterms:created>
  <dcterms:modified xsi:type="dcterms:W3CDTF">2015-12-14T14:42:15Z</dcterms:modified>
</cp:coreProperties>
</file>