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6" d="100"/>
          <a:sy n="66" d="100"/>
        </p:scale>
        <p:origin x="90" y="15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7924783-1599-47CB-877C-755948973070}" type="datetimeFigureOut">
              <a:rPr lang="fr-FR" smtClean="0"/>
              <a:t>04/01/2022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FB714EC-5B06-4969-A785-AF3F293BA7E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452258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3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fr-FR" altLang="fr-FR" smtClean="0"/>
          </a:p>
        </p:txBody>
      </p:sp>
      <p:sp>
        <p:nvSpPr>
          <p:cNvPr id="5124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1363" indent="-2841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1413" indent="-2270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98613" indent="-2270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5813" indent="-2270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3013" indent="-2270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0213" indent="-2270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7413" indent="-2270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4613" indent="-2270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13F56278-37F1-4BF8-87EC-7ACFD3E2AF3E}" type="slidenum">
              <a:rPr lang="fr-FR" altLang="fr-FR" smtClean="0">
                <a:latin typeface="Calibri" panose="020F0502020204030204" pitchFamily="34" charset="0"/>
              </a:rPr>
              <a:pPr/>
              <a:t>1</a:t>
            </a:fld>
            <a:endParaRPr lang="fr-FR" altLang="fr-FR" smtClean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959332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2C083F-90FA-439A-A316-0F37AA7165A1}" type="datetimeFigureOut">
              <a:rPr lang="fr-FR" smtClean="0"/>
              <a:t>04/01/2022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91AE0-BA51-4D65-A89F-AC1D59F5C7E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766992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2C083F-90FA-439A-A316-0F37AA7165A1}" type="datetimeFigureOut">
              <a:rPr lang="fr-FR" smtClean="0"/>
              <a:t>04/01/2022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91AE0-BA51-4D65-A89F-AC1D59F5C7E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570552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2C083F-90FA-439A-A316-0F37AA7165A1}" type="datetimeFigureOut">
              <a:rPr lang="fr-FR" smtClean="0"/>
              <a:t>04/01/2022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91AE0-BA51-4D65-A89F-AC1D59F5C7E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916132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2C083F-90FA-439A-A316-0F37AA7165A1}" type="datetimeFigureOut">
              <a:rPr lang="fr-FR" smtClean="0"/>
              <a:t>04/01/2022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91AE0-BA51-4D65-A89F-AC1D59F5C7E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42433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2C083F-90FA-439A-A316-0F37AA7165A1}" type="datetimeFigureOut">
              <a:rPr lang="fr-FR" smtClean="0"/>
              <a:t>04/01/2022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91AE0-BA51-4D65-A89F-AC1D59F5C7E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158349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2C083F-90FA-439A-A316-0F37AA7165A1}" type="datetimeFigureOut">
              <a:rPr lang="fr-FR" smtClean="0"/>
              <a:t>04/01/2022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91AE0-BA51-4D65-A89F-AC1D59F5C7E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932218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2C083F-90FA-439A-A316-0F37AA7165A1}" type="datetimeFigureOut">
              <a:rPr lang="fr-FR" smtClean="0"/>
              <a:t>04/01/2022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91AE0-BA51-4D65-A89F-AC1D59F5C7E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24356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2C083F-90FA-439A-A316-0F37AA7165A1}" type="datetimeFigureOut">
              <a:rPr lang="fr-FR" smtClean="0"/>
              <a:t>04/01/2022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91AE0-BA51-4D65-A89F-AC1D59F5C7E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981666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2C083F-90FA-439A-A316-0F37AA7165A1}" type="datetimeFigureOut">
              <a:rPr lang="fr-FR" smtClean="0"/>
              <a:t>04/01/2022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91AE0-BA51-4D65-A89F-AC1D59F5C7E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590707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2C083F-90FA-439A-A316-0F37AA7165A1}" type="datetimeFigureOut">
              <a:rPr lang="fr-FR" smtClean="0"/>
              <a:t>04/01/2022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91AE0-BA51-4D65-A89F-AC1D59F5C7E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991493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2C083F-90FA-439A-A316-0F37AA7165A1}" type="datetimeFigureOut">
              <a:rPr lang="fr-FR" smtClean="0"/>
              <a:t>04/01/2022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91AE0-BA51-4D65-A89F-AC1D59F5C7E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93498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2C083F-90FA-439A-A316-0F37AA7165A1}" type="datetimeFigureOut">
              <a:rPr lang="fr-FR" smtClean="0"/>
              <a:t>04/01/2022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D91AE0-BA51-4D65-A89F-AC1D59F5C7E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745184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lèche droite 1"/>
          <p:cNvSpPr/>
          <p:nvPr/>
        </p:nvSpPr>
        <p:spPr>
          <a:xfrm>
            <a:off x="1046281" y="3808841"/>
            <a:ext cx="9285074" cy="1152525"/>
          </a:xfrm>
          <a:prstGeom prst="rightArrow">
            <a:avLst/>
          </a:prstGeom>
          <a:solidFill>
            <a:srgbClr val="D7CDFF"/>
          </a:solidFill>
          <a:ln>
            <a:solidFill>
              <a:srgbClr val="66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cxnSp>
        <p:nvCxnSpPr>
          <p:cNvPr id="5" name="Connecteur droit 4"/>
          <p:cNvCxnSpPr/>
          <p:nvPr/>
        </p:nvCxnSpPr>
        <p:spPr>
          <a:xfrm>
            <a:off x="1059929" y="2141966"/>
            <a:ext cx="0" cy="1944687"/>
          </a:xfrm>
          <a:prstGeom prst="line">
            <a:avLst/>
          </a:prstGeom>
          <a:ln w="28575">
            <a:solidFill>
              <a:srgbClr val="66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08" name="ZoneTexte 19"/>
          <p:cNvSpPr txBox="1">
            <a:spLocks noChangeArrowheads="1"/>
          </p:cNvSpPr>
          <p:nvPr/>
        </p:nvSpPr>
        <p:spPr bwMode="auto">
          <a:xfrm>
            <a:off x="325557" y="1345041"/>
            <a:ext cx="1571482" cy="738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fr-FR" altLang="fr-FR" sz="1400" dirty="0" smtClean="0">
                <a:latin typeface="Arial" panose="020B0604020202020204" pitchFamily="34" charset="0"/>
              </a:rPr>
              <a:t>Montage du dossier</a:t>
            </a:r>
            <a:r>
              <a:rPr lang="fr-FR" altLang="fr-FR" sz="1400" dirty="0">
                <a:latin typeface="Arial" panose="020B0604020202020204" pitchFamily="34" charset="0"/>
              </a:rPr>
              <a:t/>
            </a:r>
            <a:br>
              <a:rPr lang="fr-FR" altLang="fr-FR" sz="1400" dirty="0">
                <a:latin typeface="Arial" panose="020B0604020202020204" pitchFamily="34" charset="0"/>
              </a:rPr>
            </a:br>
            <a:r>
              <a:rPr lang="fr-FR" altLang="fr-FR" sz="1400" dirty="0">
                <a:latin typeface="Arial" panose="020B0604020202020204" pitchFamily="34" charset="0"/>
              </a:rPr>
              <a:t>sur devis</a:t>
            </a:r>
          </a:p>
        </p:txBody>
      </p:sp>
      <p:cxnSp>
        <p:nvCxnSpPr>
          <p:cNvPr id="25" name="Connecteur droit 24"/>
          <p:cNvCxnSpPr/>
          <p:nvPr/>
        </p:nvCxnSpPr>
        <p:spPr>
          <a:xfrm flipH="1">
            <a:off x="2382435" y="3274198"/>
            <a:ext cx="5283" cy="834679"/>
          </a:xfrm>
          <a:prstGeom prst="line">
            <a:avLst/>
          </a:prstGeom>
          <a:ln w="28575">
            <a:solidFill>
              <a:srgbClr val="66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13" name="ZoneTexte 27"/>
          <p:cNvSpPr txBox="1">
            <a:spLocks noChangeArrowheads="1"/>
          </p:cNvSpPr>
          <p:nvPr/>
        </p:nvSpPr>
        <p:spPr bwMode="auto">
          <a:xfrm>
            <a:off x="1275674" y="2418192"/>
            <a:ext cx="2224089" cy="738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fr-FR" altLang="fr-FR" sz="1400" dirty="0" smtClean="0">
                <a:latin typeface="Arial" panose="020B0604020202020204" pitchFamily="34" charset="0"/>
              </a:rPr>
              <a:t>Dépôt du dossier sur PDA (plateforme de dépôt des aides de la Région) </a:t>
            </a:r>
            <a:endParaRPr lang="fr-FR" altLang="fr-FR" sz="1400" dirty="0">
              <a:latin typeface="Arial" panose="020B0604020202020204" pitchFamily="34" charset="0"/>
            </a:endParaRPr>
          </a:p>
        </p:txBody>
      </p:sp>
      <p:cxnSp>
        <p:nvCxnSpPr>
          <p:cNvPr id="29" name="Connecteur droit 28"/>
          <p:cNvCxnSpPr/>
          <p:nvPr/>
        </p:nvCxnSpPr>
        <p:spPr>
          <a:xfrm>
            <a:off x="6422765" y="2141966"/>
            <a:ext cx="0" cy="1944687"/>
          </a:xfrm>
          <a:prstGeom prst="line">
            <a:avLst/>
          </a:prstGeom>
          <a:ln w="28575">
            <a:solidFill>
              <a:srgbClr val="66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15" name="ZoneTexte 29"/>
          <p:cNvSpPr txBox="1">
            <a:spLocks noChangeArrowheads="1"/>
          </p:cNvSpPr>
          <p:nvPr/>
        </p:nvSpPr>
        <p:spPr bwMode="auto">
          <a:xfrm>
            <a:off x="2598252" y="1444814"/>
            <a:ext cx="2378621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fr-FR" altLang="fr-FR" sz="1400" dirty="0" smtClean="0">
                <a:latin typeface="Arial" panose="020B0604020202020204" pitchFamily="34" charset="0"/>
              </a:rPr>
              <a:t>Accusé-réception </a:t>
            </a:r>
            <a:r>
              <a:rPr lang="fr-FR" altLang="fr-FR" sz="1400" dirty="0">
                <a:latin typeface="Arial" panose="020B0604020202020204" pitchFamily="34" charset="0"/>
              </a:rPr>
              <a:t>dossier à </a:t>
            </a:r>
            <a:r>
              <a:rPr lang="fr-FR" altLang="fr-FR" sz="1400" dirty="0" smtClean="0">
                <a:latin typeface="Arial" panose="020B0604020202020204" pitchFamily="34" charset="0"/>
              </a:rPr>
              <a:t>l’éleveur </a:t>
            </a:r>
            <a:r>
              <a:rPr lang="fr-FR" altLang="fr-FR" sz="1400" b="1" dirty="0" smtClean="0">
                <a:solidFill>
                  <a:srgbClr val="FF0000"/>
                </a:solidFill>
                <a:latin typeface="Arial" panose="020B0604020202020204" pitchFamily="34" charset="0"/>
              </a:rPr>
              <a:t>(par mail) </a:t>
            </a:r>
            <a:endParaRPr lang="fr-FR" altLang="fr-FR" sz="1400" b="1" dirty="0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  <p:sp>
        <p:nvSpPr>
          <p:cNvPr id="4116" name="ZoneTexte 31"/>
          <p:cNvSpPr txBox="1">
            <a:spLocks noChangeArrowheads="1"/>
          </p:cNvSpPr>
          <p:nvPr/>
        </p:nvSpPr>
        <p:spPr bwMode="auto">
          <a:xfrm>
            <a:off x="4091853" y="2355702"/>
            <a:ext cx="1922463" cy="11695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fr-FR" altLang="fr-FR" sz="1400" dirty="0" smtClean="0">
                <a:latin typeface="Arial" panose="020B0604020202020204" pitchFamily="34" charset="0"/>
              </a:rPr>
              <a:t>Les travaux débutant à la date mentionnée seront éligibles sous condition d'accord de subvention</a:t>
            </a:r>
            <a:endParaRPr lang="fr-FR" altLang="fr-FR" sz="1400" dirty="0">
              <a:latin typeface="Arial" panose="020B0604020202020204" pitchFamily="34" charset="0"/>
            </a:endParaRPr>
          </a:p>
        </p:txBody>
      </p:sp>
      <p:cxnSp>
        <p:nvCxnSpPr>
          <p:cNvPr id="14" name="Connecteur droit avec flèche 13"/>
          <p:cNvCxnSpPr/>
          <p:nvPr/>
        </p:nvCxnSpPr>
        <p:spPr>
          <a:xfrm>
            <a:off x="4692769" y="1872089"/>
            <a:ext cx="396875" cy="412750"/>
          </a:xfrm>
          <a:prstGeom prst="straightConnector1">
            <a:avLst/>
          </a:prstGeom>
          <a:ln w="57150">
            <a:solidFill>
              <a:srgbClr val="6600CC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Connecteur droit 53"/>
          <p:cNvCxnSpPr/>
          <p:nvPr/>
        </p:nvCxnSpPr>
        <p:spPr>
          <a:xfrm>
            <a:off x="3860824" y="2132440"/>
            <a:ext cx="0" cy="1944687"/>
          </a:xfrm>
          <a:prstGeom prst="line">
            <a:avLst/>
          </a:prstGeom>
          <a:ln w="28575">
            <a:solidFill>
              <a:srgbClr val="66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Connecteur droit 54"/>
          <p:cNvCxnSpPr/>
          <p:nvPr/>
        </p:nvCxnSpPr>
        <p:spPr>
          <a:xfrm>
            <a:off x="5053084" y="3636498"/>
            <a:ext cx="0" cy="450155"/>
          </a:xfrm>
          <a:prstGeom prst="line">
            <a:avLst/>
          </a:prstGeom>
          <a:ln w="28575">
            <a:solidFill>
              <a:srgbClr val="66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22" name="ZoneTexte 27"/>
          <p:cNvSpPr txBox="1">
            <a:spLocks noChangeArrowheads="1"/>
          </p:cNvSpPr>
          <p:nvPr/>
        </p:nvSpPr>
        <p:spPr bwMode="auto">
          <a:xfrm>
            <a:off x="5411907" y="1118027"/>
            <a:ext cx="2203544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fr-FR" altLang="fr-FR" sz="1400" dirty="0" smtClean="0">
                <a:latin typeface="Arial" panose="020B0604020202020204" pitchFamily="34" charset="0"/>
              </a:rPr>
              <a:t>L’éleveur </a:t>
            </a:r>
            <a:r>
              <a:rPr lang="fr-FR" altLang="fr-FR" sz="1400" dirty="0">
                <a:latin typeface="Arial" panose="020B0604020202020204" pitchFamily="34" charset="0"/>
              </a:rPr>
              <a:t>reçoit sa </a:t>
            </a:r>
            <a:r>
              <a:rPr lang="fr-FR" altLang="fr-FR" sz="1400" dirty="0" smtClean="0">
                <a:latin typeface="Arial" panose="020B0604020202020204" pitchFamily="34" charset="0"/>
              </a:rPr>
              <a:t>convention </a:t>
            </a:r>
            <a:r>
              <a:rPr lang="fr-FR" altLang="fr-FR" sz="1400" b="1" dirty="0" smtClean="0">
                <a:solidFill>
                  <a:srgbClr val="FF0000"/>
                </a:solidFill>
                <a:latin typeface="Arial" panose="020B0604020202020204" pitchFamily="34" charset="0"/>
              </a:rPr>
              <a:t>(par mail)</a:t>
            </a:r>
            <a:r>
              <a:rPr lang="fr-FR" altLang="fr-FR" sz="1400" dirty="0" smtClean="0">
                <a:latin typeface="Arial" panose="020B0604020202020204" pitchFamily="34" charset="0"/>
              </a:rPr>
              <a:t>, </a:t>
            </a:r>
            <a:r>
              <a:rPr lang="fr-FR" altLang="fr-FR" sz="1400" dirty="0">
                <a:latin typeface="Arial" panose="020B0604020202020204" pitchFamily="34" charset="0"/>
              </a:rPr>
              <a:t>indiquant le montant de l’aide </a:t>
            </a:r>
            <a:r>
              <a:rPr lang="fr-FR" altLang="fr-FR" sz="1400" dirty="0" smtClean="0">
                <a:latin typeface="Arial" panose="020B0604020202020204" pitchFamily="34" charset="0"/>
              </a:rPr>
              <a:t>attribuée</a:t>
            </a:r>
            <a:endParaRPr lang="fr-FR" altLang="fr-FR" sz="1400" dirty="0">
              <a:latin typeface="Arial" panose="020B0604020202020204" pitchFamily="34" charset="0"/>
            </a:endParaRPr>
          </a:p>
        </p:txBody>
      </p:sp>
      <p:sp>
        <p:nvSpPr>
          <p:cNvPr id="4123" name="ZoneTexte 27"/>
          <p:cNvSpPr txBox="1">
            <a:spLocks noChangeArrowheads="1"/>
          </p:cNvSpPr>
          <p:nvPr/>
        </p:nvSpPr>
        <p:spPr bwMode="auto">
          <a:xfrm>
            <a:off x="7651584" y="1706424"/>
            <a:ext cx="2140530" cy="13849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buFont typeface="Arial" panose="020B0604020202020204" pitchFamily="34" charset="0"/>
              <a:buNone/>
            </a:pPr>
            <a:r>
              <a:rPr lang="fr-FR" altLang="fr-FR" sz="1400" dirty="0" smtClean="0">
                <a:latin typeface="Arial" panose="020B0604020202020204" pitchFamily="34" charset="0"/>
              </a:rPr>
              <a:t>Après </a:t>
            </a:r>
            <a:r>
              <a:rPr lang="fr-FR" altLang="fr-FR" sz="1400" dirty="0">
                <a:latin typeface="Arial" panose="020B0604020202020204" pitchFamily="34" charset="0"/>
              </a:rPr>
              <a:t>réalisation des travaux, l’éleveur envoie son dossier de demande de versement d’aide, conformément à sa convention</a:t>
            </a:r>
          </a:p>
        </p:txBody>
      </p:sp>
      <p:cxnSp>
        <p:nvCxnSpPr>
          <p:cNvPr id="30" name="Connecteur droit 29"/>
          <p:cNvCxnSpPr/>
          <p:nvPr/>
        </p:nvCxnSpPr>
        <p:spPr>
          <a:xfrm>
            <a:off x="8721849" y="3305948"/>
            <a:ext cx="0" cy="802929"/>
          </a:xfrm>
          <a:prstGeom prst="line">
            <a:avLst/>
          </a:prstGeom>
          <a:ln w="28575">
            <a:solidFill>
              <a:srgbClr val="66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Connecteur droit avec flèche 7"/>
          <p:cNvCxnSpPr/>
          <p:nvPr/>
        </p:nvCxnSpPr>
        <p:spPr>
          <a:xfrm>
            <a:off x="2409597" y="4205150"/>
            <a:ext cx="1405127" cy="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" name="ZoneTexte 8"/>
          <p:cNvSpPr txBox="1"/>
          <p:nvPr/>
        </p:nvSpPr>
        <p:spPr>
          <a:xfrm>
            <a:off x="2220685" y="4276241"/>
            <a:ext cx="17536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/>
              <a:t>Environ 1 mois</a:t>
            </a:r>
            <a:endParaRPr lang="fr-FR" dirty="0"/>
          </a:p>
        </p:txBody>
      </p:sp>
      <p:cxnSp>
        <p:nvCxnSpPr>
          <p:cNvPr id="35" name="Connecteur droit avec flèche 34"/>
          <p:cNvCxnSpPr/>
          <p:nvPr/>
        </p:nvCxnSpPr>
        <p:spPr>
          <a:xfrm flipV="1">
            <a:off x="3887986" y="4205150"/>
            <a:ext cx="2561941" cy="10166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6" name="ZoneTexte 35"/>
          <p:cNvSpPr txBox="1"/>
          <p:nvPr/>
        </p:nvSpPr>
        <p:spPr>
          <a:xfrm>
            <a:off x="4125217" y="4276241"/>
            <a:ext cx="19288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/>
              <a:t>Environ 4 mois</a:t>
            </a:r>
            <a:endParaRPr lang="fr-FR" dirty="0"/>
          </a:p>
        </p:txBody>
      </p:sp>
      <p:cxnSp>
        <p:nvCxnSpPr>
          <p:cNvPr id="38" name="Connecteur droit avec flèche 37"/>
          <p:cNvCxnSpPr/>
          <p:nvPr/>
        </p:nvCxnSpPr>
        <p:spPr>
          <a:xfrm flipV="1">
            <a:off x="3860824" y="4882451"/>
            <a:ext cx="4861025" cy="10166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0" name="ZoneTexte 39"/>
          <p:cNvSpPr txBox="1"/>
          <p:nvPr/>
        </p:nvSpPr>
        <p:spPr>
          <a:xfrm>
            <a:off x="4533565" y="5059434"/>
            <a:ext cx="395110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/>
              <a:t>Jusqu’à 2 ans pour réaliser les travaux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83017678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</TotalTime>
  <Words>87</Words>
  <Application>Microsoft Office PowerPoint</Application>
  <PresentationFormat>Grand écran</PresentationFormat>
  <Paragraphs>10</Paragraphs>
  <Slides>1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Thème Office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Elisa LANDAIS</dc:creator>
  <cp:lastModifiedBy>Elisa LANDAIS</cp:lastModifiedBy>
  <cp:revision>2</cp:revision>
  <dcterms:created xsi:type="dcterms:W3CDTF">2022-01-04T09:55:45Z</dcterms:created>
  <dcterms:modified xsi:type="dcterms:W3CDTF">2022-01-04T10:24:49Z</dcterms:modified>
</cp:coreProperties>
</file>