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76" r:id="rId4"/>
    <p:sldMasterId id="2147483818" r:id="rId5"/>
    <p:sldMasterId id="2147483660" r:id="rId6"/>
    <p:sldMasterId id="2147483648" r:id="rId7"/>
  </p:sldMasterIdLst>
  <p:notesMasterIdLst>
    <p:notesMasterId r:id="rId67"/>
  </p:notesMasterIdLst>
  <p:handoutMasterIdLst>
    <p:handoutMasterId r:id="rId68"/>
  </p:handoutMasterIdLst>
  <p:sldIdLst>
    <p:sldId id="302" r:id="rId8"/>
    <p:sldId id="5837" r:id="rId9"/>
    <p:sldId id="413" r:id="rId10"/>
    <p:sldId id="5835" r:id="rId11"/>
    <p:sldId id="5836" r:id="rId12"/>
    <p:sldId id="397" r:id="rId13"/>
    <p:sldId id="418" r:id="rId14"/>
    <p:sldId id="426" r:id="rId15"/>
    <p:sldId id="5820" r:id="rId16"/>
    <p:sldId id="5821" r:id="rId17"/>
    <p:sldId id="5822" r:id="rId18"/>
    <p:sldId id="5823" r:id="rId19"/>
    <p:sldId id="5838" r:id="rId20"/>
    <p:sldId id="5824" r:id="rId21"/>
    <p:sldId id="5825" r:id="rId22"/>
    <p:sldId id="5826" r:id="rId23"/>
    <p:sldId id="419" r:id="rId24"/>
    <p:sldId id="420" r:id="rId25"/>
    <p:sldId id="259" r:id="rId26"/>
    <p:sldId id="421" r:id="rId27"/>
    <p:sldId id="422" r:id="rId28"/>
    <p:sldId id="423" r:id="rId29"/>
    <p:sldId id="424" r:id="rId30"/>
    <p:sldId id="425" r:id="rId31"/>
    <p:sldId id="5827" r:id="rId32"/>
    <p:sldId id="5828" r:id="rId33"/>
    <p:sldId id="5831" r:id="rId34"/>
    <p:sldId id="5830" r:id="rId35"/>
    <p:sldId id="5839" r:id="rId36"/>
    <p:sldId id="5829" r:id="rId37"/>
    <p:sldId id="5832" r:id="rId38"/>
    <p:sldId id="5834" r:id="rId39"/>
    <p:sldId id="374" r:id="rId40"/>
    <p:sldId id="395" r:id="rId41"/>
    <p:sldId id="394" r:id="rId42"/>
    <p:sldId id="392" r:id="rId43"/>
    <p:sldId id="391" r:id="rId44"/>
    <p:sldId id="390" r:id="rId45"/>
    <p:sldId id="379" r:id="rId46"/>
    <p:sldId id="5842" r:id="rId47"/>
    <p:sldId id="256" r:id="rId48"/>
    <p:sldId id="261" r:id="rId49"/>
    <p:sldId id="262" r:id="rId50"/>
    <p:sldId id="265" r:id="rId51"/>
    <p:sldId id="264" r:id="rId52"/>
    <p:sldId id="5845" r:id="rId53"/>
    <p:sldId id="257" r:id="rId54"/>
    <p:sldId id="258" r:id="rId55"/>
    <p:sldId id="368" r:id="rId56"/>
    <p:sldId id="313" r:id="rId57"/>
    <p:sldId id="5841" r:id="rId58"/>
    <p:sldId id="705" r:id="rId59"/>
    <p:sldId id="706" r:id="rId60"/>
    <p:sldId id="346" r:id="rId61"/>
    <p:sldId id="2346" r:id="rId62"/>
    <p:sldId id="687" r:id="rId63"/>
    <p:sldId id="416" r:id="rId64"/>
    <p:sldId id="5844" r:id="rId65"/>
    <p:sldId id="5843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0B1389-4727-80DC-B85D-1F160108176A}" name="Mathilde PILARD" initials="MP" userId="S::mathilde.pilard@aura.chambagri.fr::3b52a6a1-75fb-4da1-ba15-48cffd339a96" providerId="AD"/>
  <p188:author id="{0A3BEDA1-594F-D522-732C-95E1EA0B5528}" name="Berchoux Alice" initials="BA" userId="S::alice.berchoux@idele.fr::027d6f1e-6c46-4809-b341-41ca2c8cee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8B1D"/>
    <a:srgbClr val="009C45"/>
    <a:srgbClr val="7FB927"/>
    <a:srgbClr val="80BA27"/>
    <a:srgbClr val="FFFF00"/>
    <a:srgbClr val="FFC000"/>
    <a:srgbClr val="008E96"/>
    <a:srgbClr val="E94F2D"/>
    <a:srgbClr val="E6F5D0"/>
    <a:srgbClr val="E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Répartition des types de cultures en AURA</a:t>
            </a:r>
            <a:endParaRPr lang="en-US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120394173093401"/>
          <c:y val="5.54944065680814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578834618680376"/>
          <c:y val="0.20888491353607633"/>
          <c:w val="0.56842330762639248"/>
          <c:h val="0.7911150864639237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Surface (en ha)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BC1-4677-97DB-6A9BD9A95743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BC1-4677-97DB-6A9BD9A95743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BC1-4677-97DB-6A9BD9A95743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BC1-4677-97DB-6A9BD9A95743}"/>
              </c:ext>
            </c:extLst>
          </c:dPt>
          <c:dPt>
            <c:idx val="4"/>
            <c:bubble3D val="0"/>
            <c:spPr>
              <a:solidFill>
                <a:srgbClr val="7FB92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BC1-4677-97DB-6A9BD9A95743}"/>
              </c:ext>
            </c:extLst>
          </c:dPt>
          <c:dPt>
            <c:idx val="5"/>
            <c:bubble3D val="0"/>
            <c:spPr>
              <a:solidFill>
                <a:srgbClr val="009C4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BC1-4677-97DB-6A9BD9A9574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BC1-4677-97DB-6A9BD9A95743}"/>
              </c:ext>
            </c:extLst>
          </c:dPt>
          <c:dLbls>
            <c:dLbl>
              <c:idx val="0"/>
              <c:layout>
                <c:manualLayout>
                  <c:x val="-8.6966715921435275E-2"/>
                  <c:y val="-1.806023129040891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C1-4677-97DB-6A9BD9A95743}"/>
                </c:ext>
              </c:extLst>
            </c:dLbl>
            <c:dLbl>
              <c:idx val="1"/>
              <c:layout>
                <c:manualLayout>
                  <c:x val="9.1677799593816764E-2"/>
                  <c:y val="1.833044572469586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C1-4677-97DB-6A9BD9A95743}"/>
                </c:ext>
              </c:extLst>
            </c:dLbl>
            <c:dLbl>
              <c:idx val="2"/>
              <c:layout>
                <c:manualLayout>
                  <c:x val="-0.14506237812818376"/>
                  <c:y val="0.13899210720305757"/>
                </c:manualLayout>
              </c:layout>
              <c:tx>
                <c:rich>
                  <a:bodyPr/>
                  <a:lstStyle/>
                  <a:p>
                    <a:fld id="{AF323AF4-0067-4CBE-AE0F-7F4BC06C1228}" type="CATEGORYNAME">
                      <a:rPr lang="en-US" b="1"/>
                      <a:pPr/>
                      <a:t>[NOM DE CATÉGORIE]</a:t>
                    </a:fld>
                    <a:r>
                      <a:rPr lang="en-US" b="1" baseline="0"/>
                      <a:t>
</a:t>
                    </a:r>
                    <a:fld id="{967C5D3C-3206-4272-AD61-199C36159C52}" type="PERCENTAGE">
                      <a:rPr lang="en-US" b="1" baseline="0"/>
                      <a:pPr/>
                      <a:t>[POURCENTAGE]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BC1-4677-97DB-6A9BD9A95743}"/>
                </c:ext>
              </c:extLst>
            </c:dLbl>
            <c:dLbl>
              <c:idx val="3"/>
              <c:layout>
                <c:manualLayout>
                  <c:x val="4.3132348182504499E-2"/>
                  <c:y val="1.4487362308057914E-2"/>
                </c:manualLayout>
              </c:layout>
              <c:tx>
                <c:rich>
                  <a:bodyPr/>
                  <a:lstStyle/>
                  <a:p>
                    <a:fld id="{D3E30B64-AD1C-4C38-A5F7-A9A7EF7ACF5A}" type="CATEGORYNAME">
                      <a:rPr lang="en-US" b="1"/>
                      <a:pPr/>
                      <a:t>[NOM DE CATÉGORIE]</a:t>
                    </a:fld>
                    <a:r>
                      <a:rPr lang="en-US" b="1" baseline="0"/>
                      <a:t>
</a:t>
                    </a:r>
                    <a:fld id="{3861F241-5593-41C1-A6A8-E6C50B7998C1}" type="PERCENTAGE">
                      <a:rPr lang="en-US" b="1" baseline="0"/>
                      <a:pPr/>
                      <a:t>[POURCENTAGE]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BC1-4677-97DB-6A9BD9A95743}"/>
                </c:ext>
              </c:extLst>
            </c:dLbl>
            <c:dLbl>
              <c:idx val="4"/>
              <c:layout>
                <c:manualLayout>
                  <c:x val="0.13528969225890466"/>
                  <c:y val="-0.21656454392217084"/>
                </c:manualLayout>
              </c:layout>
              <c:tx>
                <c:rich>
                  <a:bodyPr/>
                  <a:lstStyle/>
                  <a:p>
                    <a:fld id="{E6D42B26-C719-41B2-AAE7-0E0D236C3F70}" type="CATEGORYNAME">
                      <a:rPr lang="fr-FR" b="1"/>
                      <a:pPr/>
                      <a:t>[NOM DE CATÉGORIE]</a:t>
                    </a:fld>
                    <a:r>
                      <a:rPr lang="fr-FR" b="1" baseline="0"/>
                      <a:t>
</a:t>
                    </a:r>
                    <a:fld id="{AD236D5D-AEDE-4A43-A4DB-748F0A3F384A}" type="PERCENTAGE">
                      <a:rPr lang="fr-FR" b="1" baseline="0"/>
                      <a:pPr/>
                      <a:t>[POURCENTAGE]</a:t>
                    </a:fld>
                    <a:endParaRPr lang="fr-FR" b="1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BC1-4677-97DB-6A9BD9A95743}"/>
                </c:ext>
              </c:extLst>
            </c:dLbl>
            <c:dLbl>
              <c:idx val="5"/>
              <c:layout>
                <c:manualLayout>
                  <c:x val="7.5755914721753817E-2"/>
                  <c:y val="0.176323233211766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BD75B8-7E52-4A3F-BF39-D48F0F0F657C}" type="CATEGORYNAME">
                      <a:rPr lang="en-US" b="1"/>
                      <a:pPr>
                        <a:defRPr/>
                      </a:pPr>
                      <a:t>[NOM DE CATÉGORIE]</a:t>
                    </a:fld>
                    <a:r>
                      <a:rPr lang="en-US" b="1" baseline="0"/>
                      <a:t>
</a:t>
                    </a:r>
                    <a:fld id="{D2F6FF93-7C8C-412C-A89D-BFCD3DDC1326}" type="PERCENTAGE">
                      <a:rPr lang="en-US" b="1" baseline="0"/>
                      <a:pPr>
                        <a:defRPr/>
                      </a:pPr>
                      <a:t>[POURCENTAGE]</a:t>
                    </a:fld>
                    <a:endParaRPr lang="en-US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33555991876337"/>
                      <c:h val="0.157886223524385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BC1-4677-97DB-6A9BD9A95743}"/>
                </c:ext>
              </c:extLst>
            </c:dLbl>
            <c:dLbl>
              <c:idx val="6"/>
              <c:layout>
                <c:manualLayout>
                  <c:x val="4.3677003420844886E-2"/>
                  <c:y val="-2.000220679034083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C1-4677-97DB-6A9BD9A957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Feuil1!$A$2:$A$8</c:f>
              <c:strCache>
                <c:ptCount val="7"/>
                <c:pt idx="0">
                  <c:v>Protéagineux</c:v>
                </c:pt>
                <c:pt idx="1">
                  <c:v>Oléagineux</c:v>
                </c:pt>
                <c:pt idx="2">
                  <c:v>Céréales </c:v>
                </c:pt>
                <c:pt idx="3">
                  <c:v>Légumineuses fourragères </c:v>
                </c:pt>
                <c:pt idx="4">
                  <c:v>Prairies ou pâturages permanents </c:v>
                </c:pt>
                <c:pt idx="5">
                  <c:v>Surfaces herbacées temporaires</c:v>
                </c:pt>
                <c:pt idx="6">
                  <c:v>Fourrages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4785</c:v>
                </c:pt>
                <c:pt idx="1">
                  <c:v>80658</c:v>
                </c:pt>
                <c:pt idx="2">
                  <c:v>570603</c:v>
                </c:pt>
                <c:pt idx="3">
                  <c:v>40100</c:v>
                </c:pt>
                <c:pt idx="4">
                  <c:v>1820094</c:v>
                </c:pt>
                <c:pt idx="5">
                  <c:v>212417</c:v>
                </c:pt>
                <c:pt idx="6">
                  <c:v>3758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BC1-4677-97DB-6A9BD9A9574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Répartition de la MAT (en tonnes) selon le type de culture</a:t>
            </a:r>
          </a:p>
        </c:rich>
      </c:tx>
      <c:layout>
        <c:manualLayout>
          <c:xMode val="edge"/>
          <c:yMode val="edge"/>
          <c:x val="0.18480263157894736"/>
          <c:y val="2.14228261789857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14584196712253"/>
          <c:y val="0.20158624908728515"/>
          <c:w val="0.64971491228070177"/>
          <c:h val="0.85429642445213383"/>
        </c:manualLayout>
      </c:layout>
      <c:pieChart>
        <c:varyColors val="1"/>
        <c:ser>
          <c:idx val="0"/>
          <c:order val="0"/>
          <c:tx>
            <c:strRef>
              <c:f>Feuil1!$B$11</c:f>
              <c:strCache>
                <c:ptCount val="1"/>
                <c:pt idx="0">
                  <c:v>MAT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9E-4BF2-B770-F9937CDF83EC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9E-4BF2-B770-F9937CDF83EC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9E-4BF2-B770-F9937CDF83EC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9E-4BF2-B770-F9937CDF83EC}"/>
              </c:ext>
            </c:extLst>
          </c:dPt>
          <c:dPt>
            <c:idx val="4"/>
            <c:bubble3D val="0"/>
            <c:spPr>
              <a:solidFill>
                <a:srgbClr val="7FB9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79E-4BF2-B770-F9937CDF83EC}"/>
              </c:ext>
            </c:extLst>
          </c:dPt>
          <c:dPt>
            <c:idx val="5"/>
            <c:bubble3D val="0"/>
            <c:spPr>
              <a:solidFill>
                <a:srgbClr val="009C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79E-4BF2-B770-F9937CDF83E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79E-4BF2-B770-F9937CDF83E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844831-C9E2-445E-93A2-D770C762B313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[PLAGECELL]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 T</a:t>
                    </a:r>
                    <a:endParaRPr lang="en-US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fld id="{335BE3B3-4296-43D9-8C4C-3102A4B253D3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79E-4BF2-B770-F9937CDF83E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D00FB9-95BB-4A16-A3C9-3F96DA911E37}" type="CELLRANGE">
                      <a:rPr lang="en-US"/>
                      <a:pPr/>
                      <a:t>[PLAGECELL]</a:t>
                    </a:fld>
                    <a:r>
                      <a:rPr lang="en-US"/>
                      <a:t> T</a:t>
                    </a:r>
                    <a:endParaRPr lang="en-US" baseline="0"/>
                  </a:p>
                  <a:p>
                    <a:fld id="{ED63FFCC-BF3E-4CC8-B8E3-D14CA09D4553}" type="CATEGORYNAME">
                      <a:rPr lang="en-US"/>
                      <a:pPr/>
                      <a:t>[NOM DE CATÉGORIE]</a:t>
                    </a:fld>
                    <a:endParaRPr lang="fr-FR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79E-4BF2-B770-F9937CDF83EC}"/>
                </c:ext>
              </c:extLst>
            </c:dLbl>
            <c:dLbl>
              <c:idx val="2"/>
              <c:layout>
                <c:manualLayout>
                  <c:x val="-7.5064580743196579E-2"/>
                  <c:y val="0.100847196731987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E1C46D-760B-48EC-9D79-E9FC2E3FCAB2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[PLAGECELL]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 T</a:t>
                    </a:r>
                    <a:endParaRPr lang="en-US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490CEC26-4BB8-43A3-B0A8-B5CB25C931D0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79E-4BF2-B770-F9937CDF83E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04A96E8-3B0C-4560-8216-2610AC2F4DFF}" type="CELLRANGE">
                      <a:rPr lang="fr-FR"/>
                      <a:pPr/>
                      <a:t>[PLAGECELL]</a:t>
                    </a:fld>
                    <a:r>
                      <a:rPr lang="fr-FR"/>
                      <a:t> T</a:t>
                    </a:r>
                    <a:endParaRPr lang="fr-FR" baseline="0"/>
                  </a:p>
                  <a:p>
                    <a:fld id="{AD25C540-37DD-433E-A485-DF7DEFE65307}" type="CATEGORYNAME">
                      <a:rPr lang="fr-FR"/>
                      <a:pPr/>
                      <a:t>[NOM DE CATÉGORIE]</a:t>
                    </a:fld>
                    <a:endParaRPr lang="fr-FR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79E-4BF2-B770-F9937CDF83EC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7DF722-6927-4DC4-A0DB-04031737188B}" type="CELLRANGE">
                      <a:rPr lang="fr-FR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[PLAGECELL]</a:t>
                    </a:fld>
                    <a:r>
                      <a:rPr lang="fr-FR">
                        <a:solidFill>
                          <a:schemeClr val="tx1"/>
                        </a:solidFill>
                      </a:rPr>
                      <a:t> T</a:t>
                    </a:r>
                    <a:endParaRPr lang="fr-FR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B15B4552-CF8F-4588-A7BA-880E03F6E437}" type="CATEGORYNAME">
                      <a:rPr lang="fr-FR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79E-4BF2-B770-F9937CDF83EC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6AAB51-0BA0-4C6E-93C4-C6B3E3C7661D}" type="CELLRANGE">
                      <a:rPr lang="fr-FR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[PLAGECELL]</a:t>
                    </a:fld>
                    <a:r>
                      <a:rPr lang="fr-FR">
                        <a:solidFill>
                          <a:schemeClr val="tx1"/>
                        </a:solidFill>
                      </a:rPr>
                      <a:t> T</a:t>
                    </a:r>
                    <a:endParaRPr lang="fr-FR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8B5C3F37-DA62-405B-8A3F-0FFA3D8C8883}" type="CATEGORYNAME">
                      <a:rPr lang="fr-FR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979E-4BF2-B770-F9937CDF83EC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CA56C-4839-4576-B002-688716691980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[PLAGECELL]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 T</a:t>
                    </a:r>
                    <a:endParaRPr lang="en-US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fld id="{9835DA17-B2D1-4288-8848-E8A594D01CF0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979E-4BF2-B770-F9937CDF83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Feuil1!$A$12:$A$18</c:f>
              <c:strCache>
                <c:ptCount val="7"/>
                <c:pt idx="0">
                  <c:v>Protéagineux</c:v>
                </c:pt>
                <c:pt idx="1">
                  <c:v>Oléagineux</c:v>
                </c:pt>
                <c:pt idx="2">
                  <c:v>Céréales </c:v>
                </c:pt>
                <c:pt idx="3">
                  <c:v>Légumineuses fourragères </c:v>
                </c:pt>
                <c:pt idx="4">
                  <c:v>Prairies ou pâturages permanents </c:v>
                </c:pt>
                <c:pt idx="5">
                  <c:v>Surfaces herbacées temporaires</c:v>
                </c:pt>
                <c:pt idx="6">
                  <c:v>Fourrages</c:v>
                </c:pt>
              </c:strCache>
            </c:strRef>
          </c:cat>
          <c:val>
            <c:numRef>
              <c:f>Feuil1!$B$12:$B$18</c:f>
              <c:numCache>
                <c:formatCode>#,##0</c:formatCode>
                <c:ptCount val="7"/>
                <c:pt idx="0" formatCode="General">
                  <c:v>2888</c:v>
                </c:pt>
                <c:pt idx="1">
                  <c:v>30786</c:v>
                </c:pt>
                <c:pt idx="2">
                  <c:v>102933</c:v>
                </c:pt>
                <c:pt idx="3">
                  <c:v>55101</c:v>
                </c:pt>
                <c:pt idx="4">
                  <c:v>1348387</c:v>
                </c:pt>
                <c:pt idx="5">
                  <c:v>178524</c:v>
                </c:pt>
                <c:pt idx="6" formatCode="General">
                  <c:v>2209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Feuil1!$B$12:$B$18</c15:f>
                <c15:dlblRangeCache>
                  <c:ptCount val="7"/>
                  <c:pt idx="0">
                    <c:v>2888</c:v>
                  </c:pt>
                  <c:pt idx="1">
                    <c:v>30 786</c:v>
                  </c:pt>
                  <c:pt idx="2">
                    <c:v>102 933</c:v>
                  </c:pt>
                  <c:pt idx="3">
                    <c:v>55 101</c:v>
                  </c:pt>
                  <c:pt idx="4">
                    <c:v>1 348 387</c:v>
                  </c:pt>
                  <c:pt idx="5">
                    <c:v>178 524</c:v>
                  </c:pt>
                  <c:pt idx="6">
                    <c:v>2209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979E-4BF2-B770-F9937CDF83E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image" Target="../media/image163.png"/><Relationship Id="rId4" Type="http://schemas.openxmlformats.org/officeDocument/2006/relationships/image" Target="../media/image16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image" Target="../media/image163.png"/><Relationship Id="rId4" Type="http://schemas.openxmlformats.org/officeDocument/2006/relationships/image" Target="../media/image1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BF313-88AD-49E4-84A6-CCE7407150D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C4398E-9146-4378-B5E8-CC8A7849A18E}">
      <dgm:prSet phldrT="[Text]" phldr="0"/>
      <dgm:spPr/>
      <dgm:t>
        <a:bodyPr/>
        <a:lstStyle/>
        <a:p>
          <a:pPr rtl="0"/>
          <a:r>
            <a:rPr lang="fr-FR" dirty="0">
              <a:latin typeface="Verdana"/>
            </a:rPr>
            <a:t> Présentation du projet </a:t>
          </a:r>
          <a:r>
            <a:rPr lang="fr-FR" dirty="0" err="1">
              <a:latin typeface="Verdana"/>
            </a:rPr>
            <a:t>AuRA</a:t>
          </a:r>
          <a:r>
            <a:rPr lang="fr-FR" dirty="0">
              <a:latin typeface="Verdana"/>
            </a:rPr>
            <a:t> Protéines </a:t>
          </a:r>
          <a:endParaRPr lang="fr-FR" dirty="0"/>
        </a:p>
      </dgm:t>
    </dgm:pt>
    <dgm:pt modelId="{1E883243-9681-43D2-9274-8C01A22F96CA}" type="parTrans" cxnId="{7AC8CAED-87BF-4F76-A22F-8AE6B273FBED}">
      <dgm:prSet/>
      <dgm:spPr/>
      <dgm:t>
        <a:bodyPr/>
        <a:lstStyle/>
        <a:p>
          <a:endParaRPr lang="en-US"/>
        </a:p>
      </dgm:t>
    </dgm:pt>
    <dgm:pt modelId="{B17C36C4-736D-47F1-8F35-842134B7C434}" type="sibTrans" cxnId="{7AC8CAED-87BF-4F76-A22F-8AE6B273FBED}">
      <dgm:prSet/>
      <dgm:spPr/>
      <dgm:t>
        <a:bodyPr/>
        <a:lstStyle/>
        <a:p>
          <a:endParaRPr lang="en-US"/>
        </a:p>
      </dgm:t>
    </dgm:pt>
    <dgm:pt modelId="{AC3413F6-740B-439A-930A-0F57AD8FCA8E}">
      <dgm:prSet phldr="0"/>
      <dgm:spPr/>
      <dgm:t>
        <a:bodyPr/>
        <a:lstStyle/>
        <a:p>
          <a:pPr rtl="0"/>
          <a:r>
            <a:rPr lang="fr-FR" dirty="0">
              <a:latin typeface="Verdana"/>
            </a:rPr>
            <a:t>Perception des attentes et besoins des éleveurs sur leur autonomie protéique</a:t>
          </a:r>
        </a:p>
      </dgm:t>
    </dgm:pt>
    <dgm:pt modelId="{73BB39B3-AA85-4132-97C9-2DCEE419BD2C}" type="parTrans" cxnId="{24F3EA00-0962-4CEB-A91D-783C9846FBC9}">
      <dgm:prSet/>
      <dgm:spPr/>
      <dgm:t>
        <a:bodyPr/>
        <a:lstStyle/>
        <a:p>
          <a:endParaRPr lang="fr-FR"/>
        </a:p>
      </dgm:t>
    </dgm:pt>
    <dgm:pt modelId="{6B664EEA-6D18-42A4-9AF2-5C12A2B1CACA}" type="sibTrans" cxnId="{24F3EA00-0962-4CEB-A91D-783C9846FBC9}">
      <dgm:prSet/>
      <dgm:spPr/>
      <dgm:t>
        <a:bodyPr/>
        <a:lstStyle/>
        <a:p>
          <a:endParaRPr lang="fr-FR"/>
        </a:p>
      </dgm:t>
    </dgm:pt>
    <dgm:pt modelId="{0C914809-12E8-4B34-BE58-4693DAADE752}">
      <dgm:prSet phldr="0"/>
      <dgm:spPr/>
      <dgm:t>
        <a:bodyPr/>
        <a:lstStyle/>
        <a:p>
          <a:pPr rtl="0"/>
          <a:r>
            <a:rPr lang="fr-FR" dirty="0">
              <a:latin typeface="Verdana"/>
            </a:rPr>
            <a:t> Joséphine De Lavigne </a:t>
          </a:r>
          <a:r>
            <a:rPr lang="fr-FR" i="1" dirty="0">
              <a:latin typeface="Verdana"/>
            </a:rPr>
            <a:t>(</a:t>
          </a:r>
          <a:r>
            <a:rPr lang="fr-FR" i="1" dirty="0" err="1">
              <a:latin typeface="Verdana"/>
            </a:rPr>
            <a:t>Végépolys</a:t>
          </a:r>
          <a:r>
            <a:rPr lang="fr-FR" i="1" dirty="0">
              <a:latin typeface="Verdana"/>
            </a:rPr>
            <a:t> Valley) </a:t>
          </a:r>
        </a:p>
      </dgm:t>
    </dgm:pt>
    <dgm:pt modelId="{6B3A7576-A266-4D2D-B079-4BA1907AAA9E}" type="parTrans" cxnId="{1770B40F-EA16-4777-B2F3-80904368FFB5}">
      <dgm:prSet/>
      <dgm:spPr/>
      <dgm:t>
        <a:bodyPr/>
        <a:lstStyle/>
        <a:p>
          <a:endParaRPr lang="fr-FR"/>
        </a:p>
      </dgm:t>
    </dgm:pt>
    <dgm:pt modelId="{209178A9-FFC0-4601-94E6-57019C5CDD9E}" type="sibTrans" cxnId="{1770B40F-EA16-4777-B2F3-80904368FFB5}">
      <dgm:prSet/>
      <dgm:spPr/>
      <dgm:t>
        <a:bodyPr/>
        <a:lstStyle/>
        <a:p>
          <a:endParaRPr lang="fr-FR"/>
        </a:p>
      </dgm:t>
    </dgm:pt>
    <dgm:pt modelId="{FBB4FFBE-E807-44AD-9C65-B7444569B988}">
      <dgm:prSet phldr="0"/>
      <dgm:spPr/>
      <dgm:t>
        <a:bodyPr/>
        <a:lstStyle/>
        <a:p>
          <a:pPr rtl="0"/>
          <a:r>
            <a:rPr lang="fr-FR" dirty="0">
              <a:latin typeface="Verdana"/>
            </a:rPr>
            <a:t>D'autres projets sur la thématique protéines en région </a:t>
          </a:r>
        </a:p>
      </dgm:t>
    </dgm:pt>
    <dgm:pt modelId="{E6FB74FB-8855-4348-ABFA-784CA32EE3BA}" type="parTrans" cxnId="{6D90CE05-B157-4E8C-919D-E4A4FE58BC01}">
      <dgm:prSet/>
      <dgm:spPr/>
      <dgm:t>
        <a:bodyPr/>
        <a:lstStyle/>
        <a:p>
          <a:endParaRPr lang="fr-FR"/>
        </a:p>
      </dgm:t>
    </dgm:pt>
    <dgm:pt modelId="{78E8734D-11EE-41DE-92D5-C3E8796D5CD6}" type="sibTrans" cxnId="{6D90CE05-B157-4E8C-919D-E4A4FE58BC01}">
      <dgm:prSet/>
      <dgm:spPr/>
      <dgm:t>
        <a:bodyPr/>
        <a:lstStyle/>
        <a:p>
          <a:endParaRPr lang="fr-FR"/>
        </a:p>
      </dgm:t>
    </dgm:pt>
    <dgm:pt modelId="{75AEC3AB-BB66-43C8-A787-71FA578565BD}">
      <dgm:prSet phldr="0"/>
      <dgm:spPr/>
      <dgm:t>
        <a:bodyPr/>
        <a:lstStyle/>
        <a:p>
          <a:pPr rtl="0"/>
          <a:r>
            <a:rPr lang="fr-FR" dirty="0">
              <a:latin typeface="Verdana"/>
            </a:rPr>
            <a:t>Alice </a:t>
          </a:r>
          <a:r>
            <a:rPr lang="fr-FR" dirty="0" err="1">
              <a:latin typeface="Verdana"/>
            </a:rPr>
            <a:t>Berchoux</a:t>
          </a:r>
          <a:r>
            <a:rPr lang="fr-FR" dirty="0">
              <a:latin typeface="Verdana"/>
            </a:rPr>
            <a:t> </a:t>
          </a:r>
          <a:r>
            <a:rPr lang="fr-FR" i="1" dirty="0">
              <a:latin typeface="Verdana"/>
            </a:rPr>
            <a:t>(</a:t>
          </a:r>
          <a:r>
            <a:rPr lang="fr-FR" i="1" dirty="0" err="1">
              <a:latin typeface="Verdana"/>
            </a:rPr>
            <a:t>Idele</a:t>
          </a:r>
          <a:r>
            <a:rPr lang="fr-FR" i="1" dirty="0">
              <a:latin typeface="Verdana"/>
            </a:rPr>
            <a:t>), </a:t>
          </a:r>
          <a:r>
            <a:rPr lang="fr-FR" dirty="0">
              <a:latin typeface="Verdana"/>
            </a:rPr>
            <a:t>Christophe Berthelot </a:t>
          </a:r>
          <a:r>
            <a:rPr lang="fr-FR" i="1" dirty="0">
              <a:latin typeface="Verdana"/>
            </a:rPr>
            <a:t>(CERAQ), </a:t>
          </a:r>
          <a:r>
            <a:rPr lang="fr-FR" dirty="0">
              <a:latin typeface="Verdana"/>
            </a:rPr>
            <a:t>Jean-Pierre Manteaux (CA26), Aurore Saison </a:t>
          </a:r>
          <a:r>
            <a:rPr lang="fr-FR" dirty="0" err="1">
              <a:latin typeface="Verdana"/>
            </a:rPr>
            <a:t>Gaulier</a:t>
          </a:r>
          <a:r>
            <a:rPr lang="fr-FR" dirty="0">
              <a:latin typeface="Verdana"/>
            </a:rPr>
            <a:t> </a:t>
          </a:r>
          <a:r>
            <a:rPr lang="fr-FR" i="1" dirty="0">
              <a:latin typeface="Verdana"/>
            </a:rPr>
            <a:t>(CRA AURA), </a:t>
          </a:r>
          <a:r>
            <a:rPr lang="fr-FR" dirty="0">
              <a:latin typeface="Verdana"/>
            </a:rPr>
            <a:t>Fabien Sevin </a:t>
          </a:r>
          <a:r>
            <a:rPr lang="fr-FR" i="1" dirty="0">
              <a:latin typeface="Verdana"/>
            </a:rPr>
            <a:t>(La Coopération agricole) </a:t>
          </a:r>
          <a:r>
            <a:rPr lang="fr-FR" dirty="0">
              <a:latin typeface="Verdana"/>
            </a:rPr>
            <a:t>et Mathilde </a:t>
          </a:r>
          <a:r>
            <a:rPr lang="fr-FR" dirty="0" err="1">
              <a:latin typeface="Verdana"/>
            </a:rPr>
            <a:t>Pilard</a:t>
          </a:r>
          <a:r>
            <a:rPr lang="fr-FR" dirty="0">
              <a:latin typeface="Verdana"/>
            </a:rPr>
            <a:t> </a:t>
          </a:r>
          <a:r>
            <a:rPr lang="fr-FR" i="1" dirty="0">
              <a:latin typeface="Verdana"/>
            </a:rPr>
            <a:t>(CRA AURA)</a:t>
          </a:r>
        </a:p>
      </dgm:t>
    </dgm:pt>
    <dgm:pt modelId="{E4EFF4FA-2A99-4F06-955E-C30BB28202AF}" type="parTrans" cxnId="{9A5F70F2-D562-4E4D-911B-733DDF03333A}">
      <dgm:prSet/>
      <dgm:spPr/>
      <dgm:t>
        <a:bodyPr/>
        <a:lstStyle/>
        <a:p>
          <a:endParaRPr lang="fr-FR"/>
        </a:p>
      </dgm:t>
    </dgm:pt>
    <dgm:pt modelId="{0F0AE257-95DF-4A96-B4DF-371A2236BCFD}" type="sibTrans" cxnId="{9A5F70F2-D562-4E4D-911B-733DDF03333A}">
      <dgm:prSet/>
      <dgm:spPr/>
      <dgm:t>
        <a:bodyPr/>
        <a:lstStyle/>
        <a:p>
          <a:endParaRPr lang="fr-FR"/>
        </a:p>
      </dgm:t>
    </dgm:pt>
    <dgm:pt modelId="{8F124041-6FF3-4133-983F-7AED48920DD9}">
      <dgm:prSet phldr="0"/>
      <dgm:spPr/>
      <dgm:t>
        <a:bodyPr/>
        <a:lstStyle/>
        <a:p>
          <a:pPr rtl="0"/>
          <a:r>
            <a:rPr lang="fr-FR" dirty="0">
              <a:latin typeface="Verdana"/>
            </a:rPr>
            <a:t>Mathilde </a:t>
          </a:r>
          <a:r>
            <a:rPr lang="fr-FR" dirty="0" err="1">
              <a:latin typeface="Verdana"/>
            </a:rPr>
            <a:t>Pilard</a:t>
          </a:r>
          <a:r>
            <a:rPr lang="fr-FR" dirty="0">
              <a:latin typeface="Verdana"/>
            </a:rPr>
            <a:t> (</a:t>
          </a:r>
          <a:r>
            <a:rPr lang="fr-FR" i="1" dirty="0">
              <a:latin typeface="Verdana"/>
            </a:rPr>
            <a:t>CRA AURA</a:t>
          </a:r>
          <a:r>
            <a:rPr lang="fr-FR" dirty="0">
              <a:latin typeface="Verdana"/>
            </a:rPr>
            <a:t>)</a:t>
          </a:r>
        </a:p>
      </dgm:t>
    </dgm:pt>
    <dgm:pt modelId="{81DF7D0F-5780-4FE0-B17F-5787D1CF11C7}" type="parTrans" cxnId="{02BE0F4A-FC49-4BAC-9E0E-062C74C8D12B}">
      <dgm:prSet/>
      <dgm:spPr/>
      <dgm:t>
        <a:bodyPr/>
        <a:lstStyle/>
        <a:p>
          <a:endParaRPr lang="fr-FR"/>
        </a:p>
      </dgm:t>
    </dgm:pt>
    <dgm:pt modelId="{EA71FCF6-EDC2-4816-9965-9BE3E9DC632E}" type="sibTrans" cxnId="{02BE0F4A-FC49-4BAC-9E0E-062C74C8D12B}">
      <dgm:prSet/>
      <dgm:spPr/>
      <dgm:t>
        <a:bodyPr/>
        <a:lstStyle/>
        <a:p>
          <a:endParaRPr lang="fr-FR"/>
        </a:p>
      </dgm:t>
    </dgm:pt>
    <dgm:pt modelId="{1D21EC93-EB4D-4C57-B3C1-BE039FBE1AEF}">
      <dgm:prSet phldr="0" custT="1"/>
      <dgm:spPr/>
      <dgm:t>
        <a:bodyPr/>
        <a:lstStyle/>
        <a:p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Alice Berchoux (</a:t>
          </a:r>
          <a:r>
            <a:rPr lang="fr-FR" sz="17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Idele</a:t>
          </a:r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) et  Fabien Sevin (</a:t>
          </a:r>
          <a:r>
            <a:rPr lang="fr-FR" sz="17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La Coopération agricole</a:t>
          </a:r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) </a:t>
          </a:r>
        </a:p>
      </dgm:t>
    </dgm:pt>
    <dgm:pt modelId="{184DCF8A-B091-467B-9FAD-58A6DA2B57F2}" type="parTrans" cxnId="{A060EFA2-9AEE-4770-A34E-75E1064688E5}">
      <dgm:prSet/>
      <dgm:spPr/>
      <dgm:t>
        <a:bodyPr/>
        <a:lstStyle/>
        <a:p>
          <a:endParaRPr lang="fr-FR"/>
        </a:p>
      </dgm:t>
    </dgm:pt>
    <dgm:pt modelId="{35DBB6AC-7FBA-4484-877D-1E4B9F70B13D}" type="sibTrans" cxnId="{A060EFA2-9AEE-4770-A34E-75E1064688E5}">
      <dgm:prSet/>
      <dgm:spPr/>
      <dgm:t>
        <a:bodyPr/>
        <a:lstStyle/>
        <a:p>
          <a:endParaRPr lang="fr-FR"/>
        </a:p>
      </dgm:t>
    </dgm:pt>
    <dgm:pt modelId="{251E1402-12BD-47BA-BBDE-DD7CDE985F8D}">
      <dgm:prSet phldr="0" custT="1"/>
      <dgm:spPr/>
      <dgm:t>
        <a:bodyPr/>
        <a:lstStyle/>
        <a:p>
          <a:pPr rtl="0"/>
          <a:r>
            <a:rPr lang="fr-FR" sz="2300" i="0" kern="1200" dirty="0">
              <a:solidFill>
                <a:srgbClr val="444444"/>
              </a:solidFill>
              <a:latin typeface="Calibri"/>
              <a:cs typeface="Calibri"/>
            </a:rPr>
            <a:t> </a:t>
          </a:r>
          <a:r>
            <a:rPr lang="fr-FR" sz="2300" kern="1200" dirty="0">
              <a:solidFill>
                <a:srgbClr val="FFFFFF"/>
              </a:solidFill>
              <a:latin typeface="Verdana"/>
              <a:ea typeface="+mn-ea"/>
              <a:cs typeface="+mn-cs"/>
            </a:rPr>
            <a:t>Etat des lieux des besoins et de la production en protéines en région et perspectives d'améliorations</a:t>
          </a:r>
          <a:endParaRPr lang="en-US" sz="23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7E62F44D-1D8B-4E2A-A7BA-8A95AF460C7A}" type="parTrans" cxnId="{ED910298-8CBE-423D-B850-0078D6C89A68}">
      <dgm:prSet/>
      <dgm:spPr/>
      <dgm:t>
        <a:bodyPr/>
        <a:lstStyle/>
        <a:p>
          <a:endParaRPr lang="fr-FR"/>
        </a:p>
      </dgm:t>
    </dgm:pt>
    <dgm:pt modelId="{6664C4BF-FDF4-47F6-999D-EE9B8D31539B}" type="sibTrans" cxnId="{ED910298-8CBE-423D-B850-0078D6C89A68}">
      <dgm:prSet/>
      <dgm:spPr/>
      <dgm:t>
        <a:bodyPr/>
        <a:lstStyle/>
        <a:p>
          <a:endParaRPr lang="fr-FR"/>
        </a:p>
      </dgm:t>
    </dgm:pt>
    <dgm:pt modelId="{09508E47-CFA7-4DEC-8D8E-C42CD2ECCBEA}" type="pres">
      <dgm:prSet presAssocID="{3FEBF313-88AD-49E4-84A6-CCE7407150D6}" presName="linear" presStyleCnt="0">
        <dgm:presLayoutVars>
          <dgm:animLvl val="lvl"/>
          <dgm:resizeHandles val="exact"/>
        </dgm:presLayoutVars>
      </dgm:prSet>
      <dgm:spPr/>
    </dgm:pt>
    <dgm:pt modelId="{B27867C1-5F25-4DE5-B69A-A680FB82F409}" type="pres">
      <dgm:prSet presAssocID="{C5C4398E-9146-4378-B5E8-CC8A7849A18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3690427-9AFB-40BF-96CD-6B52585458A7}" type="pres">
      <dgm:prSet presAssocID="{C5C4398E-9146-4378-B5E8-CC8A7849A18E}" presName="childText" presStyleLbl="revTx" presStyleIdx="0" presStyleCnt="4">
        <dgm:presLayoutVars>
          <dgm:bulletEnabled val="1"/>
        </dgm:presLayoutVars>
      </dgm:prSet>
      <dgm:spPr/>
    </dgm:pt>
    <dgm:pt modelId="{756E3D76-4277-4CCE-8FC9-807BD1D42825}" type="pres">
      <dgm:prSet presAssocID="{AC3413F6-740B-439A-930A-0F57AD8FCA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150BF1-4085-47E0-86D9-F6DD69E1392B}" type="pres">
      <dgm:prSet presAssocID="{AC3413F6-740B-439A-930A-0F57AD8FCA8E}" presName="childText" presStyleLbl="revTx" presStyleIdx="1" presStyleCnt="4">
        <dgm:presLayoutVars>
          <dgm:bulletEnabled val="1"/>
        </dgm:presLayoutVars>
      </dgm:prSet>
      <dgm:spPr/>
    </dgm:pt>
    <dgm:pt modelId="{BD007FA5-A86B-4F72-90FF-A6D413F0FAC6}" type="pres">
      <dgm:prSet presAssocID="{251E1402-12BD-47BA-BBDE-DD7CDE985F8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7F2494-5488-4370-953E-E2DD036FB41D}" type="pres">
      <dgm:prSet presAssocID="{251E1402-12BD-47BA-BBDE-DD7CDE985F8D}" presName="childText" presStyleLbl="revTx" presStyleIdx="2" presStyleCnt="4">
        <dgm:presLayoutVars>
          <dgm:bulletEnabled val="1"/>
        </dgm:presLayoutVars>
      </dgm:prSet>
      <dgm:spPr/>
    </dgm:pt>
    <dgm:pt modelId="{F616F5D6-6DF5-44EB-B6B2-0DBBD87870F8}" type="pres">
      <dgm:prSet presAssocID="{FBB4FFBE-E807-44AD-9C65-B7444569B9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12D19F8-25E2-498A-BF90-A0BD2D59F0C1}" type="pres">
      <dgm:prSet presAssocID="{FBB4FFBE-E807-44AD-9C65-B7444569B98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4F3EA00-0962-4CEB-A91D-783C9846FBC9}" srcId="{3FEBF313-88AD-49E4-84A6-CCE7407150D6}" destId="{AC3413F6-740B-439A-930A-0F57AD8FCA8E}" srcOrd="1" destOrd="0" parTransId="{73BB39B3-AA85-4132-97C9-2DCEE419BD2C}" sibTransId="{6B664EEA-6D18-42A4-9AF2-5C12A2B1CACA}"/>
    <dgm:cxn modelId="{6D90CE05-B157-4E8C-919D-E4A4FE58BC01}" srcId="{3FEBF313-88AD-49E4-84A6-CCE7407150D6}" destId="{FBB4FFBE-E807-44AD-9C65-B7444569B988}" srcOrd="3" destOrd="0" parTransId="{E6FB74FB-8855-4348-ABFA-784CA32EE3BA}" sibTransId="{78E8734D-11EE-41DE-92D5-C3E8796D5CD6}"/>
    <dgm:cxn modelId="{1770B40F-EA16-4777-B2F3-80904368FFB5}" srcId="{AC3413F6-740B-439A-930A-0F57AD8FCA8E}" destId="{0C914809-12E8-4B34-BE58-4693DAADE752}" srcOrd="0" destOrd="0" parTransId="{6B3A7576-A266-4D2D-B079-4BA1907AAA9E}" sibTransId="{209178A9-FFC0-4601-94E6-57019C5CDD9E}"/>
    <dgm:cxn modelId="{63617021-CEC5-43C0-88A8-D9ADAF0E8423}" type="presOf" srcId="{C5C4398E-9146-4378-B5E8-CC8A7849A18E}" destId="{B27867C1-5F25-4DE5-B69A-A680FB82F409}" srcOrd="0" destOrd="0" presId="urn:microsoft.com/office/officeart/2005/8/layout/vList2"/>
    <dgm:cxn modelId="{AE243962-9C3E-43EE-91BF-D54567D344D5}" type="presOf" srcId="{FBB4FFBE-E807-44AD-9C65-B7444569B988}" destId="{F616F5D6-6DF5-44EB-B6B2-0DBBD87870F8}" srcOrd="0" destOrd="0" presId="urn:microsoft.com/office/officeart/2005/8/layout/vList2"/>
    <dgm:cxn modelId="{02BE0F4A-FC49-4BAC-9E0E-062C74C8D12B}" srcId="{C5C4398E-9146-4378-B5E8-CC8A7849A18E}" destId="{8F124041-6FF3-4133-983F-7AED48920DD9}" srcOrd="0" destOrd="0" parTransId="{81DF7D0F-5780-4FE0-B17F-5787D1CF11C7}" sibTransId="{EA71FCF6-EDC2-4816-9965-9BE3E9DC632E}"/>
    <dgm:cxn modelId="{72625E6A-BEBF-445D-A2A0-3A604C5C9C43}" type="presOf" srcId="{AC3413F6-740B-439A-930A-0F57AD8FCA8E}" destId="{756E3D76-4277-4CCE-8FC9-807BD1D42825}" srcOrd="0" destOrd="0" presId="urn:microsoft.com/office/officeart/2005/8/layout/vList2"/>
    <dgm:cxn modelId="{6AE5BC95-3393-402E-9308-69618771F804}" type="presOf" srcId="{1D21EC93-EB4D-4C57-B3C1-BE039FBE1AEF}" destId="{B47F2494-5488-4370-953E-E2DD036FB41D}" srcOrd="0" destOrd="0" presId="urn:microsoft.com/office/officeart/2005/8/layout/vList2"/>
    <dgm:cxn modelId="{63242A96-0EAE-4588-B0E3-22754EADB4CD}" type="presOf" srcId="{0C914809-12E8-4B34-BE58-4693DAADE752}" destId="{22150BF1-4085-47E0-86D9-F6DD69E1392B}" srcOrd="0" destOrd="0" presId="urn:microsoft.com/office/officeart/2005/8/layout/vList2"/>
    <dgm:cxn modelId="{ED910298-8CBE-423D-B850-0078D6C89A68}" srcId="{3FEBF313-88AD-49E4-84A6-CCE7407150D6}" destId="{251E1402-12BD-47BA-BBDE-DD7CDE985F8D}" srcOrd="2" destOrd="0" parTransId="{7E62F44D-1D8B-4E2A-A7BA-8A95AF460C7A}" sibTransId="{6664C4BF-FDF4-47F6-999D-EE9B8D31539B}"/>
    <dgm:cxn modelId="{90F0C898-C2DA-4FAB-BE5A-250F0DAD4F97}" type="presOf" srcId="{75AEC3AB-BB66-43C8-A787-71FA578565BD}" destId="{112D19F8-25E2-498A-BF90-A0BD2D59F0C1}" srcOrd="0" destOrd="0" presId="urn:microsoft.com/office/officeart/2005/8/layout/vList2"/>
    <dgm:cxn modelId="{A060EFA2-9AEE-4770-A34E-75E1064688E5}" srcId="{251E1402-12BD-47BA-BBDE-DD7CDE985F8D}" destId="{1D21EC93-EB4D-4C57-B3C1-BE039FBE1AEF}" srcOrd="0" destOrd="0" parTransId="{184DCF8A-B091-467B-9FAD-58A6DA2B57F2}" sibTransId="{35DBB6AC-7FBA-4484-877D-1E4B9F70B13D}"/>
    <dgm:cxn modelId="{600083B9-44DA-4667-8CFF-E5A37D3541B7}" type="presOf" srcId="{3FEBF313-88AD-49E4-84A6-CCE7407150D6}" destId="{09508E47-CFA7-4DEC-8D8E-C42CD2ECCBEA}" srcOrd="0" destOrd="0" presId="urn:microsoft.com/office/officeart/2005/8/layout/vList2"/>
    <dgm:cxn modelId="{687AFCD8-A119-455E-BC61-85C6D0DE5B0F}" type="presOf" srcId="{8F124041-6FF3-4133-983F-7AED48920DD9}" destId="{A3690427-9AFB-40BF-96CD-6B52585458A7}" srcOrd="0" destOrd="0" presId="urn:microsoft.com/office/officeart/2005/8/layout/vList2"/>
    <dgm:cxn modelId="{7AC8CAED-87BF-4F76-A22F-8AE6B273FBED}" srcId="{3FEBF313-88AD-49E4-84A6-CCE7407150D6}" destId="{C5C4398E-9146-4378-B5E8-CC8A7849A18E}" srcOrd="0" destOrd="0" parTransId="{1E883243-9681-43D2-9274-8C01A22F96CA}" sibTransId="{B17C36C4-736D-47F1-8F35-842134B7C434}"/>
    <dgm:cxn modelId="{9A5F70F2-D562-4E4D-911B-733DDF03333A}" srcId="{FBB4FFBE-E807-44AD-9C65-B7444569B988}" destId="{75AEC3AB-BB66-43C8-A787-71FA578565BD}" srcOrd="0" destOrd="0" parTransId="{E4EFF4FA-2A99-4F06-955E-C30BB28202AF}" sibTransId="{0F0AE257-95DF-4A96-B4DF-371A2236BCFD}"/>
    <dgm:cxn modelId="{D84C94F6-503C-4702-810F-4CB4789FC81C}" type="presOf" srcId="{251E1402-12BD-47BA-BBDE-DD7CDE985F8D}" destId="{BD007FA5-A86B-4F72-90FF-A6D413F0FAC6}" srcOrd="0" destOrd="0" presId="urn:microsoft.com/office/officeart/2005/8/layout/vList2"/>
    <dgm:cxn modelId="{A72F26FF-A0C0-4907-B2D1-0A8B106AE582}" type="presParOf" srcId="{09508E47-CFA7-4DEC-8D8E-C42CD2ECCBEA}" destId="{B27867C1-5F25-4DE5-B69A-A680FB82F409}" srcOrd="0" destOrd="0" presId="urn:microsoft.com/office/officeart/2005/8/layout/vList2"/>
    <dgm:cxn modelId="{7173EA71-E2F7-4A60-943A-03848C33FDB3}" type="presParOf" srcId="{09508E47-CFA7-4DEC-8D8E-C42CD2ECCBEA}" destId="{A3690427-9AFB-40BF-96CD-6B52585458A7}" srcOrd="1" destOrd="0" presId="urn:microsoft.com/office/officeart/2005/8/layout/vList2"/>
    <dgm:cxn modelId="{C2693A28-E7C5-4705-9470-814ED0B328AF}" type="presParOf" srcId="{09508E47-CFA7-4DEC-8D8E-C42CD2ECCBEA}" destId="{756E3D76-4277-4CCE-8FC9-807BD1D42825}" srcOrd="2" destOrd="0" presId="urn:microsoft.com/office/officeart/2005/8/layout/vList2"/>
    <dgm:cxn modelId="{B929A714-4A4B-45AE-B9E2-A78DDE9B6376}" type="presParOf" srcId="{09508E47-CFA7-4DEC-8D8E-C42CD2ECCBEA}" destId="{22150BF1-4085-47E0-86D9-F6DD69E1392B}" srcOrd="3" destOrd="0" presId="urn:microsoft.com/office/officeart/2005/8/layout/vList2"/>
    <dgm:cxn modelId="{CD7113AB-90FF-4980-9754-7FEAD4553D96}" type="presParOf" srcId="{09508E47-CFA7-4DEC-8D8E-C42CD2ECCBEA}" destId="{BD007FA5-A86B-4F72-90FF-A6D413F0FAC6}" srcOrd="4" destOrd="0" presId="urn:microsoft.com/office/officeart/2005/8/layout/vList2"/>
    <dgm:cxn modelId="{2C94EA38-E33B-4440-856D-4777DB10D6A0}" type="presParOf" srcId="{09508E47-CFA7-4DEC-8D8E-C42CD2ECCBEA}" destId="{B47F2494-5488-4370-953E-E2DD036FB41D}" srcOrd="5" destOrd="0" presId="urn:microsoft.com/office/officeart/2005/8/layout/vList2"/>
    <dgm:cxn modelId="{765CD6CA-3C6F-4013-9169-1E9F052A1CC3}" type="presParOf" srcId="{09508E47-CFA7-4DEC-8D8E-C42CD2ECCBEA}" destId="{F616F5D6-6DF5-44EB-B6B2-0DBBD87870F8}" srcOrd="6" destOrd="0" presId="urn:microsoft.com/office/officeart/2005/8/layout/vList2"/>
    <dgm:cxn modelId="{7C303F19-2B32-465D-8E37-137DC0415C43}" type="presParOf" srcId="{09508E47-CFA7-4DEC-8D8E-C42CD2ECCBEA}" destId="{112D19F8-25E2-498A-BF90-A0BD2D59F0C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E8194D-0FAB-4C0A-A636-BC2735232E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B5ABF9F-EE64-4878-8890-5D794A7623A4}">
      <dgm:prSet phldrT="[Texte]"/>
      <dgm:spPr>
        <a:xfrm>
          <a:off x="1235387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2020</a:t>
          </a:r>
        </a:p>
      </dgm:t>
    </dgm:pt>
    <dgm:pt modelId="{A66384E4-F6EB-40B9-BACC-0EB58E56C68F}" type="parTrans" cxnId="{BEC506B0-906A-4467-B4CA-5298AABD0808}">
      <dgm:prSet/>
      <dgm:spPr/>
      <dgm:t>
        <a:bodyPr/>
        <a:lstStyle/>
        <a:p>
          <a:endParaRPr lang="fr-FR"/>
        </a:p>
      </dgm:t>
    </dgm:pt>
    <dgm:pt modelId="{5E9407DA-EC1D-48FF-989A-4A9D0500BC01}" type="sibTrans" cxnId="{BEC506B0-906A-4467-B4CA-5298AABD0808}">
      <dgm:prSet/>
      <dgm:spPr/>
      <dgm:t>
        <a:bodyPr/>
        <a:lstStyle/>
        <a:p>
          <a:endParaRPr lang="fr-FR"/>
        </a:p>
      </dgm:t>
    </dgm:pt>
    <dgm:pt modelId="{84910978-AB6C-4B59-807A-8D8E76A6E763}">
      <dgm:prSet phldrT="[Texte]"/>
      <dgm:spPr>
        <a:xfrm>
          <a:off x="2470774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2021</a:t>
          </a:r>
        </a:p>
      </dgm:t>
    </dgm:pt>
    <dgm:pt modelId="{FE952E81-CAE5-483A-B226-E0154F2BC0FE}" type="parTrans" cxnId="{53FDFCE5-A49A-4F77-AFE8-6BFB6DE86191}">
      <dgm:prSet/>
      <dgm:spPr/>
      <dgm:t>
        <a:bodyPr/>
        <a:lstStyle/>
        <a:p>
          <a:endParaRPr lang="fr-FR"/>
        </a:p>
      </dgm:t>
    </dgm:pt>
    <dgm:pt modelId="{7EB51140-027A-4ADA-B581-DB9499DF6553}" type="sibTrans" cxnId="{53FDFCE5-A49A-4F77-AFE8-6BFB6DE86191}">
      <dgm:prSet/>
      <dgm:spPr/>
      <dgm:t>
        <a:bodyPr/>
        <a:lstStyle/>
        <a:p>
          <a:endParaRPr lang="fr-FR"/>
        </a:p>
      </dgm:t>
    </dgm:pt>
    <dgm:pt modelId="{02517E19-0F2D-419B-A000-AAC37CDCC224}">
      <dgm:prSet phldrT="[Texte]"/>
      <dgm:spPr>
        <a:xfrm>
          <a:off x="3706161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2022</a:t>
          </a:r>
        </a:p>
      </dgm:t>
    </dgm:pt>
    <dgm:pt modelId="{EBB3CE4A-A75F-4A27-9118-29D6616A7844}" type="parTrans" cxnId="{5FCBE7F1-D8A2-49B9-AC73-FA68B0D37C01}">
      <dgm:prSet/>
      <dgm:spPr/>
      <dgm:t>
        <a:bodyPr/>
        <a:lstStyle/>
        <a:p>
          <a:endParaRPr lang="fr-FR"/>
        </a:p>
      </dgm:t>
    </dgm:pt>
    <dgm:pt modelId="{68DAC912-05AD-4E93-8C38-EA5AD83E99DE}" type="sibTrans" cxnId="{5FCBE7F1-D8A2-49B9-AC73-FA68B0D37C01}">
      <dgm:prSet/>
      <dgm:spPr/>
      <dgm:t>
        <a:bodyPr/>
        <a:lstStyle/>
        <a:p>
          <a:endParaRPr lang="fr-FR"/>
        </a:p>
      </dgm:t>
    </dgm:pt>
    <dgm:pt modelId="{F121B8CB-FBF7-4B00-A347-9711593E476E}">
      <dgm:prSet phldrT="[Texte]"/>
      <dgm:spPr>
        <a:xfrm>
          <a:off x="4941548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2023</a:t>
          </a:r>
        </a:p>
      </dgm:t>
    </dgm:pt>
    <dgm:pt modelId="{C1C6B102-5BD4-4168-A576-72F27B079F24}" type="parTrans" cxnId="{A246C6BF-76FE-49FC-A672-3A9574B502E5}">
      <dgm:prSet/>
      <dgm:spPr/>
      <dgm:t>
        <a:bodyPr/>
        <a:lstStyle/>
        <a:p>
          <a:endParaRPr lang="fr-FR"/>
        </a:p>
      </dgm:t>
    </dgm:pt>
    <dgm:pt modelId="{8BCE7F35-4E08-4E79-A6EA-1877EC3B66C0}" type="sibTrans" cxnId="{A246C6BF-76FE-49FC-A672-3A9574B502E5}">
      <dgm:prSet/>
      <dgm:spPr/>
      <dgm:t>
        <a:bodyPr/>
        <a:lstStyle/>
        <a:p>
          <a:endParaRPr lang="fr-FR"/>
        </a:p>
      </dgm:t>
    </dgm:pt>
    <dgm:pt modelId="{C51DC094-0E98-4CC2-ABAD-A6066458FBB2}">
      <dgm:prSet phldrT="[Texte]"/>
      <dgm:spPr>
        <a:xfrm>
          <a:off x="6176936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</a:t>
          </a:r>
        </a:p>
      </dgm:t>
    </dgm:pt>
    <dgm:pt modelId="{A8BA5829-1919-480C-AAD7-02299EA522DD}" type="parTrans" cxnId="{2AE194E0-06E5-4165-B68D-34D694EAC369}">
      <dgm:prSet/>
      <dgm:spPr/>
      <dgm:t>
        <a:bodyPr/>
        <a:lstStyle/>
        <a:p>
          <a:endParaRPr lang="fr-FR"/>
        </a:p>
      </dgm:t>
    </dgm:pt>
    <dgm:pt modelId="{59B81E7D-D528-4EEE-A09A-642336C14CD1}" type="sibTrans" cxnId="{2AE194E0-06E5-4165-B68D-34D694EAC369}">
      <dgm:prSet/>
      <dgm:spPr/>
      <dgm:t>
        <a:bodyPr/>
        <a:lstStyle/>
        <a:p>
          <a:endParaRPr lang="fr-FR"/>
        </a:p>
      </dgm:t>
    </dgm:pt>
    <dgm:pt modelId="{B4C60D38-7D01-4929-8314-2372C6AEB3EB}">
      <dgm:prSet phldrT="[Texte]"/>
      <dgm:spPr>
        <a:xfrm>
          <a:off x="7412323" y="138746"/>
          <a:ext cx="1372652" cy="54906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</a:t>
          </a:r>
        </a:p>
      </dgm:t>
    </dgm:pt>
    <dgm:pt modelId="{D95BD017-6DA5-4EA8-A40D-771BEF9A13A6}" type="parTrans" cxnId="{59F5A967-69F6-4F6E-B351-108D3DBB68A2}">
      <dgm:prSet/>
      <dgm:spPr/>
      <dgm:t>
        <a:bodyPr/>
        <a:lstStyle/>
        <a:p>
          <a:endParaRPr lang="fr-FR"/>
        </a:p>
      </dgm:t>
    </dgm:pt>
    <dgm:pt modelId="{6F218C14-315C-47EB-A92F-218F81F6F764}" type="sibTrans" cxnId="{59F5A967-69F6-4F6E-B351-108D3DBB68A2}">
      <dgm:prSet/>
      <dgm:spPr/>
      <dgm:t>
        <a:bodyPr/>
        <a:lstStyle/>
        <a:p>
          <a:endParaRPr lang="fr-FR"/>
        </a:p>
      </dgm:t>
    </dgm:pt>
    <dgm:pt modelId="{B137B60F-33F6-4BA8-BA42-27DBA40533F5}">
      <dgm:prSet phldrT="[Texte]"/>
      <dgm:spPr>
        <a:xfrm>
          <a:off x="7412323" y="138746"/>
          <a:ext cx="1372652" cy="54906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</a:t>
          </a:r>
        </a:p>
      </dgm:t>
    </dgm:pt>
    <dgm:pt modelId="{CDC07894-1634-4A09-B067-2FA7F12908CD}" type="parTrans" cxnId="{4ABDBEFF-3E6F-4206-AD78-6D96EC335235}">
      <dgm:prSet/>
      <dgm:spPr/>
      <dgm:t>
        <a:bodyPr/>
        <a:lstStyle/>
        <a:p>
          <a:endParaRPr lang="fr-FR"/>
        </a:p>
      </dgm:t>
    </dgm:pt>
    <dgm:pt modelId="{C3EBEAEA-1830-41FE-A37C-844F10A4301B}" type="sibTrans" cxnId="{4ABDBEFF-3E6F-4206-AD78-6D96EC335235}">
      <dgm:prSet/>
      <dgm:spPr/>
      <dgm:t>
        <a:bodyPr/>
        <a:lstStyle/>
        <a:p>
          <a:endParaRPr lang="fr-FR"/>
        </a:p>
      </dgm:t>
    </dgm:pt>
    <dgm:pt modelId="{DF363A9E-500A-4774-BCAA-54392C0F5E5B}" type="pres">
      <dgm:prSet presAssocID="{32E8194D-0FAB-4C0A-A636-BC2735232E2F}" presName="Name0" presStyleCnt="0">
        <dgm:presLayoutVars>
          <dgm:dir/>
          <dgm:animLvl val="lvl"/>
          <dgm:resizeHandles val="exact"/>
        </dgm:presLayoutVars>
      </dgm:prSet>
      <dgm:spPr/>
    </dgm:pt>
    <dgm:pt modelId="{636D26A2-E8F9-488B-8A02-3652F680AFA2}" type="pres">
      <dgm:prSet presAssocID="{9B5ABF9F-EE64-4878-8890-5D794A7623A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2DC5A123-8B1E-4E62-944D-D0290D5838B0}" type="pres">
      <dgm:prSet presAssocID="{5E9407DA-EC1D-48FF-989A-4A9D0500BC01}" presName="parTxOnlySpace" presStyleCnt="0"/>
      <dgm:spPr/>
    </dgm:pt>
    <dgm:pt modelId="{F2F04A69-80AE-4DEB-856F-9CA39CB1D14B}" type="pres">
      <dgm:prSet presAssocID="{84910978-AB6C-4B59-807A-8D8E76A6E763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AF60A31-1C37-471E-9119-73D1D91D613D}" type="pres">
      <dgm:prSet presAssocID="{7EB51140-027A-4ADA-B581-DB9499DF6553}" presName="parTxOnlySpace" presStyleCnt="0"/>
      <dgm:spPr/>
    </dgm:pt>
    <dgm:pt modelId="{319F9BB6-643B-46E1-9BD4-2F1746BF79A1}" type="pres">
      <dgm:prSet presAssocID="{02517E19-0F2D-419B-A000-AAC37CDCC224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E3CB70F6-BA91-4C62-A470-234583381C48}" type="pres">
      <dgm:prSet presAssocID="{68DAC912-05AD-4E93-8C38-EA5AD83E99DE}" presName="parTxOnlySpace" presStyleCnt="0"/>
      <dgm:spPr/>
    </dgm:pt>
    <dgm:pt modelId="{09211DF5-47C5-46F4-8C40-70A2AB6685EE}" type="pres">
      <dgm:prSet presAssocID="{F121B8CB-FBF7-4B00-A347-9711593E476E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806DB4-5C15-48EE-B668-6553F769D57C}" type="pres">
      <dgm:prSet presAssocID="{8BCE7F35-4E08-4E79-A6EA-1877EC3B66C0}" presName="parTxOnlySpace" presStyleCnt="0"/>
      <dgm:spPr/>
    </dgm:pt>
    <dgm:pt modelId="{104CF662-092A-4A1D-AFBF-9416F9CE40D5}" type="pres">
      <dgm:prSet presAssocID="{C51DC094-0E98-4CC2-ABAD-A6066458FBB2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6A24BD4-4A3E-4B1F-B7E7-D564693297A6}" type="pres">
      <dgm:prSet presAssocID="{59B81E7D-D528-4EEE-A09A-642336C14CD1}" presName="parTxOnlySpace" presStyleCnt="0"/>
      <dgm:spPr/>
    </dgm:pt>
    <dgm:pt modelId="{8EC5C7BF-81F5-4513-A789-CD4A04D6B451}" type="pres">
      <dgm:prSet presAssocID="{B4C60D38-7D01-4929-8314-2372C6AEB3E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9B19B6DF-70A1-42E2-BAFD-EA855E7328B7}" type="pres">
      <dgm:prSet presAssocID="{6F218C14-315C-47EB-A92F-218F81F6F764}" presName="parTxOnlySpace" presStyleCnt="0"/>
      <dgm:spPr/>
    </dgm:pt>
    <dgm:pt modelId="{A28A6A7C-7ABC-481E-8DE1-94F5D3B25F16}" type="pres">
      <dgm:prSet presAssocID="{B137B60F-33F6-4BA8-BA42-27DBA40533F5}" presName="parTxOnly" presStyleLbl="node1" presStyleIdx="6" presStyleCnt="7" custLinFactX="326" custLinFactNeighborX="100000" custLinFactNeighborY="-35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C4E4D25E-0EF6-4BF3-81A3-F8EB8A1075EF}" type="presOf" srcId="{9B5ABF9F-EE64-4878-8890-5D794A7623A4}" destId="{636D26A2-E8F9-488B-8A02-3652F680AFA2}" srcOrd="0" destOrd="0" presId="urn:microsoft.com/office/officeart/2005/8/layout/chevron1"/>
    <dgm:cxn modelId="{59F5A967-69F6-4F6E-B351-108D3DBB68A2}" srcId="{32E8194D-0FAB-4C0A-A636-BC2735232E2F}" destId="{B4C60D38-7D01-4929-8314-2372C6AEB3EB}" srcOrd="5" destOrd="0" parTransId="{D95BD017-6DA5-4EA8-A40D-771BEF9A13A6}" sibTransId="{6F218C14-315C-47EB-A92F-218F81F6F764}"/>
    <dgm:cxn modelId="{1C153F6A-298B-48C7-A4F5-61064C74D691}" type="presOf" srcId="{84910978-AB6C-4B59-807A-8D8E76A6E763}" destId="{F2F04A69-80AE-4DEB-856F-9CA39CB1D14B}" srcOrd="0" destOrd="0" presId="urn:microsoft.com/office/officeart/2005/8/layout/chevron1"/>
    <dgm:cxn modelId="{B26ECA7E-CC56-4B16-AB9E-8A294040EA19}" type="presOf" srcId="{F121B8CB-FBF7-4B00-A347-9711593E476E}" destId="{09211DF5-47C5-46F4-8C40-70A2AB6685EE}" srcOrd="0" destOrd="0" presId="urn:microsoft.com/office/officeart/2005/8/layout/chevron1"/>
    <dgm:cxn modelId="{1D1D6E8A-906F-43DE-8D7C-17E5B0ADAE38}" type="presOf" srcId="{02517E19-0F2D-419B-A000-AAC37CDCC224}" destId="{319F9BB6-643B-46E1-9BD4-2F1746BF79A1}" srcOrd="0" destOrd="0" presId="urn:microsoft.com/office/officeart/2005/8/layout/chevron1"/>
    <dgm:cxn modelId="{CE39969F-2056-46BB-AFBF-53E435F0EF88}" type="presOf" srcId="{B137B60F-33F6-4BA8-BA42-27DBA40533F5}" destId="{A28A6A7C-7ABC-481E-8DE1-94F5D3B25F16}" srcOrd="0" destOrd="0" presId="urn:microsoft.com/office/officeart/2005/8/layout/chevron1"/>
    <dgm:cxn modelId="{BEC506B0-906A-4467-B4CA-5298AABD0808}" srcId="{32E8194D-0FAB-4C0A-A636-BC2735232E2F}" destId="{9B5ABF9F-EE64-4878-8890-5D794A7623A4}" srcOrd="0" destOrd="0" parTransId="{A66384E4-F6EB-40B9-BACC-0EB58E56C68F}" sibTransId="{5E9407DA-EC1D-48FF-989A-4A9D0500BC01}"/>
    <dgm:cxn modelId="{A246C6BF-76FE-49FC-A672-3A9574B502E5}" srcId="{32E8194D-0FAB-4C0A-A636-BC2735232E2F}" destId="{F121B8CB-FBF7-4B00-A347-9711593E476E}" srcOrd="3" destOrd="0" parTransId="{C1C6B102-5BD4-4168-A576-72F27B079F24}" sibTransId="{8BCE7F35-4E08-4E79-A6EA-1877EC3B66C0}"/>
    <dgm:cxn modelId="{568318C7-3DDA-4482-B5E8-0FC59C3343B7}" type="presOf" srcId="{B4C60D38-7D01-4929-8314-2372C6AEB3EB}" destId="{8EC5C7BF-81F5-4513-A789-CD4A04D6B451}" srcOrd="0" destOrd="0" presId="urn:microsoft.com/office/officeart/2005/8/layout/chevron1"/>
    <dgm:cxn modelId="{A2C688CC-08E5-4F85-AA3A-FD2722D9B667}" type="presOf" srcId="{C51DC094-0E98-4CC2-ABAD-A6066458FBB2}" destId="{104CF662-092A-4A1D-AFBF-9416F9CE40D5}" srcOrd="0" destOrd="0" presId="urn:microsoft.com/office/officeart/2005/8/layout/chevron1"/>
    <dgm:cxn modelId="{2AE194E0-06E5-4165-B68D-34D694EAC369}" srcId="{32E8194D-0FAB-4C0A-A636-BC2735232E2F}" destId="{C51DC094-0E98-4CC2-ABAD-A6066458FBB2}" srcOrd="4" destOrd="0" parTransId="{A8BA5829-1919-480C-AAD7-02299EA522DD}" sibTransId="{59B81E7D-D528-4EEE-A09A-642336C14CD1}"/>
    <dgm:cxn modelId="{53FDFCE5-A49A-4F77-AFE8-6BFB6DE86191}" srcId="{32E8194D-0FAB-4C0A-A636-BC2735232E2F}" destId="{84910978-AB6C-4B59-807A-8D8E76A6E763}" srcOrd="1" destOrd="0" parTransId="{FE952E81-CAE5-483A-B226-E0154F2BC0FE}" sibTransId="{7EB51140-027A-4ADA-B581-DB9499DF6553}"/>
    <dgm:cxn modelId="{9940A9EF-A6AE-402F-B67F-DB466D54C394}" type="presOf" srcId="{32E8194D-0FAB-4C0A-A636-BC2735232E2F}" destId="{DF363A9E-500A-4774-BCAA-54392C0F5E5B}" srcOrd="0" destOrd="0" presId="urn:microsoft.com/office/officeart/2005/8/layout/chevron1"/>
    <dgm:cxn modelId="{5FCBE7F1-D8A2-49B9-AC73-FA68B0D37C01}" srcId="{32E8194D-0FAB-4C0A-A636-BC2735232E2F}" destId="{02517E19-0F2D-419B-A000-AAC37CDCC224}" srcOrd="2" destOrd="0" parTransId="{EBB3CE4A-A75F-4A27-9118-29D6616A7844}" sibTransId="{68DAC912-05AD-4E93-8C38-EA5AD83E99DE}"/>
    <dgm:cxn modelId="{4ABDBEFF-3E6F-4206-AD78-6D96EC335235}" srcId="{32E8194D-0FAB-4C0A-A636-BC2735232E2F}" destId="{B137B60F-33F6-4BA8-BA42-27DBA40533F5}" srcOrd="6" destOrd="0" parTransId="{CDC07894-1634-4A09-B067-2FA7F12908CD}" sibTransId="{C3EBEAEA-1830-41FE-A37C-844F10A4301B}"/>
    <dgm:cxn modelId="{893FF81D-0F7B-491C-83F1-29EA8E1F5F68}" type="presParOf" srcId="{DF363A9E-500A-4774-BCAA-54392C0F5E5B}" destId="{636D26A2-E8F9-488B-8A02-3652F680AFA2}" srcOrd="0" destOrd="0" presId="urn:microsoft.com/office/officeart/2005/8/layout/chevron1"/>
    <dgm:cxn modelId="{7A5E28CD-79AD-45A8-B53B-AA1408A718CC}" type="presParOf" srcId="{DF363A9E-500A-4774-BCAA-54392C0F5E5B}" destId="{2DC5A123-8B1E-4E62-944D-D0290D5838B0}" srcOrd="1" destOrd="0" presId="urn:microsoft.com/office/officeart/2005/8/layout/chevron1"/>
    <dgm:cxn modelId="{9E0E6AAC-5DAF-4F95-8EDA-51BC380FAA46}" type="presParOf" srcId="{DF363A9E-500A-4774-BCAA-54392C0F5E5B}" destId="{F2F04A69-80AE-4DEB-856F-9CA39CB1D14B}" srcOrd="2" destOrd="0" presId="urn:microsoft.com/office/officeart/2005/8/layout/chevron1"/>
    <dgm:cxn modelId="{9CFBB5F8-72A2-49A3-8F65-BE8414C8F830}" type="presParOf" srcId="{DF363A9E-500A-4774-BCAA-54392C0F5E5B}" destId="{0AF60A31-1C37-471E-9119-73D1D91D613D}" srcOrd="3" destOrd="0" presId="urn:microsoft.com/office/officeart/2005/8/layout/chevron1"/>
    <dgm:cxn modelId="{DFEB5A98-E805-4186-A280-A9C89A07A3E5}" type="presParOf" srcId="{DF363A9E-500A-4774-BCAA-54392C0F5E5B}" destId="{319F9BB6-643B-46E1-9BD4-2F1746BF79A1}" srcOrd="4" destOrd="0" presId="urn:microsoft.com/office/officeart/2005/8/layout/chevron1"/>
    <dgm:cxn modelId="{01F37A5E-ABF6-48D2-B2EB-1E3388260DDE}" type="presParOf" srcId="{DF363A9E-500A-4774-BCAA-54392C0F5E5B}" destId="{E3CB70F6-BA91-4C62-A470-234583381C48}" srcOrd="5" destOrd="0" presId="urn:microsoft.com/office/officeart/2005/8/layout/chevron1"/>
    <dgm:cxn modelId="{845AB749-9A58-416E-9053-84840B5FEEF5}" type="presParOf" srcId="{DF363A9E-500A-4774-BCAA-54392C0F5E5B}" destId="{09211DF5-47C5-46F4-8C40-70A2AB6685EE}" srcOrd="6" destOrd="0" presId="urn:microsoft.com/office/officeart/2005/8/layout/chevron1"/>
    <dgm:cxn modelId="{1519EA3B-6630-4E10-923C-00E6B98F411C}" type="presParOf" srcId="{DF363A9E-500A-4774-BCAA-54392C0F5E5B}" destId="{91806DB4-5C15-48EE-B668-6553F769D57C}" srcOrd="7" destOrd="0" presId="urn:microsoft.com/office/officeart/2005/8/layout/chevron1"/>
    <dgm:cxn modelId="{EF272B29-81DB-4B23-8BB0-6084516491B0}" type="presParOf" srcId="{DF363A9E-500A-4774-BCAA-54392C0F5E5B}" destId="{104CF662-092A-4A1D-AFBF-9416F9CE40D5}" srcOrd="8" destOrd="0" presId="urn:microsoft.com/office/officeart/2005/8/layout/chevron1"/>
    <dgm:cxn modelId="{A0BE57B1-FF79-494F-A80E-4512E643AE21}" type="presParOf" srcId="{DF363A9E-500A-4774-BCAA-54392C0F5E5B}" destId="{86A24BD4-4A3E-4B1F-B7E7-D564693297A6}" srcOrd="9" destOrd="0" presId="urn:microsoft.com/office/officeart/2005/8/layout/chevron1"/>
    <dgm:cxn modelId="{EC953499-6DA2-42E4-AAB0-D1658ECF4DBD}" type="presParOf" srcId="{DF363A9E-500A-4774-BCAA-54392C0F5E5B}" destId="{8EC5C7BF-81F5-4513-A789-CD4A04D6B451}" srcOrd="10" destOrd="0" presId="urn:microsoft.com/office/officeart/2005/8/layout/chevron1"/>
    <dgm:cxn modelId="{778C9CE0-8EF3-4EFB-BE2D-A406639C8CF2}" type="presParOf" srcId="{DF363A9E-500A-4774-BCAA-54392C0F5E5B}" destId="{9B19B6DF-70A1-42E2-BAFD-EA855E7328B7}" srcOrd="11" destOrd="0" presId="urn:microsoft.com/office/officeart/2005/8/layout/chevron1"/>
    <dgm:cxn modelId="{8E26CF74-16C7-4596-B223-7070D820941B}" type="presParOf" srcId="{DF363A9E-500A-4774-BCAA-54392C0F5E5B}" destId="{A28A6A7C-7ABC-481E-8DE1-94F5D3B25F16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F00C67-E1D7-4D3F-9E07-DF88B381CAC5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F584D43B-03BD-4AD1-8AFC-288C45353AF6}">
      <dgm:prSet phldrT="[Texte]" custT="1"/>
      <dgm:spPr/>
      <dgm:t>
        <a:bodyPr/>
        <a:lstStyle/>
        <a:p>
          <a:pPr>
            <a:buNone/>
          </a:pPr>
          <a:r>
            <a:rPr lang="fr-FR" sz="1800" b="1"/>
            <a:t>ACTION 1: Identifier l’innovation et inspirer le changement</a:t>
          </a:r>
        </a:p>
      </dgm:t>
    </dgm:pt>
    <dgm:pt modelId="{CC240BBF-0EDA-461C-8811-08F5F3DC9EBF}" type="parTrans" cxnId="{6777122A-A85B-4A64-8BF3-8760AF55992E}">
      <dgm:prSet/>
      <dgm:spPr/>
      <dgm:t>
        <a:bodyPr/>
        <a:lstStyle/>
        <a:p>
          <a:endParaRPr lang="fr-FR" sz="2000"/>
        </a:p>
      </dgm:t>
    </dgm:pt>
    <dgm:pt modelId="{D8574B6E-9547-428F-B2F6-FCC3B8AB15AE}" type="sibTrans" cxnId="{6777122A-A85B-4A64-8BF3-8760AF55992E}">
      <dgm:prSet/>
      <dgm:spPr/>
      <dgm:t>
        <a:bodyPr/>
        <a:lstStyle/>
        <a:p>
          <a:endParaRPr lang="fr-FR" sz="2000"/>
        </a:p>
      </dgm:t>
    </dgm:pt>
    <dgm:pt modelId="{8D0A2A6C-1124-4304-9244-38B2D0723CBB}">
      <dgm:prSet phldrT="[Texte]" custT="1"/>
      <dgm:spPr/>
      <dgm:t>
        <a:bodyPr/>
        <a:lstStyle/>
        <a:p>
          <a:r>
            <a:rPr lang="fr-FR" sz="1400" i="1"/>
            <a:t>Portage: Rhône Conseil Elevage</a:t>
          </a:r>
        </a:p>
      </dgm:t>
    </dgm:pt>
    <dgm:pt modelId="{28472A27-9441-4D40-B01D-1F7FC2857199}" type="parTrans" cxnId="{711EE38B-2185-4D42-A43A-759CD6EB8A79}">
      <dgm:prSet/>
      <dgm:spPr/>
      <dgm:t>
        <a:bodyPr/>
        <a:lstStyle/>
        <a:p>
          <a:endParaRPr lang="fr-FR" sz="2000"/>
        </a:p>
      </dgm:t>
    </dgm:pt>
    <dgm:pt modelId="{E8578E59-5E50-435A-A706-3F6AEE25E816}" type="sibTrans" cxnId="{711EE38B-2185-4D42-A43A-759CD6EB8A79}">
      <dgm:prSet/>
      <dgm:spPr/>
      <dgm:t>
        <a:bodyPr/>
        <a:lstStyle/>
        <a:p>
          <a:endParaRPr lang="fr-FR" sz="2000"/>
        </a:p>
      </dgm:t>
    </dgm:pt>
    <dgm:pt modelId="{77AC83C7-A65C-4276-A835-98989ADE8615}">
      <dgm:prSet phldrT="[Texte]" custT="1"/>
      <dgm:spPr/>
      <dgm:t>
        <a:bodyPr/>
        <a:lstStyle/>
        <a:p>
          <a:pPr>
            <a:buNone/>
          </a:pPr>
          <a:r>
            <a:rPr lang="fr-FR" sz="1800" b="1"/>
            <a:t>ACTION 2: Expérimenter et acquérir des références: réseau luzerne</a:t>
          </a:r>
        </a:p>
      </dgm:t>
    </dgm:pt>
    <dgm:pt modelId="{A4219AE0-403E-4BBA-B21E-DAA01F5FC638}" type="parTrans" cxnId="{E5FDDB87-C81F-4CA9-907A-9802B8AC85CD}">
      <dgm:prSet/>
      <dgm:spPr/>
      <dgm:t>
        <a:bodyPr/>
        <a:lstStyle/>
        <a:p>
          <a:endParaRPr lang="fr-FR" sz="2000"/>
        </a:p>
      </dgm:t>
    </dgm:pt>
    <dgm:pt modelId="{4FC636DB-4C14-4926-9471-C7A6C07ADB5C}" type="sibTrans" cxnId="{E5FDDB87-C81F-4CA9-907A-9802B8AC85CD}">
      <dgm:prSet/>
      <dgm:spPr/>
      <dgm:t>
        <a:bodyPr/>
        <a:lstStyle/>
        <a:p>
          <a:endParaRPr lang="fr-FR" sz="2000"/>
        </a:p>
      </dgm:t>
    </dgm:pt>
    <dgm:pt modelId="{7DDC591E-3E71-4810-B5FF-8BD9993934B4}">
      <dgm:prSet phldrT="[Texte]" custT="1"/>
      <dgm:spPr/>
      <dgm:t>
        <a:bodyPr/>
        <a:lstStyle/>
        <a:p>
          <a:r>
            <a:rPr lang="fr-FR" sz="1400" i="1"/>
            <a:t>Portage: </a:t>
          </a:r>
          <a:r>
            <a:rPr lang="fr-FR" sz="1400" i="1" err="1"/>
            <a:t>Arvalis</a:t>
          </a:r>
          <a:endParaRPr lang="fr-FR" sz="1400" i="1"/>
        </a:p>
      </dgm:t>
    </dgm:pt>
    <dgm:pt modelId="{6BD6B65E-323D-4147-8461-27EE06317CF0}" type="parTrans" cxnId="{5CC4C50B-B058-411F-A1F5-5F8DB4514627}">
      <dgm:prSet/>
      <dgm:spPr/>
      <dgm:t>
        <a:bodyPr/>
        <a:lstStyle/>
        <a:p>
          <a:endParaRPr lang="fr-FR" sz="2000"/>
        </a:p>
      </dgm:t>
    </dgm:pt>
    <dgm:pt modelId="{D2D6086C-FBB0-467F-B84F-FE0C85F99FFA}" type="sibTrans" cxnId="{5CC4C50B-B058-411F-A1F5-5F8DB4514627}">
      <dgm:prSet/>
      <dgm:spPr/>
      <dgm:t>
        <a:bodyPr/>
        <a:lstStyle/>
        <a:p>
          <a:endParaRPr lang="fr-FR" sz="2000"/>
        </a:p>
      </dgm:t>
    </dgm:pt>
    <dgm:pt modelId="{ECD5D782-3611-421D-8B23-B1EF0DC3D658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fr-FR" sz="1600"/>
            <a:t>Suivi et traitement des données des parcelles de luzerne mise en place par les partenaires du réseau </a:t>
          </a:r>
        </a:p>
      </dgm:t>
    </dgm:pt>
    <dgm:pt modelId="{96B6817F-3021-44F3-8506-72625027E21D}" type="parTrans" cxnId="{D9004D6B-C70E-4934-9991-152C3056B5B1}">
      <dgm:prSet/>
      <dgm:spPr/>
      <dgm:t>
        <a:bodyPr/>
        <a:lstStyle/>
        <a:p>
          <a:endParaRPr lang="fr-FR" sz="2000"/>
        </a:p>
      </dgm:t>
    </dgm:pt>
    <dgm:pt modelId="{14558985-C98C-40A7-AF35-1A23463C181E}" type="sibTrans" cxnId="{D9004D6B-C70E-4934-9991-152C3056B5B1}">
      <dgm:prSet/>
      <dgm:spPr/>
      <dgm:t>
        <a:bodyPr/>
        <a:lstStyle/>
        <a:p>
          <a:endParaRPr lang="fr-FR" sz="2000"/>
        </a:p>
      </dgm:t>
    </dgm:pt>
    <dgm:pt modelId="{FF08EF0D-243B-4479-ADBE-3714692E35BF}">
      <dgm:prSet phldrT="[Texte]" custT="1"/>
      <dgm:spPr/>
      <dgm:t>
        <a:bodyPr/>
        <a:lstStyle/>
        <a:p>
          <a:pPr>
            <a:buNone/>
          </a:pPr>
          <a:r>
            <a:rPr lang="fr-FR" sz="1800" b="1"/>
            <a:t>ACTION 3: Expérimenter et acquérir des références: expérimentation fourrage en micro-parcelles</a:t>
          </a:r>
        </a:p>
      </dgm:t>
    </dgm:pt>
    <dgm:pt modelId="{57BF80F5-35C3-4DFE-B0A2-B61A025F1317}" type="parTrans" cxnId="{38239E02-D6F1-4E35-AF6D-B1BB8B0BBE68}">
      <dgm:prSet/>
      <dgm:spPr/>
      <dgm:t>
        <a:bodyPr/>
        <a:lstStyle/>
        <a:p>
          <a:endParaRPr lang="fr-FR" sz="2000"/>
        </a:p>
      </dgm:t>
    </dgm:pt>
    <dgm:pt modelId="{8ACED321-59FC-4ECC-A977-CC0473E4AAEE}" type="sibTrans" cxnId="{38239E02-D6F1-4E35-AF6D-B1BB8B0BBE68}">
      <dgm:prSet/>
      <dgm:spPr/>
      <dgm:t>
        <a:bodyPr/>
        <a:lstStyle/>
        <a:p>
          <a:endParaRPr lang="fr-FR" sz="2000"/>
        </a:p>
      </dgm:t>
    </dgm:pt>
    <dgm:pt modelId="{E7059DA0-215B-488D-B551-64C1F496FD9D}">
      <dgm:prSet phldrT="[Texte]" custT="1"/>
      <dgm:spPr/>
      <dgm:t>
        <a:bodyPr/>
        <a:lstStyle/>
        <a:p>
          <a:r>
            <a:rPr lang="fr-FR" sz="1400" i="1"/>
            <a:t>Portage: </a:t>
          </a:r>
          <a:r>
            <a:rPr lang="fr-FR" sz="1400" i="1" err="1"/>
            <a:t>Arvalis</a:t>
          </a:r>
          <a:endParaRPr lang="fr-FR" sz="1400" i="1"/>
        </a:p>
      </dgm:t>
    </dgm:pt>
    <dgm:pt modelId="{813CCD49-C55E-4604-ABBE-2C00484BE02B}" type="parTrans" cxnId="{FD10FB8F-5434-450D-B929-F80B29C98ECB}">
      <dgm:prSet/>
      <dgm:spPr/>
      <dgm:t>
        <a:bodyPr/>
        <a:lstStyle/>
        <a:p>
          <a:endParaRPr lang="fr-FR" sz="2000"/>
        </a:p>
      </dgm:t>
    </dgm:pt>
    <dgm:pt modelId="{B5C65E2B-6002-4F10-8399-9593A8D9A8A2}" type="sibTrans" cxnId="{FD10FB8F-5434-450D-B929-F80B29C98ECB}">
      <dgm:prSet/>
      <dgm:spPr/>
      <dgm:t>
        <a:bodyPr/>
        <a:lstStyle/>
        <a:p>
          <a:endParaRPr lang="fr-FR" sz="2000"/>
        </a:p>
      </dgm:t>
    </dgm:pt>
    <dgm:pt modelId="{51BE3883-CB29-46BD-B15C-237ECFF60E1D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fr-FR" sz="1600"/>
            <a:t>Mise en place, suivi et traitement des données des micro-parcelles de luzerne, fétuque et ray </a:t>
          </a:r>
          <a:r>
            <a:rPr lang="fr-FR" sz="1600" err="1"/>
            <a:t>grass</a:t>
          </a:r>
          <a:endParaRPr lang="fr-FR" sz="1600"/>
        </a:p>
      </dgm:t>
    </dgm:pt>
    <dgm:pt modelId="{7548CBE2-6063-4BE6-BA18-346F06B576E2}" type="parTrans" cxnId="{DE409330-CD3F-4189-A601-E3AFB74954F5}">
      <dgm:prSet/>
      <dgm:spPr/>
      <dgm:t>
        <a:bodyPr/>
        <a:lstStyle/>
        <a:p>
          <a:endParaRPr lang="fr-FR" sz="2000"/>
        </a:p>
      </dgm:t>
    </dgm:pt>
    <dgm:pt modelId="{28D6B72D-0FC9-44F2-BEC9-6BDBF0356188}" type="sibTrans" cxnId="{DE409330-CD3F-4189-A601-E3AFB74954F5}">
      <dgm:prSet/>
      <dgm:spPr/>
      <dgm:t>
        <a:bodyPr/>
        <a:lstStyle/>
        <a:p>
          <a:endParaRPr lang="fr-FR" sz="2000"/>
        </a:p>
      </dgm:t>
    </dgm:pt>
    <dgm:pt modelId="{8446AD1F-A03F-48CA-972F-14CE6BECE173}">
      <dgm:prSet phldrT="[Texte]" custT="1"/>
      <dgm:spPr/>
      <dgm:t>
        <a:bodyPr/>
        <a:lstStyle/>
        <a:p>
          <a:pPr>
            <a:buNone/>
          </a:pPr>
          <a:r>
            <a:rPr lang="fr-FR" sz="1800" b="1"/>
            <a:t>ACTION 4: Diffuser les connaissances et stimuler le changement</a:t>
          </a:r>
        </a:p>
      </dgm:t>
    </dgm:pt>
    <dgm:pt modelId="{B02E8F33-4B8B-469A-86A0-9D024E71B4A0}" type="parTrans" cxnId="{33E336D0-0A29-45A4-9072-CE9B2DECE6B3}">
      <dgm:prSet/>
      <dgm:spPr/>
      <dgm:t>
        <a:bodyPr/>
        <a:lstStyle/>
        <a:p>
          <a:endParaRPr lang="fr-FR" sz="2000"/>
        </a:p>
      </dgm:t>
    </dgm:pt>
    <dgm:pt modelId="{988AA7FA-3DAC-44D8-AD29-B32377510642}" type="sibTrans" cxnId="{33E336D0-0A29-45A4-9072-CE9B2DECE6B3}">
      <dgm:prSet/>
      <dgm:spPr/>
      <dgm:t>
        <a:bodyPr/>
        <a:lstStyle/>
        <a:p>
          <a:endParaRPr lang="fr-FR" sz="2000"/>
        </a:p>
      </dgm:t>
    </dgm:pt>
    <dgm:pt modelId="{36C02A0E-3581-4D31-BEAA-12EC0AE6C9D0}">
      <dgm:prSet phldrT="[Texte]" custT="1"/>
      <dgm:spPr/>
      <dgm:t>
        <a:bodyPr/>
        <a:lstStyle/>
        <a:p>
          <a:r>
            <a:rPr lang="fr-FR" sz="1400" i="1"/>
            <a:t>Portage : </a:t>
          </a:r>
          <a:r>
            <a:rPr lang="fr-FR" sz="1400" i="1" err="1"/>
            <a:t>Arvalis</a:t>
          </a:r>
          <a:r>
            <a:rPr lang="fr-FR" sz="1400" i="1"/>
            <a:t> </a:t>
          </a:r>
        </a:p>
      </dgm:t>
    </dgm:pt>
    <dgm:pt modelId="{9997F0AF-8656-4BCB-9011-0BF90C2CF14E}" type="parTrans" cxnId="{3D655813-8EA1-4824-8537-8321436C423E}">
      <dgm:prSet/>
      <dgm:spPr/>
      <dgm:t>
        <a:bodyPr/>
        <a:lstStyle/>
        <a:p>
          <a:endParaRPr lang="fr-FR"/>
        </a:p>
      </dgm:t>
    </dgm:pt>
    <dgm:pt modelId="{41369203-9F47-4F88-84DF-7FBAF49BC284}" type="sibTrans" cxnId="{3D655813-8EA1-4824-8537-8321436C423E}">
      <dgm:prSet/>
      <dgm:spPr/>
      <dgm:t>
        <a:bodyPr/>
        <a:lstStyle/>
        <a:p>
          <a:endParaRPr lang="fr-FR"/>
        </a:p>
      </dgm:t>
    </dgm:pt>
    <dgm:pt modelId="{A09F33D1-9E4D-4E80-8760-2183540EF634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fr-FR" sz="1600"/>
            <a:t>Définition d’indicateurs, enquêtes, traque à l’innovation</a:t>
          </a:r>
        </a:p>
      </dgm:t>
    </dgm:pt>
    <dgm:pt modelId="{504FD9FF-59BC-4109-9324-36BF3245F04A}" type="sibTrans" cxnId="{D70A9151-D0B9-4784-998D-2AE451506115}">
      <dgm:prSet/>
      <dgm:spPr/>
      <dgm:t>
        <a:bodyPr/>
        <a:lstStyle/>
        <a:p>
          <a:endParaRPr lang="fr-FR" sz="2000"/>
        </a:p>
      </dgm:t>
    </dgm:pt>
    <dgm:pt modelId="{C3FAC8AB-4475-4BE2-8112-9F42B6A75110}" type="parTrans" cxnId="{D70A9151-D0B9-4784-998D-2AE451506115}">
      <dgm:prSet/>
      <dgm:spPr/>
      <dgm:t>
        <a:bodyPr/>
        <a:lstStyle/>
        <a:p>
          <a:endParaRPr lang="fr-FR" sz="2000"/>
        </a:p>
      </dgm:t>
    </dgm:pt>
    <dgm:pt modelId="{E8A0AE33-4F8C-4E7A-8DD7-1D3BEA85ECF6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fr-FR" sz="1600"/>
            <a:t>Animation du projet et communication</a:t>
          </a:r>
        </a:p>
      </dgm:t>
    </dgm:pt>
    <dgm:pt modelId="{2A3E7ACE-C172-449A-9180-46F72CCA0285}" type="sibTrans" cxnId="{CA533768-6BF3-4ACF-8720-3E826ED5BD37}">
      <dgm:prSet/>
      <dgm:spPr/>
      <dgm:t>
        <a:bodyPr/>
        <a:lstStyle/>
        <a:p>
          <a:endParaRPr lang="fr-FR"/>
        </a:p>
      </dgm:t>
    </dgm:pt>
    <dgm:pt modelId="{FBCE90B8-377C-4CD0-A1A7-4D28097B8F37}" type="parTrans" cxnId="{CA533768-6BF3-4ACF-8720-3E826ED5BD37}">
      <dgm:prSet/>
      <dgm:spPr/>
      <dgm:t>
        <a:bodyPr/>
        <a:lstStyle/>
        <a:p>
          <a:endParaRPr lang="fr-FR"/>
        </a:p>
      </dgm:t>
    </dgm:pt>
    <dgm:pt modelId="{04452E95-0E85-4739-BB6F-C87535723A86}" type="pres">
      <dgm:prSet presAssocID="{CDF00C67-E1D7-4D3F-9E07-DF88B381CAC5}" presName="Name0" presStyleCnt="0">
        <dgm:presLayoutVars>
          <dgm:dir/>
          <dgm:resizeHandles val="exact"/>
        </dgm:presLayoutVars>
      </dgm:prSet>
      <dgm:spPr/>
    </dgm:pt>
    <dgm:pt modelId="{5411BDC5-1303-410C-97F1-8FC13161D44E}" type="pres">
      <dgm:prSet presAssocID="{F584D43B-03BD-4AD1-8AFC-288C45353AF6}" presName="composite" presStyleCnt="0"/>
      <dgm:spPr/>
    </dgm:pt>
    <dgm:pt modelId="{CD56526D-4571-4EA6-A977-80D214580BE5}" type="pres">
      <dgm:prSet presAssocID="{F584D43B-03BD-4AD1-8AFC-288C45353AF6}" presName="rect1" presStyleLbl="trAlignAcc1" presStyleIdx="0" presStyleCnt="4">
        <dgm:presLayoutVars>
          <dgm:bulletEnabled val="1"/>
        </dgm:presLayoutVars>
      </dgm:prSet>
      <dgm:spPr/>
    </dgm:pt>
    <dgm:pt modelId="{FB82BFF7-7B69-4AFC-8DDD-0C7C90D82936}" type="pres">
      <dgm:prSet presAssocID="{F584D43B-03BD-4AD1-8AFC-288C45353AF6}" presName="rect2" presStyleLbl="fgImgPlace1" presStyleIdx="0" presStyleCnt="4"/>
      <dgm:spPr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2831C42-F8C3-488E-8BD5-4430E75BDBAE}" type="pres">
      <dgm:prSet presAssocID="{D8574B6E-9547-428F-B2F6-FCC3B8AB15AE}" presName="sibTrans" presStyleCnt="0"/>
      <dgm:spPr/>
    </dgm:pt>
    <dgm:pt modelId="{8A614DC3-24CD-4C1D-85DF-F6D99B9F0F40}" type="pres">
      <dgm:prSet presAssocID="{77AC83C7-A65C-4276-A835-98989ADE8615}" presName="composite" presStyleCnt="0"/>
      <dgm:spPr/>
    </dgm:pt>
    <dgm:pt modelId="{0BC14F2F-CFD5-4F9A-9844-3306F4CAFB1A}" type="pres">
      <dgm:prSet presAssocID="{77AC83C7-A65C-4276-A835-98989ADE8615}" presName="rect1" presStyleLbl="trAlignAcc1" presStyleIdx="1" presStyleCnt="4">
        <dgm:presLayoutVars>
          <dgm:bulletEnabled val="1"/>
        </dgm:presLayoutVars>
      </dgm:prSet>
      <dgm:spPr/>
    </dgm:pt>
    <dgm:pt modelId="{BCB8619B-630F-48EB-8948-EB4F9AEC7E38}" type="pres">
      <dgm:prSet presAssocID="{77AC83C7-A65C-4276-A835-98989ADE8615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A2C05955-6B88-4825-A95F-FAAB7E25A284}" type="pres">
      <dgm:prSet presAssocID="{4FC636DB-4C14-4926-9471-C7A6C07ADB5C}" presName="sibTrans" presStyleCnt="0"/>
      <dgm:spPr/>
    </dgm:pt>
    <dgm:pt modelId="{A9F71858-55CF-4A87-93E9-EAB731FF3781}" type="pres">
      <dgm:prSet presAssocID="{FF08EF0D-243B-4479-ADBE-3714692E35BF}" presName="composite" presStyleCnt="0"/>
      <dgm:spPr/>
    </dgm:pt>
    <dgm:pt modelId="{BC8EA6B3-BE74-4870-B7A5-EE702C6C61AE}" type="pres">
      <dgm:prSet presAssocID="{FF08EF0D-243B-4479-ADBE-3714692E35BF}" presName="rect1" presStyleLbl="trAlignAcc1" presStyleIdx="2" presStyleCnt="4">
        <dgm:presLayoutVars>
          <dgm:bulletEnabled val="1"/>
        </dgm:presLayoutVars>
      </dgm:prSet>
      <dgm:spPr/>
    </dgm:pt>
    <dgm:pt modelId="{F81013CE-D902-4A5A-A89F-564735F79D37}" type="pres">
      <dgm:prSet presAssocID="{FF08EF0D-243B-4479-ADBE-3714692E35BF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</dgm:spPr>
    </dgm:pt>
    <dgm:pt modelId="{40D7F551-FC73-4DC9-8153-EE3159458039}" type="pres">
      <dgm:prSet presAssocID="{8ACED321-59FC-4ECC-A977-CC0473E4AAEE}" presName="sibTrans" presStyleCnt="0"/>
      <dgm:spPr/>
    </dgm:pt>
    <dgm:pt modelId="{905E1AD9-C534-4377-BB3D-079CCEBAC580}" type="pres">
      <dgm:prSet presAssocID="{8446AD1F-A03F-48CA-972F-14CE6BECE173}" presName="composite" presStyleCnt="0"/>
      <dgm:spPr/>
    </dgm:pt>
    <dgm:pt modelId="{8C4DEA0E-F6E1-4032-B4C9-9DBA1311E4D5}" type="pres">
      <dgm:prSet presAssocID="{8446AD1F-A03F-48CA-972F-14CE6BECE173}" presName="rect1" presStyleLbl="trAlignAcc1" presStyleIdx="3" presStyleCnt="4">
        <dgm:presLayoutVars>
          <dgm:bulletEnabled val="1"/>
        </dgm:presLayoutVars>
      </dgm:prSet>
      <dgm:spPr/>
    </dgm:pt>
    <dgm:pt modelId="{DFFE2688-D490-4323-BCBD-F66BF12E9485}" type="pres">
      <dgm:prSet presAssocID="{8446AD1F-A03F-48CA-972F-14CE6BECE173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extLst>
        <a:ext uri="{E40237B7-FDA0-4F09-8148-C483321AD2D9}">
          <dgm14:cNvPr xmlns:dgm14="http://schemas.microsoft.com/office/drawing/2010/diagram" id="0" name="" descr="Boîtes de dialogue 3D vertes"/>
        </a:ext>
      </dgm:extLst>
    </dgm:pt>
  </dgm:ptLst>
  <dgm:cxnLst>
    <dgm:cxn modelId="{38239E02-D6F1-4E35-AF6D-B1BB8B0BBE68}" srcId="{CDF00C67-E1D7-4D3F-9E07-DF88B381CAC5}" destId="{FF08EF0D-243B-4479-ADBE-3714692E35BF}" srcOrd="2" destOrd="0" parTransId="{57BF80F5-35C3-4DFE-B0A2-B61A025F1317}" sibTransId="{8ACED321-59FC-4ECC-A977-CC0473E4AAEE}"/>
    <dgm:cxn modelId="{5CC4C50B-B058-411F-A1F5-5F8DB4514627}" srcId="{77AC83C7-A65C-4276-A835-98989ADE8615}" destId="{7DDC591E-3E71-4810-B5FF-8BD9993934B4}" srcOrd="0" destOrd="0" parTransId="{6BD6B65E-323D-4147-8461-27EE06317CF0}" sibTransId="{D2D6086C-FBB0-467F-B84F-FE0C85F99FFA}"/>
    <dgm:cxn modelId="{3D655813-8EA1-4824-8537-8321436C423E}" srcId="{8446AD1F-A03F-48CA-972F-14CE6BECE173}" destId="{36C02A0E-3581-4D31-BEAA-12EC0AE6C9D0}" srcOrd="0" destOrd="0" parTransId="{9997F0AF-8656-4BCB-9011-0BF90C2CF14E}" sibTransId="{41369203-9F47-4F88-84DF-7FBAF49BC284}"/>
    <dgm:cxn modelId="{12F2C21E-97F4-4422-9F2F-B63C50057257}" type="presOf" srcId="{36C02A0E-3581-4D31-BEAA-12EC0AE6C9D0}" destId="{8C4DEA0E-F6E1-4032-B4C9-9DBA1311E4D5}" srcOrd="0" destOrd="1" presId="urn:microsoft.com/office/officeart/2008/layout/PictureStrips"/>
    <dgm:cxn modelId="{B55D2220-90C6-487F-B37A-69FBEF8C7EB9}" type="presOf" srcId="{7DDC591E-3E71-4810-B5FF-8BD9993934B4}" destId="{0BC14F2F-CFD5-4F9A-9844-3306F4CAFB1A}" srcOrd="0" destOrd="1" presId="urn:microsoft.com/office/officeart/2008/layout/PictureStrips"/>
    <dgm:cxn modelId="{3AE8B729-9321-4889-A186-30B4AA9E9DF3}" type="presOf" srcId="{CDF00C67-E1D7-4D3F-9E07-DF88B381CAC5}" destId="{04452E95-0E85-4739-BB6F-C87535723A86}" srcOrd="0" destOrd="0" presId="urn:microsoft.com/office/officeart/2008/layout/PictureStrips"/>
    <dgm:cxn modelId="{6777122A-A85B-4A64-8BF3-8760AF55992E}" srcId="{CDF00C67-E1D7-4D3F-9E07-DF88B381CAC5}" destId="{F584D43B-03BD-4AD1-8AFC-288C45353AF6}" srcOrd="0" destOrd="0" parTransId="{CC240BBF-0EDA-461C-8811-08F5F3DC9EBF}" sibTransId="{D8574B6E-9547-428F-B2F6-FCC3B8AB15AE}"/>
    <dgm:cxn modelId="{DE409330-CD3F-4189-A601-E3AFB74954F5}" srcId="{FF08EF0D-243B-4479-ADBE-3714692E35BF}" destId="{51BE3883-CB29-46BD-B15C-237ECFF60E1D}" srcOrd="1" destOrd="0" parTransId="{7548CBE2-6063-4BE6-BA18-346F06B576E2}" sibTransId="{28D6B72D-0FC9-44F2-BEC9-6BDBF0356188}"/>
    <dgm:cxn modelId="{F8619361-4256-40D6-807E-899790FDB62E}" type="presOf" srcId="{FF08EF0D-243B-4479-ADBE-3714692E35BF}" destId="{BC8EA6B3-BE74-4870-B7A5-EE702C6C61AE}" srcOrd="0" destOrd="0" presId="urn:microsoft.com/office/officeart/2008/layout/PictureStrips"/>
    <dgm:cxn modelId="{CA533768-6BF3-4ACF-8720-3E826ED5BD37}" srcId="{8446AD1F-A03F-48CA-972F-14CE6BECE173}" destId="{E8A0AE33-4F8C-4E7A-8DD7-1D3BEA85ECF6}" srcOrd="1" destOrd="0" parTransId="{FBCE90B8-377C-4CD0-A1A7-4D28097B8F37}" sibTransId="{2A3E7ACE-C172-449A-9180-46F72CCA0285}"/>
    <dgm:cxn modelId="{D9004D6B-C70E-4934-9991-152C3056B5B1}" srcId="{77AC83C7-A65C-4276-A835-98989ADE8615}" destId="{ECD5D782-3611-421D-8B23-B1EF0DC3D658}" srcOrd="1" destOrd="0" parTransId="{96B6817F-3021-44F3-8506-72625027E21D}" sibTransId="{14558985-C98C-40A7-AF35-1A23463C181E}"/>
    <dgm:cxn modelId="{B57C524F-1E77-4FC1-B3C7-7E73DC002BBC}" type="presOf" srcId="{A09F33D1-9E4D-4E80-8760-2183540EF634}" destId="{CD56526D-4571-4EA6-A977-80D214580BE5}" srcOrd="0" destOrd="2" presId="urn:microsoft.com/office/officeart/2008/layout/PictureStrips"/>
    <dgm:cxn modelId="{D70A9151-D0B9-4784-998D-2AE451506115}" srcId="{F584D43B-03BD-4AD1-8AFC-288C45353AF6}" destId="{A09F33D1-9E4D-4E80-8760-2183540EF634}" srcOrd="1" destOrd="0" parTransId="{C3FAC8AB-4475-4BE2-8112-9F42B6A75110}" sibTransId="{504FD9FF-59BC-4109-9324-36BF3245F04A}"/>
    <dgm:cxn modelId="{0F759F7B-F632-47D6-A011-F11660B12DBF}" type="presOf" srcId="{8D0A2A6C-1124-4304-9244-38B2D0723CBB}" destId="{CD56526D-4571-4EA6-A977-80D214580BE5}" srcOrd="0" destOrd="1" presId="urn:microsoft.com/office/officeart/2008/layout/PictureStrips"/>
    <dgm:cxn modelId="{60BB7E7D-5C6D-4C52-A271-631B44BCDD28}" type="presOf" srcId="{E7059DA0-215B-488D-B551-64C1F496FD9D}" destId="{BC8EA6B3-BE74-4870-B7A5-EE702C6C61AE}" srcOrd="0" destOrd="1" presId="urn:microsoft.com/office/officeart/2008/layout/PictureStrips"/>
    <dgm:cxn modelId="{E5FDDB87-C81F-4CA9-907A-9802B8AC85CD}" srcId="{CDF00C67-E1D7-4D3F-9E07-DF88B381CAC5}" destId="{77AC83C7-A65C-4276-A835-98989ADE8615}" srcOrd="1" destOrd="0" parTransId="{A4219AE0-403E-4BBA-B21E-DAA01F5FC638}" sibTransId="{4FC636DB-4C14-4926-9471-C7A6C07ADB5C}"/>
    <dgm:cxn modelId="{711EE38B-2185-4D42-A43A-759CD6EB8A79}" srcId="{F584D43B-03BD-4AD1-8AFC-288C45353AF6}" destId="{8D0A2A6C-1124-4304-9244-38B2D0723CBB}" srcOrd="0" destOrd="0" parTransId="{28472A27-9441-4D40-B01D-1F7FC2857199}" sibTransId="{E8578E59-5E50-435A-A706-3F6AEE25E816}"/>
    <dgm:cxn modelId="{FD10FB8F-5434-450D-B929-F80B29C98ECB}" srcId="{FF08EF0D-243B-4479-ADBE-3714692E35BF}" destId="{E7059DA0-215B-488D-B551-64C1F496FD9D}" srcOrd="0" destOrd="0" parTransId="{813CCD49-C55E-4604-ABBE-2C00484BE02B}" sibTransId="{B5C65E2B-6002-4F10-8399-9593A8D9A8A2}"/>
    <dgm:cxn modelId="{F070F492-8D23-480A-A73E-83F7AF83F451}" type="presOf" srcId="{ECD5D782-3611-421D-8B23-B1EF0DC3D658}" destId="{0BC14F2F-CFD5-4F9A-9844-3306F4CAFB1A}" srcOrd="0" destOrd="2" presId="urn:microsoft.com/office/officeart/2008/layout/PictureStrips"/>
    <dgm:cxn modelId="{272E80A0-48DD-422F-93C4-0265B9BF795E}" type="presOf" srcId="{F584D43B-03BD-4AD1-8AFC-288C45353AF6}" destId="{CD56526D-4571-4EA6-A977-80D214580BE5}" srcOrd="0" destOrd="0" presId="urn:microsoft.com/office/officeart/2008/layout/PictureStrips"/>
    <dgm:cxn modelId="{30E268AB-4C0D-4829-BE28-43C3AF034EF2}" type="presOf" srcId="{8446AD1F-A03F-48CA-972F-14CE6BECE173}" destId="{8C4DEA0E-F6E1-4032-B4C9-9DBA1311E4D5}" srcOrd="0" destOrd="0" presId="urn:microsoft.com/office/officeart/2008/layout/PictureStrips"/>
    <dgm:cxn modelId="{33E336D0-0A29-45A4-9072-CE9B2DECE6B3}" srcId="{CDF00C67-E1D7-4D3F-9E07-DF88B381CAC5}" destId="{8446AD1F-A03F-48CA-972F-14CE6BECE173}" srcOrd="3" destOrd="0" parTransId="{B02E8F33-4B8B-469A-86A0-9D024E71B4A0}" sibTransId="{988AA7FA-3DAC-44D8-AD29-B32377510642}"/>
    <dgm:cxn modelId="{B8265DE0-B0B7-4F19-A806-3FFBF4840846}" type="presOf" srcId="{E8A0AE33-4F8C-4E7A-8DD7-1D3BEA85ECF6}" destId="{8C4DEA0E-F6E1-4032-B4C9-9DBA1311E4D5}" srcOrd="0" destOrd="2" presId="urn:microsoft.com/office/officeart/2008/layout/PictureStrips"/>
    <dgm:cxn modelId="{39D53DE8-3896-4489-885F-C3DFD29A113B}" type="presOf" srcId="{51BE3883-CB29-46BD-B15C-237ECFF60E1D}" destId="{BC8EA6B3-BE74-4870-B7A5-EE702C6C61AE}" srcOrd="0" destOrd="2" presId="urn:microsoft.com/office/officeart/2008/layout/PictureStrips"/>
    <dgm:cxn modelId="{D2481CF0-829D-43E4-BC25-ED76C9864D15}" type="presOf" srcId="{77AC83C7-A65C-4276-A835-98989ADE8615}" destId="{0BC14F2F-CFD5-4F9A-9844-3306F4CAFB1A}" srcOrd="0" destOrd="0" presId="urn:microsoft.com/office/officeart/2008/layout/PictureStrips"/>
    <dgm:cxn modelId="{85936B6E-814E-4424-AE05-B6559B171715}" type="presParOf" srcId="{04452E95-0E85-4739-BB6F-C87535723A86}" destId="{5411BDC5-1303-410C-97F1-8FC13161D44E}" srcOrd="0" destOrd="0" presId="urn:microsoft.com/office/officeart/2008/layout/PictureStrips"/>
    <dgm:cxn modelId="{8E5F2C16-891B-4A51-89A0-CF90833A2B57}" type="presParOf" srcId="{5411BDC5-1303-410C-97F1-8FC13161D44E}" destId="{CD56526D-4571-4EA6-A977-80D214580BE5}" srcOrd="0" destOrd="0" presId="urn:microsoft.com/office/officeart/2008/layout/PictureStrips"/>
    <dgm:cxn modelId="{7EC0A393-692A-4447-BC3F-5DCE2F53FCD3}" type="presParOf" srcId="{5411BDC5-1303-410C-97F1-8FC13161D44E}" destId="{FB82BFF7-7B69-4AFC-8DDD-0C7C90D82936}" srcOrd="1" destOrd="0" presId="urn:microsoft.com/office/officeart/2008/layout/PictureStrips"/>
    <dgm:cxn modelId="{D1562DEE-3081-40F2-A22D-9AFBA5560C11}" type="presParOf" srcId="{04452E95-0E85-4739-BB6F-C87535723A86}" destId="{A2831C42-F8C3-488E-8BD5-4430E75BDBAE}" srcOrd="1" destOrd="0" presId="urn:microsoft.com/office/officeart/2008/layout/PictureStrips"/>
    <dgm:cxn modelId="{CFD4E5BF-24E8-479C-933E-747E3CF8D0E0}" type="presParOf" srcId="{04452E95-0E85-4739-BB6F-C87535723A86}" destId="{8A614DC3-24CD-4C1D-85DF-F6D99B9F0F40}" srcOrd="2" destOrd="0" presId="urn:microsoft.com/office/officeart/2008/layout/PictureStrips"/>
    <dgm:cxn modelId="{9F651457-5A8F-4970-8512-DD1A8B756BC3}" type="presParOf" srcId="{8A614DC3-24CD-4C1D-85DF-F6D99B9F0F40}" destId="{0BC14F2F-CFD5-4F9A-9844-3306F4CAFB1A}" srcOrd="0" destOrd="0" presId="urn:microsoft.com/office/officeart/2008/layout/PictureStrips"/>
    <dgm:cxn modelId="{E0A04F68-E459-40B4-B046-C7DAC8E64555}" type="presParOf" srcId="{8A614DC3-24CD-4C1D-85DF-F6D99B9F0F40}" destId="{BCB8619B-630F-48EB-8948-EB4F9AEC7E38}" srcOrd="1" destOrd="0" presId="urn:microsoft.com/office/officeart/2008/layout/PictureStrips"/>
    <dgm:cxn modelId="{835B3045-2D00-46D5-8F56-7600D48BF9DF}" type="presParOf" srcId="{04452E95-0E85-4739-BB6F-C87535723A86}" destId="{A2C05955-6B88-4825-A95F-FAAB7E25A284}" srcOrd="3" destOrd="0" presId="urn:microsoft.com/office/officeart/2008/layout/PictureStrips"/>
    <dgm:cxn modelId="{7BCB7EF9-CD6D-4637-9C4F-AC23025C7968}" type="presParOf" srcId="{04452E95-0E85-4739-BB6F-C87535723A86}" destId="{A9F71858-55CF-4A87-93E9-EAB731FF3781}" srcOrd="4" destOrd="0" presId="urn:microsoft.com/office/officeart/2008/layout/PictureStrips"/>
    <dgm:cxn modelId="{9271F281-CD7C-426E-82EF-AD86E5976032}" type="presParOf" srcId="{A9F71858-55CF-4A87-93E9-EAB731FF3781}" destId="{BC8EA6B3-BE74-4870-B7A5-EE702C6C61AE}" srcOrd="0" destOrd="0" presId="urn:microsoft.com/office/officeart/2008/layout/PictureStrips"/>
    <dgm:cxn modelId="{9FFEB4AA-FF63-4B87-B11E-C2D146DC2A16}" type="presParOf" srcId="{A9F71858-55CF-4A87-93E9-EAB731FF3781}" destId="{F81013CE-D902-4A5A-A89F-564735F79D37}" srcOrd="1" destOrd="0" presId="urn:microsoft.com/office/officeart/2008/layout/PictureStrips"/>
    <dgm:cxn modelId="{47FD0E23-8567-457B-B61F-82C724F6B6BC}" type="presParOf" srcId="{04452E95-0E85-4739-BB6F-C87535723A86}" destId="{40D7F551-FC73-4DC9-8153-EE3159458039}" srcOrd="5" destOrd="0" presId="urn:microsoft.com/office/officeart/2008/layout/PictureStrips"/>
    <dgm:cxn modelId="{A8A857DD-2F91-41F1-9558-1AFEC892FC3D}" type="presParOf" srcId="{04452E95-0E85-4739-BB6F-C87535723A86}" destId="{905E1AD9-C534-4377-BB3D-079CCEBAC580}" srcOrd="6" destOrd="0" presId="urn:microsoft.com/office/officeart/2008/layout/PictureStrips"/>
    <dgm:cxn modelId="{E2CC8553-9D6A-43BB-9439-7874AC531681}" type="presParOf" srcId="{905E1AD9-C534-4377-BB3D-079CCEBAC580}" destId="{8C4DEA0E-F6E1-4032-B4C9-9DBA1311E4D5}" srcOrd="0" destOrd="0" presId="urn:microsoft.com/office/officeart/2008/layout/PictureStrips"/>
    <dgm:cxn modelId="{D8D2E9FA-5DEB-429A-8475-996E9FAF7821}" type="presParOf" srcId="{905E1AD9-C534-4377-BB3D-079CCEBAC580}" destId="{DFFE2688-D490-4323-BCBD-F66BF12E948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D7597C-C6D7-4FE8-8D4F-1CE417A19D5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041D121-ED6F-4C52-8E88-ED1E5CCA7E26}">
      <dgm:prSet phldrT="[Texte]"/>
      <dgm:spPr/>
      <dgm:t>
        <a:bodyPr/>
        <a:lstStyle/>
        <a:p>
          <a:pPr algn="l"/>
          <a:endParaRPr lang="fr-FR"/>
        </a:p>
      </dgm:t>
    </dgm:pt>
    <dgm:pt modelId="{30EAF87B-301A-4DD9-8296-1F89F5318493}" type="parTrans" cxnId="{D70CDCA0-6F2E-4E3F-BDA0-7876A4DBFBE4}">
      <dgm:prSet/>
      <dgm:spPr/>
      <dgm:t>
        <a:bodyPr/>
        <a:lstStyle/>
        <a:p>
          <a:endParaRPr lang="fr-FR"/>
        </a:p>
      </dgm:t>
    </dgm:pt>
    <dgm:pt modelId="{2C822707-1DFF-422C-B69B-96A5831D2D7C}" type="sibTrans" cxnId="{D70CDCA0-6F2E-4E3F-BDA0-7876A4DBFBE4}">
      <dgm:prSet/>
      <dgm:spPr/>
      <dgm:t>
        <a:bodyPr/>
        <a:lstStyle/>
        <a:p>
          <a:endParaRPr lang="fr-FR"/>
        </a:p>
      </dgm:t>
    </dgm:pt>
    <dgm:pt modelId="{6131EF7D-7949-4DEE-A873-DB10BE3EFE93}">
      <dgm:prSet phldrT="[Texte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pPr algn="l"/>
          <a:r>
            <a:rPr lang="fr-FR"/>
            <a:t>- Rédaction de 8 fiches de synthèse sur les enquêtes réalisées</a:t>
          </a:r>
        </a:p>
        <a:p>
          <a:pPr algn="l"/>
          <a:r>
            <a:rPr lang="fr-FR"/>
            <a:t>- Mise en place de suivi chez 3 d’agriculteurs « innovants »</a:t>
          </a:r>
        </a:p>
      </dgm:t>
    </dgm:pt>
    <dgm:pt modelId="{967CE071-7FA7-42A0-BBD1-0213E824C9C0}" type="parTrans" cxnId="{CEEE5330-C2CB-4E8F-B727-12B8B6924D48}">
      <dgm:prSet/>
      <dgm:spPr/>
      <dgm:t>
        <a:bodyPr/>
        <a:lstStyle/>
        <a:p>
          <a:endParaRPr lang="fr-FR"/>
        </a:p>
      </dgm:t>
    </dgm:pt>
    <dgm:pt modelId="{93B80DA0-0C53-4A06-8EA1-AA3ECEBFF8FB}" type="sibTrans" cxnId="{CEEE5330-C2CB-4E8F-B727-12B8B6924D48}">
      <dgm:prSet/>
      <dgm:spPr/>
      <dgm:t>
        <a:bodyPr/>
        <a:lstStyle/>
        <a:p>
          <a:endParaRPr lang="fr-FR"/>
        </a:p>
      </dgm:t>
    </dgm:pt>
    <dgm:pt modelId="{F571F3E3-ADC8-432D-B64D-0B8BA733C436}">
      <dgm:prSet phldrT="[Texte]"/>
      <dgm:spPr/>
      <dgm:t>
        <a:bodyPr/>
        <a:lstStyle/>
        <a:p>
          <a:pPr algn="l"/>
          <a:r>
            <a:rPr lang="fr-FR"/>
            <a:t>-</a:t>
          </a:r>
        </a:p>
      </dgm:t>
    </dgm:pt>
    <dgm:pt modelId="{382C52BA-DAAB-4BC8-A125-44004E8B8DDE}" type="parTrans" cxnId="{507B579C-1D09-491F-B8A8-8D23423A7AE4}">
      <dgm:prSet/>
      <dgm:spPr/>
      <dgm:t>
        <a:bodyPr/>
        <a:lstStyle/>
        <a:p>
          <a:endParaRPr lang="fr-FR"/>
        </a:p>
      </dgm:t>
    </dgm:pt>
    <dgm:pt modelId="{7282602E-9874-4EEC-A7EC-C8F0EDA53BE9}" type="sibTrans" cxnId="{507B579C-1D09-491F-B8A8-8D23423A7AE4}">
      <dgm:prSet/>
      <dgm:spPr/>
      <dgm:t>
        <a:bodyPr/>
        <a:lstStyle/>
        <a:p>
          <a:endParaRPr lang="fr-FR"/>
        </a:p>
      </dgm:t>
    </dgm:pt>
    <dgm:pt modelId="{6787E2B0-6706-4551-949D-D80200E13178}" type="pres">
      <dgm:prSet presAssocID="{8DD7597C-C6D7-4FE8-8D4F-1CE417A19D53}" presName="Name0" presStyleCnt="0">
        <dgm:presLayoutVars>
          <dgm:dir/>
          <dgm:resizeHandles val="exact"/>
        </dgm:presLayoutVars>
      </dgm:prSet>
      <dgm:spPr/>
    </dgm:pt>
    <dgm:pt modelId="{006DE3E6-930E-429B-90E4-AC8A792C3D5F}" type="pres">
      <dgm:prSet presAssocID="{8DD7597C-C6D7-4FE8-8D4F-1CE417A19D53}" presName="arrow" presStyleLbl="bgShp" presStyleIdx="0" presStyleCnt="1" custLinFactNeighborY="1020"/>
      <dgm:spPr/>
    </dgm:pt>
    <dgm:pt modelId="{364B5703-AADC-491A-B907-1BA2FE5246F6}" type="pres">
      <dgm:prSet presAssocID="{8DD7597C-C6D7-4FE8-8D4F-1CE417A19D53}" presName="points" presStyleCnt="0"/>
      <dgm:spPr/>
    </dgm:pt>
    <dgm:pt modelId="{53027B13-CBAB-45A3-B91A-AF5AAD458469}" type="pres">
      <dgm:prSet presAssocID="{B041D121-ED6F-4C52-8E88-ED1E5CCA7E26}" presName="compositeA" presStyleCnt="0"/>
      <dgm:spPr/>
    </dgm:pt>
    <dgm:pt modelId="{68484CDA-B3D7-4EF3-9CB4-7D40300EB879}" type="pres">
      <dgm:prSet presAssocID="{B041D121-ED6F-4C52-8E88-ED1E5CCA7E26}" presName="textA" presStyleLbl="revTx" presStyleIdx="0" presStyleCnt="3">
        <dgm:presLayoutVars>
          <dgm:bulletEnabled val="1"/>
        </dgm:presLayoutVars>
      </dgm:prSet>
      <dgm:spPr/>
    </dgm:pt>
    <dgm:pt modelId="{C3CB0268-A732-4109-9A35-DE9A8979825C}" type="pres">
      <dgm:prSet presAssocID="{B041D121-ED6F-4C52-8E88-ED1E5CCA7E26}" presName="circleA" presStyleLbl="node1" presStyleIdx="0" presStyleCnt="3" custScaleX="221516" custScaleY="192847"/>
      <dgm:spPr/>
    </dgm:pt>
    <dgm:pt modelId="{52C5316C-1C3E-4280-ACEC-26967AF84FEA}" type="pres">
      <dgm:prSet presAssocID="{B041D121-ED6F-4C52-8E88-ED1E5CCA7E26}" presName="spaceA" presStyleCnt="0"/>
      <dgm:spPr/>
    </dgm:pt>
    <dgm:pt modelId="{058B78CA-3B61-483F-A403-0761D52B1755}" type="pres">
      <dgm:prSet presAssocID="{2C822707-1DFF-422C-B69B-96A5831D2D7C}" presName="space" presStyleCnt="0"/>
      <dgm:spPr/>
    </dgm:pt>
    <dgm:pt modelId="{4DF856E0-B0D3-4D20-94E4-B4D57E077D61}" type="pres">
      <dgm:prSet presAssocID="{6131EF7D-7949-4DEE-A873-DB10BE3EFE93}" presName="compositeB" presStyleCnt="0"/>
      <dgm:spPr/>
    </dgm:pt>
    <dgm:pt modelId="{42398E55-91B7-48E2-8A1B-846CB8EA0B8F}" type="pres">
      <dgm:prSet presAssocID="{6131EF7D-7949-4DEE-A873-DB10BE3EFE93}" presName="textB" presStyleLbl="revTx" presStyleIdx="1" presStyleCnt="3">
        <dgm:presLayoutVars>
          <dgm:bulletEnabled val="1"/>
        </dgm:presLayoutVars>
      </dgm:prSet>
      <dgm:spPr/>
    </dgm:pt>
    <dgm:pt modelId="{6B36E8BF-8A63-42F5-BEA7-0CD157F68211}" type="pres">
      <dgm:prSet presAssocID="{6131EF7D-7949-4DEE-A873-DB10BE3EFE93}" presName="circleB" presStyleLbl="node1" presStyleIdx="1" presStyleCnt="3" custScaleX="210381" custScaleY="200622"/>
      <dgm:spPr/>
    </dgm:pt>
    <dgm:pt modelId="{AC331093-886C-495D-B252-9C1EF99ADD65}" type="pres">
      <dgm:prSet presAssocID="{6131EF7D-7949-4DEE-A873-DB10BE3EFE93}" presName="spaceB" presStyleCnt="0"/>
      <dgm:spPr/>
    </dgm:pt>
    <dgm:pt modelId="{8838917A-E92F-4BFD-A4A4-9F37BFA72167}" type="pres">
      <dgm:prSet presAssocID="{93B80DA0-0C53-4A06-8EA1-AA3ECEBFF8FB}" presName="space" presStyleCnt="0"/>
      <dgm:spPr/>
    </dgm:pt>
    <dgm:pt modelId="{14A3BCB0-55F8-4281-98AE-9A6A4D52ABDC}" type="pres">
      <dgm:prSet presAssocID="{F571F3E3-ADC8-432D-B64D-0B8BA733C436}" presName="compositeA" presStyleCnt="0"/>
      <dgm:spPr/>
    </dgm:pt>
    <dgm:pt modelId="{1DDDEDCD-9AEA-4762-9CA9-E468A3134E10}" type="pres">
      <dgm:prSet presAssocID="{F571F3E3-ADC8-432D-B64D-0B8BA733C436}" presName="textA" presStyleLbl="revTx" presStyleIdx="2" presStyleCnt="3">
        <dgm:presLayoutVars>
          <dgm:bulletEnabled val="1"/>
        </dgm:presLayoutVars>
      </dgm:prSet>
      <dgm:spPr/>
    </dgm:pt>
    <dgm:pt modelId="{6C0C8CFB-05A0-48B6-929F-4D1C930757CC}" type="pres">
      <dgm:prSet presAssocID="{F571F3E3-ADC8-432D-B64D-0B8BA733C436}" presName="circleA" presStyleLbl="node1" presStyleIdx="2" presStyleCnt="3" custScaleX="227809" custScaleY="188767"/>
      <dgm:spPr/>
    </dgm:pt>
    <dgm:pt modelId="{EF799A97-6015-4B75-97B0-E17E1E531053}" type="pres">
      <dgm:prSet presAssocID="{F571F3E3-ADC8-432D-B64D-0B8BA733C436}" presName="spaceA" presStyleCnt="0"/>
      <dgm:spPr/>
    </dgm:pt>
  </dgm:ptLst>
  <dgm:cxnLst>
    <dgm:cxn modelId="{CEEE5330-C2CB-4E8F-B727-12B8B6924D48}" srcId="{8DD7597C-C6D7-4FE8-8D4F-1CE417A19D53}" destId="{6131EF7D-7949-4DEE-A873-DB10BE3EFE93}" srcOrd="1" destOrd="0" parTransId="{967CE071-7FA7-42A0-BBD1-0213E824C9C0}" sibTransId="{93B80DA0-0C53-4A06-8EA1-AA3ECEBFF8FB}"/>
    <dgm:cxn modelId="{511CF851-B397-4A52-9E94-F2ED3BF4A09A}" type="presOf" srcId="{F571F3E3-ADC8-432D-B64D-0B8BA733C436}" destId="{1DDDEDCD-9AEA-4762-9CA9-E468A3134E10}" srcOrd="0" destOrd="0" presId="urn:microsoft.com/office/officeart/2005/8/layout/hProcess11"/>
    <dgm:cxn modelId="{507B579C-1D09-491F-B8A8-8D23423A7AE4}" srcId="{8DD7597C-C6D7-4FE8-8D4F-1CE417A19D53}" destId="{F571F3E3-ADC8-432D-B64D-0B8BA733C436}" srcOrd="2" destOrd="0" parTransId="{382C52BA-DAAB-4BC8-A125-44004E8B8DDE}" sibTransId="{7282602E-9874-4EEC-A7EC-C8F0EDA53BE9}"/>
    <dgm:cxn modelId="{D70CDCA0-6F2E-4E3F-BDA0-7876A4DBFBE4}" srcId="{8DD7597C-C6D7-4FE8-8D4F-1CE417A19D53}" destId="{B041D121-ED6F-4C52-8E88-ED1E5CCA7E26}" srcOrd="0" destOrd="0" parTransId="{30EAF87B-301A-4DD9-8296-1F89F5318493}" sibTransId="{2C822707-1DFF-422C-B69B-96A5831D2D7C}"/>
    <dgm:cxn modelId="{5939AEA1-977D-4E52-98D4-21793F5A821F}" type="presOf" srcId="{B041D121-ED6F-4C52-8E88-ED1E5CCA7E26}" destId="{68484CDA-B3D7-4EF3-9CB4-7D40300EB879}" srcOrd="0" destOrd="0" presId="urn:microsoft.com/office/officeart/2005/8/layout/hProcess11"/>
    <dgm:cxn modelId="{4B6468F7-539A-46A7-BB6C-AFBE93285DEB}" type="presOf" srcId="{6131EF7D-7949-4DEE-A873-DB10BE3EFE93}" destId="{42398E55-91B7-48E2-8A1B-846CB8EA0B8F}" srcOrd="0" destOrd="0" presId="urn:microsoft.com/office/officeart/2005/8/layout/hProcess11"/>
    <dgm:cxn modelId="{2F16A5F8-9421-4A82-8377-535733B85667}" type="presOf" srcId="{8DD7597C-C6D7-4FE8-8D4F-1CE417A19D53}" destId="{6787E2B0-6706-4551-949D-D80200E13178}" srcOrd="0" destOrd="0" presId="urn:microsoft.com/office/officeart/2005/8/layout/hProcess11"/>
    <dgm:cxn modelId="{01FFBBB6-9353-4D64-B58F-9AF5DCE35012}" type="presParOf" srcId="{6787E2B0-6706-4551-949D-D80200E13178}" destId="{006DE3E6-930E-429B-90E4-AC8A792C3D5F}" srcOrd="0" destOrd="0" presId="urn:microsoft.com/office/officeart/2005/8/layout/hProcess11"/>
    <dgm:cxn modelId="{894E0EC1-DA5D-47BD-A0F8-49720035CA24}" type="presParOf" srcId="{6787E2B0-6706-4551-949D-D80200E13178}" destId="{364B5703-AADC-491A-B907-1BA2FE5246F6}" srcOrd="1" destOrd="0" presId="urn:microsoft.com/office/officeart/2005/8/layout/hProcess11"/>
    <dgm:cxn modelId="{4327C250-A101-48A9-A764-502A815DD9F2}" type="presParOf" srcId="{364B5703-AADC-491A-B907-1BA2FE5246F6}" destId="{53027B13-CBAB-45A3-B91A-AF5AAD458469}" srcOrd="0" destOrd="0" presId="urn:microsoft.com/office/officeart/2005/8/layout/hProcess11"/>
    <dgm:cxn modelId="{324C45CB-B80E-415D-BAD5-DCD913BE0B8D}" type="presParOf" srcId="{53027B13-CBAB-45A3-B91A-AF5AAD458469}" destId="{68484CDA-B3D7-4EF3-9CB4-7D40300EB879}" srcOrd="0" destOrd="0" presId="urn:microsoft.com/office/officeart/2005/8/layout/hProcess11"/>
    <dgm:cxn modelId="{C6303153-CC40-4600-AD15-05D9CA09EAB3}" type="presParOf" srcId="{53027B13-CBAB-45A3-B91A-AF5AAD458469}" destId="{C3CB0268-A732-4109-9A35-DE9A8979825C}" srcOrd="1" destOrd="0" presId="urn:microsoft.com/office/officeart/2005/8/layout/hProcess11"/>
    <dgm:cxn modelId="{F1814A28-FA9D-4D25-84AF-626F47B36719}" type="presParOf" srcId="{53027B13-CBAB-45A3-B91A-AF5AAD458469}" destId="{52C5316C-1C3E-4280-ACEC-26967AF84FEA}" srcOrd="2" destOrd="0" presId="urn:microsoft.com/office/officeart/2005/8/layout/hProcess11"/>
    <dgm:cxn modelId="{95974A4F-1EB0-4C18-A8AE-5BE9A89AAF82}" type="presParOf" srcId="{364B5703-AADC-491A-B907-1BA2FE5246F6}" destId="{058B78CA-3B61-483F-A403-0761D52B1755}" srcOrd="1" destOrd="0" presId="urn:microsoft.com/office/officeart/2005/8/layout/hProcess11"/>
    <dgm:cxn modelId="{4C097527-EDA0-4074-9D80-A3378914BE56}" type="presParOf" srcId="{364B5703-AADC-491A-B907-1BA2FE5246F6}" destId="{4DF856E0-B0D3-4D20-94E4-B4D57E077D61}" srcOrd="2" destOrd="0" presId="urn:microsoft.com/office/officeart/2005/8/layout/hProcess11"/>
    <dgm:cxn modelId="{2903C77A-990D-4B74-9AEA-44D2C2507341}" type="presParOf" srcId="{4DF856E0-B0D3-4D20-94E4-B4D57E077D61}" destId="{42398E55-91B7-48E2-8A1B-846CB8EA0B8F}" srcOrd="0" destOrd="0" presId="urn:microsoft.com/office/officeart/2005/8/layout/hProcess11"/>
    <dgm:cxn modelId="{541D7DA6-8361-4A8A-B37E-B391A35695FF}" type="presParOf" srcId="{4DF856E0-B0D3-4D20-94E4-B4D57E077D61}" destId="{6B36E8BF-8A63-42F5-BEA7-0CD157F68211}" srcOrd="1" destOrd="0" presId="urn:microsoft.com/office/officeart/2005/8/layout/hProcess11"/>
    <dgm:cxn modelId="{625C15DC-7585-4FB6-8798-C36CA5C381A0}" type="presParOf" srcId="{4DF856E0-B0D3-4D20-94E4-B4D57E077D61}" destId="{AC331093-886C-495D-B252-9C1EF99ADD65}" srcOrd="2" destOrd="0" presId="urn:microsoft.com/office/officeart/2005/8/layout/hProcess11"/>
    <dgm:cxn modelId="{2D209F35-9C73-43A6-B8BB-9EE1334B9791}" type="presParOf" srcId="{364B5703-AADC-491A-B907-1BA2FE5246F6}" destId="{8838917A-E92F-4BFD-A4A4-9F37BFA72167}" srcOrd="3" destOrd="0" presId="urn:microsoft.com/office/officeart/2005/8/layout/hProcess11"/>
    <dgm:cxn modelId="{2E2B705A-BD09-4935-9019-872774564B2D}" type="presParOf" srcId="{364B5703-AADC-491A-B907-1BA2FE5246F6}" destId="{14A3BCB0-55F8-4281-98AE-9A6A4D52ABDC}" srcOrd="4" destOrd="0" presId="urn:microsoft.com/office/officeart/2005/8/layout/hProcess11"/>
    <dgm:cxn modelId="{ADC3A54B-C195-4BFE-9D02-516D13C786F3}" type="presParOf" srcId="{14A3BCB0-55F8-4281-98AE-9A6A4D52ABDC}" destId="{1DDDEDCD-9AEA-4762-9CA9-E468A3134E10}" srcOrd="0" destOrd="0" presId="urn:microsoft.com/office/officeart/2005/8/layout/hProcess11"/>
    <dgm:cxn modelId="{F612D87A-0587-4CC2-8161-AC7E283EEB22}" type="presParOf" srcId="{14A3BCB0-55F8-4281-98AE-9A6A4D52ABDC}" destId="{6C0C8CFB-05A0-48B6-929F-4D1C930757CC}" srcOrd="1" destOrd="0" presId="urn:microsoft.com/office/officeart/2005/8/layout/hProcess11"/>
    <dgm:cxn modelId="{A1980EBA-5A08-4EAA-AA49-921BF0569A5E}" type="presParOf" srcId="{14A3BCB0-55F8-4281-98AE-9A6A4D52ABDC}" destId="{EF799A97-6015-4B75-97B0-E17E1E5310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D7597C-C6D7-4FE8-8D4F-1CE417A19D5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041D121-ED6F-4C52-8E88-ED1E5CCA7E26}">
      <dgm:prSet phldrT="[Texte]"/>
      <dgm:spPr/>
      <dgm:t>
        <a:bodyPr/>
        <a:lstStyle/>
        <a:p>
          <a:pPr algn="l"/>
          <a:endParaRPr lang="fr-FR"/>
        </a:p>
      </dgm:t>
    </dgm:pt>
    <dgm:pt modelId="{30EAF87B-301A-4DD9-8296-1F89F5318493}" type="parTrans" cxnId="{D70CDCA0-6F2E-4E3F-BDA0-7876A4DBFBE4}">
      <dgm:prSet/>
      <dgm:spPr/>
      <dgm:t>
        <a:bodyPr/>
        <a:lstStyle/>
        <a:p>
          <a:endParaRPr lang="fr-FR"/>
        </a:p>
      </dgm:t>
    </dgm:pt>
    <dgm:pt modelId="{2C822707-1DFF-422C-B69B-96A5831D2D7C}" type="sibTrans" cxnId="{D70CDCA0-6F2E-4E3F-BDA0-7876A4DBFBE4}">
      <dgm:prSet/>
      <dgm:spPr/>
      <dgm:t>
        <a:bodyPr/>
        <a:lstStyle/>
        <a:p>
          <a:endParaRPr lang="fr-FR"/>
        </a:p>
      </dgm:t>
    </dgm:pt>
    <dgm:pt modelId="{F571F3E3-ADC8-432D-B64D-0B8BA733C436}">
      <dgm:prSet phldrT="[Texte]"/>
      <dgm:spPr/>
      <dgm:t>
        <a:bodyPr/>
        <a:lstStyle/>
        <a:p>
          <a:pPr algn="l"/>
          <a:r>
            <a:rPr lang="fr-FR"/>
            <a:t>-</a:t>
          </a:r>
        </a:p>
      </dgm:t>
    </dgm:pt>
    <dgm:pt modelId="{382C52BA-DAAB-4BC8-A125-44004E8B8DDE}" type="parTrans" cxnId="{507B579C-1D09-491F-B8A8-8D23423A7AE4}">
      <dgm:prSet/>
      <dgm:spPr/>
      <dgm:t>
        <a:bodyPr/>
        <a:lstStyle/>
        <a:p>
          <a:endParaRPr lang="fr-FR"/>
        </a:p>
      </dgm:t>
    </dgm:pt>
    <dgm:pt modelId="{7282602E-9874-4EEC-A7EC-C8F0EDA53BE9}" type="sibTrans" cxnId="{507B579C-1D09-491F-B8A8-8D23423A7AE4}">
      <dgm:prSet/>
      <dgm:spPr/>
      <dgm:t>
        <a:bodyPr/>
        <a:lstStyle/>
        <a:p>
          <a:endParaRPr lang="fr-FR"/>
        </a:p>
      </dgm:t>
    </dgm:pt>
    <dgm:pt modelId="{6131EF7D-7949-4DEE-A873-DB10BE3EFE93}">
      <dgm:prSet phldrT="[Texte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noFill/>
        </a:ln>
      </dgm:spPr>
      <dgm:t>
        <a:bodyPr/>
        <a:lstStyle/>
        <a:p>
          <a:pPr algn="l"/>
          <a:endParaRPr lang="fr-FR"/>
        </a:p>
      </dgm:t>
    </dgm:pt>
    <dgm:pt modelId="{93B80DA0-0C53-4A06-8EA1-AA3ECEBFF8FB}" type="sibTrans" cxnId="{CEEE5330-C2CB-4E8F-B727-12B8B6924D48}">
      <dgm:prSet/>
      <dgm:spPr/>
      <dgm:t>
        <a:bodyPr/>
        <a:lstStyle/>
        <a:p>
          <a:endParaRPr lang="fr-FR"/>
        </a:p>
      </dgm:t>
    </dgm:pt>
    <dgm:pt modelId="{967CE071-7FA7-42A0-BBD1-0213E824C9C0}" type="parTrans" cxnId="{CEEE5330-C2CB-4E8F-B727-12B8B6924D48}">
      <dgm:prSet/>
      <dgm:spPr/>
      <dgm:t>
        <a:bodyPr/>
        <a:lstStyle/>
        <a:p>
          <a:endParaRPr lang="fr-FR"/>
        </a:p>
      </dgm:t>
    </dgm:pt>
    <dgm:pt modelId="{6787E2B0-6706-4551-949D-D80200E13178}" type="pres">
      <dgm:prSet presAssocID="{8DD7597C-C6D7-4FE8-8D4F-1CE417A19D53}" presName="Name0" presStyleCnt="0">
        <dgm:presLayoutVars>
          <dgm:dir/>
          <dgm:resizeHandles val="exact"/>
        </dgm:presLayoutVars>
      </dgm:prSet>
      <dgm:spPr/>
    </dgm:pt>
    <dgm:pt modelId="{006DE3E6-930E-429B-90E4-AC8A792C3D5F}" type="pres">
      <dgm:prSet presAssocID="{8DD7597C-C6D7-4FE8-8D4F-1CE417A19D53}" presName="arrow" presStyleLbl="bgShp" presStyleIdx="0" presStyleCnt="1" custLinFactNeighborY="1020"/>
      <dgm:spPr/>
    </dgm:pt>
    <dgm:pt modelId="{364B5703-AADC-491A-B907-1BA2FE5246F6}" type="pres">
      <dgm:prSet presAssocID="{8DD7597C-C6D7-4FE8-8D4F-1CE417A19D53}" presName="points" presStyleCnt="0"/>
      <dgm:spPr/>
    </dgm:pt>
    <dgm:pt modelId="{53027B13-CBAB-45A3-B91A-AF5AAD458469}" type="pres">
      <dgm:prSet presAssocID="{B041D121-ED6F-4C52-8E88-ED1E5CCA7E26}" presName="compositeA" presStyleCnt="0"/>
      <dgm:spPr/>
    </dgm:pt>
    <dgm:pt modelId="{68484CDA-B3D7-4EF3-9CB4-7D40300EB879}" type="pres">
      <dgm:prSet presAssocID="{B041D121-ED6F-4C52-8E88-ED1E5CCA7E26}" presName="textA" presStyleLbl="revTx" presStyleIdx="0" presStyleCnt="3">
        <dgm:presLayoutVars>
          <dgm:bulletEnabled val="1"/>
        </dgm:presLayoutVars>
      </dgm:prSet>
      <dgm:spPr/>
    </dgm:pt>
    <dgm:pt modelId="{C3CB0268-A732-4109-9A35-DE9A8979825C}" type="pres">
      <dgm:prSet presAssocID="{B041D121-ED6F-4C52-8E88-ED1E5CCA7E26}" presName="circleA" presStyleLbl="node1" presStyleIdx="0" presStyleCnt="3" custScaleX="221516" custScaleY="192847"/>
      <dgm:spPr/>
    </dgm:pt>
    <dgm:pt modelId="{52C5316C-1C3E-4280-ACEC-26967AF84FEA}" type="pres">
      <dgm:prSet presAssocID="{B041D121-ED6F-4C52-8E88-ED1E5CCA7E26}" presName="spaceA" presStyleCnt="0"/>
      <dgm:spPr/>
    </dgm:pt>
    <dgm:pt modelId="{058B78CA-3B61-483F-A403-0761D52B1755}" type="pres">
      <dgm:prSet presAssocID="{2C822707-1DFF-422C-B69B-96A5831D2D7C}" presName="space" presStyleCnt="0"/>
      <dgm:spPr/>
    </dgm:pt>
    <dgm:pt modelId="{4DF856E0-B0D3-4D20-94E4-B4D57E077D61}" type="pres">
      <dgm:prSet presAssocID="{6131EF7D-7949-4DEE-A873-DB10BE3EFE93}" presName="compositeB" presStyleCnt="0"/>
      <dgm:spPr/>
    </dgm:pt>
    <dgm:pt modelId="{42398E55-91B7-48E2-8A1B-846CB8EA0B8F}" type="pres">
      <dgm:prSet presAssocID="{6131EF7D-7949-4DEE-A873-DB10BE3EFE93}" presName="textB" presStyleLbl="revTx" presStyleIdx="1" presStyleCnt="3" custLinFactNeighborX="-4583" custLinFactNeighborY="20370">
        <dgm:presLayoutVars>
          <dgm:bulletEnabled val="1"/>
        </dgm:presLayoutVars>
      </dgm:prSet>
      <dgm:spPr/>
    </dgm:pt>
    <dgm:pt modelId="{6B36E8BF-8A63-42F5-BEA7-0CD157F68211}" type="pres">
      <dgm:prSet presAssocID="{6131EF7D-7949-4DEE-A873-DB10BE3EFE93}" presName="circleB" presStyleLbl="node1" presStyleIdx="1" presStyleCnt="3" custScaleX="210381" custScaleY="200622"/>
      <dgm:spPr/>
    </dgm:pt>
    <dgm:pt modelId="{AC331093-886C-495D-B252-9C1EF99ADD65}" type="pres">
      <dgm:prSet presAssocID="{6131EF7D-7949-4DEE-A873-DB10BE3EFE93}" presName="spaceB" presStyleCnt="0"/>
      <dgm:spPr/>
    </dgm:pt>
    <dgm:pt modelId="{8838917A-E92F-4BFD-A4A4-9F37BFA72167}" type="pres">
      <dgm:prSet presAssocID="{93B80DA0-0C53-4A06-8EA1-AA3ECEBFF8FB}" presName="space" presStyleCnt="0"/>
      <dgm:spPr/>
    </dgm:pt>
    <dgm:pt modelId="{14A3BCB0-55F8-4281-98AE-9A6A4D52ABDC}" type="pres">
      <dgm:prSet presAssocID="{F571F3E3-ADC8-432D-B64D-0B8BA733C436}" presName="compositeA" presStyleCnt="0"/>
      <dgm:spPr/>
    </dgm:pt>
    <dgm:pt modelId="{1DDDEDCD-9AEA-4762-9CA9-E468A3134E10}" type="pres">
      <dgm:prSet presAssocID="{F571F3E3-ADC8-432D-B64D-0B8BA733C436}" presName="textA" presStyleLbl="revTx" presStyleIdx="2" presStyleCnt="3">
        <dgm:presLayoutVars>
          <dgm:bulletEnabled val="1"/>
        </dgm:presLayoutVars>
      </dgm:prSet>
      <dgm:spPr/>
    </dgm:pt>
    <dgm:pt modelId="{6C0C8CFB-05A0-48B6-929F-4D1C930757CC}" type="pres">
      <dgm:prSet presAssocID="{F571F3E3-ADC8-432D-B64D-0B8BA733C436}" presName="circleA" presStyleLbl="node1" presStyleIdx="2" presStyleCnt="3" custScaleX="227809" custScaleY="188767"/>
      <dgm:spPr/>
    </dgm:pt>
    <dgm:pt modelId="{EF799A97-6015-4B75-97B0-E17E1E531053}" type="pres">
      <dgm:prSet presAssocID="{F571F3E3-ADC8-432D-B64D-0B8BA733C436}" presName="spaceA" presStyleCnt="0"/>
      <dgm:spPr/>
    </dgm:pt>
  </dgm:ptLst>
  <dgm:cxnLst>
    <dgm:cxn modelId="{CEEE5330-C2CB-4E8F-B727-12B8B6924D48}" srcId="{8DD7597C-C6D7-4FE8-8D4F-1CE417A19D53}" destId="{6131EF7D-7949-4DEE-A873-DB10BE3EFE93}" srcOrd="1" destOrd="0" parTransId="{967CE071-7FA7-42A0-BBD1-0213E824C9C0}" sibTransId="{93B80DA0-0C53-4A06-8EA1-AA3ECEBFF8FB}"/>
    <dgm:cxn modelId="{511CF851-B397-4A52-9E94-F2ED3BF4A09A}" type="presOf" srcId="{F571F3E3-ADC8-432D-B64D-0B8BA733C436}" destId="{1DDDEDCD-9AEA-4762-9CA9-E468A3134E10}" srcOrd="0" destOrd="0" presId="urn:microsoft.com/office/officeart/2005/8/layout/hProcess11"/>
    <dgm:cxn modelId="{507B579C-1D09-491F-B8A8-8D23423A7AE4}" srcId="{8DD7597C-C6D7-4FE8-8D4F-1CE417A19D53}" destId="{F571F3E3-ADC8-432D-B64D-0B8BA733C436}" srcOrd="2" destOrd="0" parTransId="{382C52BA-DAAB-4BC8-A125-44004E8B8DDE}" sibTransId="{7282602E-9874-4EEC-A7EC-C8F0EDA53BE9}"/>
    <dgm:cxn modelId="{D70CDCA0-6F2E-4E3F-BDA0-7876A4DBFBE4}" srcId="{8DD7597C-C6D7-4FE8-8D4F-1CE417A19D53}" destId="{B041D121-ED6F-4C52-8E88-ED1E5CCA7E26}" srcOrd="0" destOrd="0" parTransId="{30EAF87B-301A-4DD9-8296-1F89F5318493}" sibTransId="{2C822707-1DFF-422C-B69B-96A5831D2D7C}"/>
    <dgm:cxn modelId="{5939AEA1-977D-4E52-98D4-21793F5A821F}" type="presOf" srcId="{B041D121-ED6F-4C52-8E88-ED1E5CCA7E26}" destId="{68484CDA-B3D7-4EF3-9CB4-7D40300EB879}" srcOrd="0" destOrd="0" presId="urn:microsoft.com/office/officeart/2005/8/layout/hProcess11"/>
    <dgm:cxn modelId="{4B6468F7-539A-46A7-BB6C-AFBE93285DEB}" type="presOf" srcId="{6131EF7D-7949-4DEE-A873-DB10BE3EFE93}" destId="{42398E55-91B7-48E2-8A1B-846CB8EA0B8F}" srcOrd="0" destOrd="0" presId="urn:microsoft.com/office/officeart/2005/8/layout/hProcess11"/>
    <dgm:cxn modelId="{2F16A5F8-9421-4A82-8377-535733B85667}" type="presOf" srcId="{8DD7597C-C6D7-4FE8-8D4F-1CE417A19D53}" destId="{6787E2B0-6706-4551-949D-D80200E13178}" srcOrd="0" destOrd="0" presId="urn:microsoft.com/office/officeart/2005/8/layout/hProcess11"/>
    <dgm:cxn modelId="{01FFBBB6-9353-4D64-B58F-9AF5DCE35012}" type="presParOf" srcId="{6787E2B0-6706-4551-949D-D80200E13178}" destId="{006DE3E6-930E-429B-90E4-AC8A792C3D5F}" srcOrd="0" destOrd="0" presId="urn:microsoft.com/office/officeart/2005/8/layout/hProcess11"/>
    <dgm:cxn modelId="{894E0EC1-DA5D-47BD-A0F8-49720035CA24}" type="presParOf" srcId="{6787E2B0-6706-4551-949D-D80200E13178}" destId="{364B5703-AADC-491A-B907-1BA2FE5246F6}" srcOrd="1" destOrd="0" presId="urn:microsoft.com/office/officeart/2005/8/layout/hProcess11"/>
    <dgm:cxn modelId="{4327C250-A101-48A9-A764-502A815DD9F2}" type="presParOf" srcId="{364B5703-AADC-491A-B907-1BA2FE5246F6}" destId="{53027B13-CBAB-45A3-B91A-AF5AAD458469}" srcOrd="0" destOrd="0" presId="urn:microsoft.com/office/officeart/2005/8/layout/hProcess11"/>
    <dgm:cxn modelId="{324C45CB-B80E-415D-BAD5-DCD913BE0B8D}" type="presParOf" srcId="{53027B13-CBAB-45A3-B91A-AF5AAD458469}" destId="{68484CDA-B3D7-4EF3-9CB4-7D40300EB879}" srcOrd="0" destOrd="0" presId="urn:microsoft.com/office/officeart/2005/8/layout/hProcess11"/>
    <dgm:cxn modelId="{C6303153-CC40-4600-AD15-05D9CA09EAB3}" type="presParOf" srcId="{53027B13-CBAB-45A3-B91A-AF5AAD458469}" destId="{C3CB0268-A732-4109-9A35-DE9A8979825C}" srcOrd="1" destOrd="0" presId="urn:microsoft.com/office/officeart/2005/8/layout/hProcess11"/>
    <dgm:cxn modelId="{F1814A28-FA9D-4D25-84AF-626F47B36719}" type="presParOf" srcId="{53027B13-CBAB-45A3-B91A-AF5AAD458469}" destId="{52C5316C-1C3E-4280-ACEC-26967AF84FEA}" srcOrd="2" destOrd="0" presId="urn:microsoft.com/office/officeart/2005/8/layout/hProcess11"/>
    <dgm:cxn modelId="{95974A4F-1EB0-4C18-A8AE-5BE9A89AAF82}" type="presParOf" srcId="{364B5703-AADC-491A-B907-1BA2FE5246F6}" destId="{058B78CA-3B61-483F-A403-0761D52B1755}" srcOrd="1" destOrd="0" presId="urn:microsoft.com/office/officeart/2005/8/layout/hProcess11"/>
    <dgm:cxn modelId="{4C097527-EDA0-4074-9D80-A3378914BE56}" type="presParOf" srcId="{364B5703-AADC-491A-B907-1BA2FE5246F6}" destId="{4DF856E0-B0D3-4D20-94E4-B4D57E077D61}" srcOrd="2" destOrd="0" presId="urn:microsoft.com/office/officeart/2005/8/layout/hProcess11"/>
    <dgm:cxn modelId="{2903C77A-990D-4B74-9AEA-44D2C2507341}" type="presParOf" srcId="{4DF856E0-B0D3-4D20-94E4-B4D57E077D61}" destId="{42398E55-91B7-48E2-8A1B-846CB8EA0B8F}" srcOrd="0" destOrd="0" presId="urn:microsoft.com/office/officeart/2005/8/layout/hProcess11"/>
    <dgm:cxn modelId="{541D7DA6-8361-4A8A-B37E-B391A35695FF}" type="presParOf" srcId="{4DF856E0-B0D3-4D20-94E4-B4D57E077D61}" destId="{6B36E8BF-8A63-42F5-BEA7-0CD157F68211}" srcOrd="1" destOrd="0" presId="urn:microsoft.com/office/officeart/2005/8/layout/hProcess11"/>
    <dgm:cxn modelId="{625C15DC-7585-4FB6-8798-C36CA5C381A0}" type="presParOf" srcId="{4DF856E0-B0D3-4D20-94E4-B4D57E077D61}" destId="{AC331093-886C-495D-B252-9C1EF99ADD65}" srcOrd="2" destOrd="0" presId="urn:microsoft.com/office/officeart/2005/8/layout/hProcess11"/>
    <dgm:cxn modelId="{2D209F35-9C73-43A6-B8BB-9EE1334B9791}" type="presParOf" srcId="{364B5703-AADC-491A-B907-1BA2FE5246F6}" destId="{8838917A-E92F-4BFD-A4A4-9F37BFA72167}" srcOrd="3" destOrd="0" presId="urn:microsoft.com/office/officeart/2005/8/layout/hProcess11"/>
    <dgm:cxn modelId="{2E2B705A-BD09-4935-9019-872774564B2D}" type="presParOf" srcId="{364B5703-AADC-491A-B907-1BA2FE5246F6}" destId="{14A3BCB0-55F8-4281-98AE-9A6A4D52ABDC}" srcOrd="4" destOrd="0" presId="urn:microsoft.com/office/officeart/2005/8/layout/hProcess11"/>
    <dgm:cxn modelId="{ADC3A54B-C195-4BFE-9D02-516D13C786F3}" type="presParOf" srcId="{14A3BCB0-55F8-4281-98AE-9A6A4D52ABDC}" destId="{1DDDEDCD-9AEA-4762-9CA9-E468A3134E10}" srcOrd="0" destOrd="0" presId="urn:microsoft.com/office/officeart/2005/8/layout/hProcess11"/>
    <dgm:cxn modelId="{F612D87A-0587-4CC2-8161-AC7E283EEB22}" type="presParOf" srcId="{14A3BCB0-55F8-4281-98AE-9A6A4D52ABDC}" destId="{6C0C8CFB-05A0-48B6-929F-4D1C930757CC}" srcOrd="1" destOrd="0" presId="urn:microsoft.com/office/officeart/2005/8/layout/hProcess11"/>
    <dgm:cxn modelId="{A1980EBA-5A08-4EAA-AA49-921BF0569A5E}" type="presParOf" srcId="{14A3BCB0-55F8-4281-98AE-9A6A4D52ABDC}" destId="{EF799A97-6015-4B75-97B0-E17E1E5310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D7597C-C6D7-4FE8-8D4F-1CE417A19D5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041D121-ED6F-4C52-8E88-ED1E5CCA7E26}">
      <dgm:prSet phldrT="[Texte]"/>
      <dgm:spPr/>
      <dgm:t>
        <a:bodyPr/>
        <a:lstStyle/>
        <a:p>
          <a:pPr algn="l"/>
          <a:endParaRPr lang="fr-FR"/>
        </a:p>
      </dgm:t>
    </dgm:pt>
    <dgm:pt modelId="{30EAF87B-301A-4DD9-8296-1F89F5318493}" type="parTrans" cxnId="{D70CDCA0-6F2E-4E3F-BDA0-7876A4DBFBE4}">
      <dgm:prSet/>
      <dgm:spPr/>
      <dgm:t>
        <a:bodyPr/>
        <a:lstStyle/>
        <a:p>
          <a:endParaRPr lang="fr-FR"/>
        </a:p>
      </dgm:t>
    </dgm:pt>
    <dgm:pt modelId="{2C822707-1DFF-422C-B69B-96A5831D2D7C}" type="sibTrans" cxnId="{D70CDCA0-6F2E-4E3F-BDA0-7876A4DBFBE4}">
      <dgm:prSet/>
      <dgm:spPr/>
      <dgm:t>
        <a:bodyPr/>
        <a:lstStyle/>
        <a:p>
          <a:endParaRPr lang="fr-FR"/>
        </a:p>
      </dgm:t>
    </dgm:pt>
    <dgm:pt modelId="{F571F3E3-ADC8-432D-B64D-0B8BA733C436}">
      <dgm:prSet phldrT="[Texte]"/>
      <dgm:spPr/>
      <dgm:t>
        <a:bodyPr/>
        <a:lstStyle/>
        <a:p>
          <a:pPr algn="l"/>
          <a:endParaRPr lang="fr-FR"/>
        </a:p>
      </dgm:t>
    </dgm:pt>
    <dgm:pt modelId="{382C52BA-DAAB-4BC8-A125-44004E8B8DDE}" type="parTrans" cxnId="{507B579C-1D09-491F-B8A8-8D23423A7AE4}">
      <dgm:prSet/>
      <dgm:spPr/>
      <dgm:t>
        <a:bodyPr/>
        <a:lstStyle/>
        <a:p>
          <a:endParaRPr lang="fr-FR"/>
        </a:p>
      </dgm:t>
    </dgm:pt>
    <dgm:pt modelId="{7282602E-9874-4EEC-A7EC-C8F0EDA53BE9}" type="sibTrans" cxnId="{507B579C-1D09-491F-B8A8-8D23423A7AE4}">
      <dgm:prSet/>
      <dgm:spPr/>
      <dgm:t>
        <a:bodyPr/>
        <a:lstStyle/>
        <a:p>
          <a:endParaRPr lang="fr-FR"/>
        </a:p>
      </dgm:t>
    </dgm:pt>
    <dgm:pt modelId="{6131EF7D-7949-4DEE-A873-DB10BE3EFE93}">
      <dgm:prSet phldrT="[Texte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noFill/>
        </a:ln>
      </dgm:spPr>
      <dgm:t>
        <a:bodyPr/>
        <a:lstStyle/>
        <a:p>
          <a:pPr algn="l"/>
          <a:endParaRPr lang="fr-FR"/>
        </a:p>
      </dgm:t>
    </dgm:pt>
    <dgm:pt modelId="{93B80DA0-0C53-4A06-8EA1-AA3ECEBFF8FB}" type="sibTrans" cxnId="{CEEE5330-C2CB-4E8F-B727-12B8B6924D48}">
      <dgm:prSet/>
      <dgm:spPr/>
      <dgm:t>
        <a:bodyPr/>
        <a:lstStyle/>
        <a:p>
          <a:endParaRPr lang="fr-FR"/>
        </a:p>
      </dgm:t>
    </dgm:pt>
    <dgm:pt modelId="{967CE071-7FA7-42A0-BBD1-0213E824C9C0}" type="parTrans" cxnId="{CEEE5330-C2CB-4E8F-B727-12B8B6924D48}">
      <dgm:prSet/>
      <dgm:spPr/>
      <dgm:t>
        <a:bodyPr/>
        <a:lstStyle/>
        <a:p>
          <a:endParaRPr lang="fr-FR"/>
        </a:p>
      </dgm:t>
    </dgm:pt>
    <dgm:pt modelId="{6787E2B0-6706-4551-949D-D80200E13178}" type="pres">
      <dgm:prSet presAssocID="{8DD7597C-C6D7-4FE8-8D4F-1CE417A19D53}" presName="Name0" presStyleCnt="0">
        <dgm:presLayoutVars>
          <dgm:dir/>
          <dgm:resizeHandles val="exact"/>
        </dgm:presLayoutVars>
      </dgm:prSet>
      <dgm:spPr/>
    </dgm:pt>
    <dgm:pt modelId="{006DE3E6-930E-429B-90E4-AC8A792C3D5F}" type="pres">
      <dgm:prSet presAssocID="{8DD7597C-C6D7-4FE8-8D4F-1CE417A19D53}" presName="arrow" presStyleLbl="bgShp" presStyleIdx="0" presStyleCnt="1" custLinFactNeighborY="1020"/>
      <dgm:spPr/>
    </dgm:pt>
    <dgm:pt modelId="{364B5703-AADC-491A-B907-1BA2FE5246F6}" type="pres">
      <dgm:prSet presAssocID="{8DD7597C-C6D7-4FE8-8D4F-1CE417A19D53}" presName="points" presStyleCnt="0"/>
      <dgm:spPr/>
    </dgm:pt>
    <dgm:pt modelId="{53027B13-CBAB-45A3-B91A-AF5AAD458469}" type="pres">
      <dgm:prSet presAssocID="{B041D121-ED6F-4C52-8E88-ED1E5CCA7E26}" presName="compositeA" presStyleCnt="0"/>
      <dgm:spPr/>
    </dgm:pt>
    <dgm:pt modelId="{68484CDA-B3D7-4EF3-9CB4-7D40300EB879}" type="pres">
      <dgm:prSet presAssocID="{B041D121-ED6F-4C52-8E88-ED1E5CCA7E26}" presName="textA" presStyleLbl="revTx" presStyleIdx="0" presStyleCnt="3">
        <dgm:presLayoutVars>
          <dgm:bulletEnabled val="1"/>
        </dgm:presLayoutVars>
      </dgm:prSet>
      <dgm:spPr/>
    </dgm:pt>
    <dgm:pt modelId="{C3CB0268-A732-4109-9A35-DE9A8979825C}" type="pres">
      <dgm:prSet presAssocID="{B041D121-ED6F-4C52-8E88-ED1E5CCA7E26}" presName="circleA" presStyleLbl="node1" presStyleIdx="0" presStyleCnt="3" custScaleX="221516" custScaleY="192847"/>
      <dgm:spPr/>
    </dgm:pt>
    <dgm:pt modelId="{52C5316C-1C3E-4280-ACEC-26967AF84FEA}" type="pres">
      <dgm:prSet presAssocID="{B041D121-ED6F-4C52-8E88-ED1E5CCA7E26}" presName="spaceA" presStyleCnt="0"/>
      <dgm:spPr/>
    </dgm:pt>
    <dgm:pt modelId="{058B78CA-3B61-483F-A403-0761D52B1755}" type="pres">
      <dgm:prSet presAssocID="{2C822707-1DFF-422C-B69B-96A5831D2D7C}" presName="space" presStyleCnt="0"/>
      <dgm:spPr/>
    </dgm:pt>
    <dgm:pt modelId="{4DF856E0-B0D3-4D20-94E4-B4D57E077D61}" type="pres">
      <dgm:prSet presAssocID="{6131EF7D-7949-4DEE-A873-DB10BE3EFE93}" presName="compositeB" presStyleCnt="0"/>
      <dgm:spPr/>
    </dgm:pt>
    <dgm:pt modelId="{42398E55-91B7-48E2-8A1B-846CB8EA0B8F}" type="pres">
      <dgm:prSet presAssocID="{6131EF7D-7949-4DEE-A873-DB10BE3EFE93}" presName="textB" presStyleLbl="revTx" presStyleIdx="1" presStyleCnt="3" custLinFactNeighborX="-4583" custLinFactNeighborY="20370">
        <dgm:presLayoutVars>
          <dgm:bulletEnabled val="1"/>
        </dgm:presLayoutVars>
      </dgm:prSet>
      <dgm:spPr/>
    </dgm:pt>
    <dgm:pt modelId="{6B36E8BF-8A63-42F5-BEA7-0CD157F68211}" type="pres">
      <dgm:prSet presAssocID="{6131EF7D-7949-4DEE-A873-DB10BE3EFE93}" presName="circleB" presStyleLbl="node1" presStyleIdx="1" presStyleCnt="3" custScaleX="210381" custScaleY="200622"/>
      <dgm:spPr/>
    </dgm:pt>
    <dgm:pt modelId="{AC331093-886C-495D-B252-9C1EF99ADD65}" type="pres">
      <dgm:prSet presAssocID="{6131EF7D-7949-4DEE-A873-DB10BE3EFE93}" presName="spaceB" presStyleCnt="0"/>
      <dgm:spPr/>
    </dgm:pt>
    <dgm:pt modelId="{8838917A-E92F-4BFD-A4A4-9F37BFA72167}" type="pres">
      <dgm:prSet presAssocID="{93B80DA0-0C53-4A06-8EA1-AA3ECEBFF8FB}" presName="space" presStyleCnt="0"/>
      <dgm:spPr/>
    </dgm:pt>
    <dgm:pt modelId="{14A3BCB0-55F8-4281-98AE-9A6A4D52ABDC}" type="pres">
      <dgm:prSet presAssocID="{F571F3E3-ADC8-432D-B64D-0B8BA733C436}" presName="compositeA" presStyleCnt="0"/>
      <dgm:spPr/>
    </dgm:pt>
    <dgm:pt modelId="{1DDDEDCD-9AEA-4762-9CA9-E468A3134E10}" type="pres">
      <dgm:prSet presAssocID="{F571F3E3-ADC8-432D-B64D-0B8BA733C436}" presName="textA" presStyleLbl="revTx" presStyleIdx="2" presStyleCnt="3">
        <dgm:presLayoutVars>
          <dgm:bulletEnabled val="1"/>
        </dgm:presLayoutVars>
      </dgm:prSet>
      <dgm:spPr/>
    </dgm:pt>
    <dgm:pt modelId="{6C0C8CFB-05A0-48B6-929F-4D1C930757CC}" type="pres">
      <dgm:prSet presAssocID="{F571F3E3-ADC8-432D-B64D-0B8BA733C436}" presName="circleA" presStyleLbl="node1" presStyleIdx="2" presStyleCnt="3" custScaleX="227809" custScaleY="188767"/>
      <dgm:spPr/>
    </dgm:pt>
    <dgm:pt modelId="{EF799A97-6015-4B75-97B0-E17E1E531053}" type="pres">
      <dgm:prSet presAssocID="{F571F3E3-ADC8-432D-B64D-0B8BA733C436}" presName="spaceA" presStyleCnt="0"/>
      <dgm:spPr/>
    </dgm:pt>
  </dgm:ptLst>
  <dgm:cxnLst>
    <dgm:cxn modelId="{CEEE5330-C2CB-4E8F-B727-12B8B6924D48}" srcId="{8DD7597C-C6D7-4FE8-8D4F-1CE417A19D53}" destId="{6131EF7D-7949-4DEE-A873-DB10BE3EFE93}" srcOrd="1" destOrd="0" parTransId="{967CE071-7FA7-42A0-BBD1-0213E824C9C0}" sibTransId="{93B80DA0-0C53-4A06-8EA1-AA3ECEBFF8FB}"/>
    <dgm:cxn modelId="{511CF851-B397-4A52-9E94-F2ED3BF4A09A}" type="presOf" srcId="{F571F3E3-ADC8-432D-B64D-0B8BA733C436}" destId="{1DDDEDCD-9AEA-4762-9CA9-E468A3134E10}" srcOrd="0" destOrd="0" presId="urn:microsoft.com/office/officeart/2005/8/layout/hProcess11"/>
    <dgm:cxn modelId="{507B579C-1D09-491F-B8A8-8D23423A7AE4}" srcId="{8DD7597C-C6D7-4FE8-8D4F-1CE417A19D53}" destId="{F571F3E3-ADC8-432D-B64D-0B8BA733C436}" srcOrd="2" destOrd="0" parTransId="{382C52BA-DAAB-4BC8-A125-44004E8B8DDE}" sibTransId="{7282602E-9874-4EEC-A7EC-C8F0EDA53BE9}"/>
    <dgm:cxn modelId="{D70CDCA0-6F2E-4E3F-BDA0-7876A4DBFBE4}" srcId="{8DD7597C-C6D7-4FE8-8D4F-1CE417A19D53}" destId="{B041D121-ED6F-4C52-8E88-ED1E5CCA7E26}" srcOrd="0" destOrd="0" parTransId="{30EAF87B-301A-4DD9-8296-1F89F5318493}" sibTransId="{2C822707-1DFF-422C-B69B-96A5831D2D7C}"/>
    <dgm:cxn modelId="{5939AEA1-977D-4E52-98D4-21793F5A821F}" type="presOf" srcId="{B041D121-ED6F-4C52-8E88-ED1E5CCA7E26}" destId="{68484CDA-B3D7-4EF3-9CB4-7D40300EB879}" srcOrd="0" destOrd="0" presId="urn:microsoft.com/office/officeart/2005/8/layout/hProcess11"/>
    <dgm:cxn modelId="{4B6468F7-539A-46A7-BB6C-AFBE93285DEB}" type="presOf" srcId="{6131EF7D-7949-4DEE-A873-DB10BE3EFE93}" destId="{42398E55-91B7-48E2-8A1B-846CB8EA0B8F}" srcOrd="0" destOrd="0" presId="urn:microsoft.com/office/officeart/2005/8/layout/hProcess11"/>
    <dgm:cxn modelId="{2F16A5F8-9421-4A82-8377-535733B85667}" type="presOf" srcId="{8DD7597C-C6D7-4FE8-8D4F-1CE417A19D53}" destId="{6787E2B0-6706-4551-949D-D80200E13178}" srcOrd="0" destOrd="0" presId="urn:microsoft.com/office/officeart/2005/8/layout/hProcess11"/>
    <dgm:cxn modelId="{01FFBBB6-9353-4D64-B58F-9AF5DCE35012}" type="presParOf" srcId="{6787E2B0-6706-4551-949D-D80200E13178}" destId="{006DE3E6-930E-429B-90E4-AC8A792C3D5F}" srcOrd="0" destOrd="0" presId="urn:microsoft.com/office/officeart/2005/8/layout/hProcess11"/>
    <dgm:cxn modelId="{894E0EC1-DA5D-47BD-A0F8-49720035CA24}" type="presParOf" srcId="{6787E2B0-6706-4551-949D-D80200E13178}" destId="{364B5703-AADC-491A-B907-1BA2FE5246F6}" srcOrd="1" destOrd="0" presId="urn:microsoft.com/office/officeart/2005/8/layout/hProcess11"/>
    <dgm:cxn modelId="{4327C250-A101-48A9-A764-502A815DD9F2}" type="presParOf" srcId="{364B5703-AADC-491A-B907-1BA2FE5246F6}" destId="{53027B13-CBAB-45A3-B91A-AF5AAD458469}" srcOrd="0" destOrd="0" presId="urn:microsoft.com/office/officeart/2005/8/layout/hProcess11"/>
    <dgm:cxn modelId="{324C45CB-B80E-415D-BAD5-DCD913BE0B8D}" type="presParOf" srcId="{53027B13-CBAB-45A3-B91A-AF5AAD458469}" destId="{68484CDA-B3D7-4EF3-9CB4-7D40300EB879}" srcOrd="0" destOrd="0" presId="urn:microsoft.com/office/officeart/2005/8/layout/hProcess11"/>
    <dgm:cxn modelId="{C6303153-CC40-4600-AD15-05D9CA09EAB3}" type="presParOf" srcId="{53027B13-CBAB-45A3-B91A-AF5AAD458469}" destId="{C3CB0268-A732-4109-9A35-DE9A8979825C}" srcOrd="1" destOrd="0" presId="urn:microsoft.com/office/officeart/2005/8/layout/hProcess11"/>
    <dgm:cxn modelId="{F1814A28-FA9D-4D25-84AF-626F47B36719}" type="presParOf" srcId="{53027B13-CBAB-45A3-B91A-AF5AAD458469}" destId="{52C5316C-1C3E-4280-ACEC-26967AF84FEA}" srcOrd="2" destOrd="0" presId="urn:microsoft.com/office/officeart/2005/8/layout/hProcess11"/>
    <dgm:cxn modelId="{95974A4F-1EB0-4C18-A8AE-5BE9A89AAF82}" type="presParOf" srcId="{364B5703-AADC-491A-B907-1BA2FE5246F6}" destId="{058B78CA-3B61-483F-A403-0761D52B1755}" srcOrd="1" destOrd="0" presId="urn:microsoft.com/office/officeart/2005/8/layout/hProcess11"/>
    <dgm:cxn modelId="{4C097527-EDA0-4074-9D80-A3378914BE56}" type="presParOf" srcId="{364B5703-AADC-491A-B907-1BA2FE5246F6}" destId="{4DF856E0-B0D3-4D20-94E4-B4D57E077D61}" srcOrd="2" destOrd="0" presId="urn:microsoft.com/office/officeart/2005/8/layout/hProcess11"/>
    <dgm:cxn modelId="{2903C77A-990D-4B74-9AEA-44D2C2507341}" type="presParOf" srcId="{4DF856E0-B0D3-4D20-94E4-B4D57E077D61}" destId="{42398E55-91B7-48E2-8A1B-846CB8EA0B8F}" srcOrd="0" destOrd="0" presId="urn:microsoft.com/office/officeart/2005/8/layout/hProcess11"/>
    <dgm:cxn modelId="{541D7DA6-8361-4A8A-B37E-B391A35695FF}" type="presParOf" srcId="{4DF856E0-B0D3-4D20-94E4-B4D57E077D61}" destId="{6B36E8BF-8A63-42F5-BEA7-0CD157F68211}" srcOrd="1" destOrd="0" presId="urn:microsoft.com/office/officeart/2005/8/layout/hProcess11"/>
    <dgm:cxn modelId="{625C15DC-7585-4FB6-8798-C36CA5C381A0}" type="presParOf" srcId="{4DF856E0-B0D3-4D20-94E4-B4D57E077D61}" destId="{AC331093-886C-495D-B252-9C1EF99ADD65}" srcOrd="2" destOrd="0" presId="urn:microsoft.com/office/officeart/2005/8/layout/hProcess11"/>
    <dgm:cxn modelId="{2D209F35-9C73-43A6-B8BB-9EE1334B9791}" type="presParOf" srcId="{364B5703-AADC-491A-B907-1BA2FE5246F6}" destId="{8838917A-E92F-4BFD-A4A4-9F37BFA72167}" srcOrd="3" destOrd="0" presId="urn:microsoft.com/office/officeart/2005/8/layout/hProcess11"/>
    <dgm:cxn modelId="{2E2B705A-BD09-4935-9019-872774564B2D}" type="presParOf" srcId="{364B5703-AADC-491A-B907-1BA2FE5246F6}" destId="{14A3BCB0-55F8-4281-98AE-9A6A4D52ABDC}" srcOrd="4" destOrd="0" presId="urn:microsoft.com/office/officeart/2005/8/layout/hProcess11"/>
    <dgm:cxn modelId="{ADC3A54B-C195-4BFE-9D02-516D13C786F3}" type="presParOf" srcId="{14A3BCB0-55F8-4281-98AE-9A6A4D52ABDC}" destId="{1DDDEDCD-9AEA-4762-9CA9-E468A3134E10}" srcOrd="0" destOrd="0" presId="urn:microsoft.com/office/officeart/2005/8/layout/hProcess11"/>
    <dgm:cxn modelId="{F612D87A-0587-4CC2-8161-AC7E283EEB22}" type="presParOf" srcId="{14A3BCB0-55F8-4281-98AE-9A6A4D52ABDC}" destId="{6C0C8CFB-05A0-48B6-929F-4D1C930757CC}" srcOrd="1" destOrd="0" presId="urn:microsoft.com/office/officeart/2005/8/layout/hProcess11"/>
    <dgm:cxn modelId="{A1980EBA-5A08-4EAA-AA49-921BF0569A5E}" type="presParOf" srcId="{14A3BCB0-55F8-4281-98AE-9A6A4D52ABDC}" destId="{EF799A97-6015-4B75-97B0-E17E1E5310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D7597C-C6D7-4FE8-8D4F-1CE417A19D5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041D121-ED6F-4C52-8E88-ED1E5CCA7E26}">
      <dgm:prSet phldrT="[Texte]"/>
      <dgm:spPr/>
      <dgm:t>
        <a:bodyPr/>
        <a:lstStyle/>
        <a:p>
          <a:pPr algn="l"/>
          <a:endParaRPr lang="fr-FR"/>
        </a:p>
      </dgm:t>
    </dgm:pt>
    <dgm:pt modelId="{30EAF87B-301A-4DD9-8296-1F89F5318493}" type="parTrans" cxnId="{D70CDCA0-6F2E-4E3F-BDA0-7876A4DBFBE4}">
      <dgm:prSet/>
      <dgm:spPr/>
      <dgm:t>
        <a:bodyPr/>
        <a:lstStyle/>
        <a:p>
          <a:endParaRPr lang="fr-FR"/>
        </a:p>
      </dgm:t>
    </dgm:pt>
    <dgm:pt modelId="{2C822707-1DFF-422C-B69B-96A5831D2D7C}" type="sibTrans" cxnId="{D70CDCA0-6F2E-4E3F-BDA0-7876A4DBFBE4}">
      <dgm:prSet/>
      <dgm:spPr/>
      <dgm:t>
        <a:bodyPr/>
        <a:lstStyle/>
        <a:p>
          <a:endParaRPr lang="fr-FR"/>
        </a:p>
      </dgm:t>
    </dgm:pt>
    <dgm:pt modelId="{6131EF7D-7949-4DEE-A873-DB10BE3EFE93}">
      <dgm:prSet phldrT="[Texte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pPr algn="l"/>
          <a:r>
            <a:rPr lang="fr-FR" sz="2000"/>
            <a:t>- 8 fiches de synthèse sur les pratiques innovantes</a:t>
          </a:r>
        </a:p>
        <a:p>
          <a:pPr algn="l"/>
          <a:r>
            <a:rPr lang="fr-FR" sz="2000"/>
            <a:t>- Rapport technique des deux premières années d’expérimentation </a:t>
          </a:r>
        </a:p>
      </dgm:t>
    </dgm:pt>
    <dgm:pt modelId="{967CE071-7FA7-42A0-BBD1-0213E824C9C0}" type="parTrans" cxnId="{CEEE5330-C2CB-4E8F-B727-12B8B6924D48}">
      <dgm:prSet/>
      <dgm:spPr/>
      <dgm:t>
        <a:bodyPr/>
        <a:lstStyle/>
        <a:p>
          <a:endParaRPr lang="fr-FR"/>
        </a:p>
      </dgm:t>
    </dgm:pt>
    <dgm:pt modelId="{93B80DA0-0C53-4A06-8EA1-AA3ECEBFF8FB}" type="sibTrans" cxnId="{CEEE5330-C2CB-4E8F-B727-12B8B6924D48}">
      <dgm:prSet/>
      <dgm:spPr/>
      <dgm:t>
        <a:bodyPr/>
        <a:lstStyle/>
        <a:p>
          <a:endParaRPr lang="fr-FR"/>
        </a:p>
      </dgm:t>
    </dgm:pt>
    <dgm:pt modelId="{F571F3E3-ADC8-432D-B64D-0B8BA733C436}">
      <dgm:prSet phldrT="[Texte]"/>
      <dgm:spPr/>
      <dgm:t>
        <a:bodyPr/>
        <a:lstStyle/>
        <a:p>
          <a:pPr algn="l"/>
          <a:r>
            <a:rPr lang="fr-FR"/>
            <a:t>-</a:t>
          </a:r>
        </a:p>
      </dgm:t>
    </dgm:pt>
    <dgm:pt modelId="{382C52BA-DAAB-4BC8-A125-44004E8B8DDE}" type="parTrans" cxnId="{507B579C-1D09-491F-B8A8-8D23423A7AE4}">
      <dgm:prSet/>
      <dgm:spPr/>
      <dgm:t>
        <a:bodyPr/>
        <a:lstStyle/>
        <a:p>
          <a:endParaRPr lang="fr-FR"/>
        </a:p>
      </dgm:t>
    </dgm:pt>
    <dgm:pt modelId="{7282602E-9874-4EEC-A7EC-C8F0EDA53BE9}" type="sibTrans" cxnId="{507B579C-1D09-491F-B8A8-8D23423A7AE4}">
      <dgm:prSet/>
      <dgm:spPr/>
      <dgm:t>
        <a:bodyPr/>
        <a:lstStyle/>
        <a:p>
          <a:endParaRPr lang="fr-FR"/>
        </a:p>
      </dgm:t>
    </dgm:pt>
    <dgm:pt modelId="{6787E2B0-6706-4551-949D-D80200E13178}" type="pres">
      <dgm:prSet presAssocID="{8DD7597C-C6D7-4FE8-8D4F-1CE417A19D53}" presName="Name0" presStyleCnt="0">
        <dgm:presLayoutVars>
          <dgm:dir/>
          <dgm:resizeHandles val="exact"/>
        </dgm:presLayoutVars>
      </dgm:prSet>
      <dgm:spPr/>
    </dgm:pt>
    <dgm:pt modelId="{006DE3E6-930E-429B-90E4-AC8A792C3D5F}" type="pres">
      <dgm:prSet presAssocID="{8DD7597C-C6D7-4FE8-8D4F-1CE417A19D53}" presName="arrow" presStyleLbl="bgShp" presStyleIdx="0" presStyleCnt="1" custLinFactNeighborY="1020"/>
      <dgm:spPr/>
    </dgm:pt>
    <dgm:pt modelId="{364B5703-AADC-491A-B907-1BA2FE5246F6}" type="pres">
      <dgm:prSet presAssocID="{8DD7597C-C6D7-4FE8-8D4F-1CE417A19D53}" presName="points" presStyleCnt="0"/>
      <dgm:spPr/>
    </dgm:pt>
    <dgm:pt modelId="{53027B13-CBAB-45A3-B91A-AF5AAD458469}" type="pres">
      <dgm:prSet presAssocID="{B041D121-ED6F-4C52-8E88-ED1E5CCA7E26}" presName="compositeA" presStyleCnt="0"/>
      <dgm:spPr/>
    </dgm:pt>
    <dgm:pt modelId="{68484CDA-B3D7-4EF3-9CB4-7D40300EB879}" type="pres">
      <dgm:prSet presAssocID="{B041D121-ED6F-4C52-8E88-ED1E5CCA7E26}" presName="textA" presStyleLbl="revTx" presStyleIdx="0" presStyleCnt="3">
        <dgm:presLayoutVars>
          <dgm:bulletEnabled val="1"/>
        </dgm:presLayoutVars>
      </dgm:prSet>
      <dgm:spPr/>
    </dgm:pt>
    <dgm:pt modelId="{C3CB0268-A732-4109-9A35-DE9A8979825C}" type="pres">
      <dgm:prSet presAssocID="{B041D121-ED6F-4C52-8E88-ED1E5CCA7E26}" presName="circleA" presStyleLbl="node1" presStyleIdx="0" presStyleCnt="3" custScaleX="221516" custScaleY="192847"/>
      <dgm:spPr/>
    </dgm:pt>
    <dgm:pt modelId="{52C5316C-1C3E-4280-ACEC-26967AF84FEA}" type="pres">
      <dgm:prSet presAssocID="{B041D121-ED6F-4C52-8E88-ED1E5CCA7E26}" presName="spaceA" presStyleCnt="0"/>
      <dgm:spPr/>
    </dgm:pt>
    <dgm:pt modelId="{058B78CA-3B61-483F-A403-0761D52B1755}" type="pres">
      <dgm:prSet presAssocID="{2C822707-1DFF-422C-B69B-96A5831D2D7C}" presName="space" presStyleCnt="0"/>
      <dgm:spPr/>
    </dgm:pt>
    <dgm:pt modelId="{4DF856E0-B0D3-4D20-94E4-B4D57E077D61}" type="pres">
      <dgm:prSet presAssocID="{6131EF7D-7949-4DEE-A873-DB10BE3EFE93}" presName="compositeB" presStyleCnt="0"/>
      <dgm:spPr/>
    </dgm:pt>
    <dgm:pt modelId="{42398E55-91B7-48E2-8A1B-846CB8EA0B8F}" type="pres">
      <dgm:prSet presAssocID="{6131EF7D-7949-4DEE-A873-DB10BE3EFE93}" presName="textB" presStyleLbl="revTx" presStyleIdx="1" presStyleCnt="3">
        <dgm:presLayoutVars>
          <dgm:bulletEnabled val="1"/>
        </dgm:presLayoutVars>
      </dgm:prSet>
      <dgm:spPr/>
    </dgm:pt>
    <dgm:pt modelId="{6B36E8BF-8A63-42F5-BEA7-0CD157F68211}" type="pres">
      <dgm:prSet presAssocID="{6131EF7D-7949-4DEE-A873-DB10BE3EFE93}" presName="circleB" presStyleLbl="node1" presStyleIdx="1" presStyleCnt="3" custScaleX="210381" custScaleY="200622"/>
      <dgm:spPr/>
    </dgm:pt>
    <dgm:pt modelId="{AC331093-886C-495D-B252-9C1EF99ADD65}" type="pres">
      <dgm:prSet presAssocID="{6131EF7D-7949-4DEE-A873-DB10BE3EFE93}" presName="spaceB" presStyleCnt="0"/>
      <dgm:spPr/>
    </dgm:pt>
    <dgm:pt modelId="{8838917A-E92F-4BFD-A4A4-9F37BFA72167}" type="pres">
      <dgm:prSet presAssocID="{93B80DA0-0C53-4A06-8EA1-AA3ECEBFF8FB}" presName="space" presStyleCnt="0"/>
      <dgm:spPr/>
    </dgm:pt>
    <dgm:pt modelId="{14A3BCB0-55F8-4281-98AE-9A6A4D52ABDC}" type="pres">
      <dgm:prSet presAssocID="{F571F3E3-ADC8-432D-B64D-0B8BA733C436}" presName="compositeA" presStyleCnt="0"/>
      <dgm:spPr/>
    </dgm:pt>
    <dgm:pt modelId="{1DDDEDCD-9AEA-4762-9CA9-E468A3134E10}" type="pres">
      <dgm:prSet presAssocID="{F571F3E3-ADC8-432D-B64D-0B8BA733C436}" presName="textA" presStyleLbl="revTx" presStyleIdx="2" presStyleCnt="3">
        <dgm:presLayoutVars>
          <dgm:bulletEnabled val="1"/>
        </dgm:presLayoutVars>
      </dgm:prSet>
      <dgm:spPr/>
    </dgm:pt>
    <dgm:pt modelId="{6C0C8CFB-05A0-48B6-929F-4D1C930757CC}" type="pres">
      <dgm:prSet presAssocID="{F571F3E3-ADC8-432D-B64D-0B8BA733C436}" presName="circleA" presStyleLbl="node1" presStyleIdx="2" presStyleCnt="3" custScaleX="227809" custScaleY="188767"/>
      <dgm:spPr/>
    </dgm:pt>
    <dgm:pt modelId="{EF799A97-6015-4B75-97B0-E17E1E531053}" type="pres">
      <dgm:prSet presAssocID="{F571F3E3-ADC8-432D-B64D-0B8BA733C436}" presName="spaceA" presStyleCnt="0"/>
      <dgm:spPr/>
    </dgm:pt>
  </dgm:ptLst>
  <dgm:cxnLst>
    <dgm:cxn modelId="{CEEE5330-C2CB-4E8F-B727-12B8B6924D48}" srcId="{8DD7597C-C6D7-4FE8-8D4F-1CE417A19D53}" destId="{6131EF7D-7949-4DEE-A873-DB10BE3EFE93}" srcOrd="1" destOrd="0" parTransId="{967CE071-7FA7-42A0-BBD1-0213E824C9C0}" sibTransId="{93B80DA0-0C53-4A06-8EA1-AA3ECEBFF8FB}"/>
    <dgm:cxn modelId="{511CF851-B397-4A52-9E94-F2ED3BF4A09A}" type="presOf" srcId="{F571F3E3-ADC8-432D-B64D-0B8BA733C436}" destId="{1DDDEDCD-9AEA-4762-9CA9-E468A3134E10}" srcOrd="0" destOrd="0" presId="urn:microsoft.com/office/officeart/2005/8/layout/hProcess11"/>
    <dgm:cxn modelId="{507B579C-1D09-491F-B8A8-8D23423A7AE4}" srcId="{8DD7597C-C6D7-4FE8-8D4F-1CE417A19D53}" destId="{F571F3E3-ADC8-432D-B64D-0B8BA733C436}" srcOrd="2" destOrd="0" parTransId="{382C52BA-DAAB-4BC8-A125-44004E8B8DDE}" sibTransId="{7282602E-9874-4EEC-A7EC-C8F0EDA53BE9}"/>
    <dgm:cxn modelId="{D70CDCA0-6F2E-4E3F-BDA0-7876A4DBFBE4}" srcId="{8DD7597C-C6D7-4FE8-8D4F-1CE417A19D53}" destId="{B041D121-ED6F-4C52-8E88-ED1E5CCA7E26}" srcOrd="0" destOrd="0" parTransId="{30EAF87B-301A-4DD9-8296-1F89F5318493}" sibTransId="{2C822707-1DFF-422C-B69B-96A5831D2D7C}"/>
    <dgm:cxn modelId="{5939AEA1-977D-4E52-98D4-21793F5A821F}" type="presOf" srcId="{B041D121-ED6F-4C52-8E88-ED1E5CCA7E26}" destId="{68484CDA-B3D7-4EF3-9CB4-7D40300EB879}" srcOrd="0" destOrd="0" presId="urn:microsoft.com/office/officeart/2005/8/layout/hProcess11"/>
    <dgm:cxn modelId="{4B6468F7-539A-46A7-BB6C-AFBE93285DEB}" type="presOf" srcId="{6131EF7D-7949-4DEE-A873-DB10BE3EFE93}" destId="{42398E55-91B7-48E2-8A1B-846CB8EA0B8F}" srcOrd="0" destOrd="0" presId="urn:microsoft.com/office/officeart/2005/8/layout/hProcess11"/>
    <dgm:cxn modelId="{2F16A5F8-9421-4A82-8377-535733B85667}" type="presOf" srcId="{8DD7597C-C6D7-4FE8-8D4F-1CE417A19D53}" destId="{6787E2B0-6706-4551-949D-D80200E13178}" srcOrd="0" destOrd="0" presId="urn:microsoft.com/office/officeart/2005/8/layout/hProcess11"/>
    <dgm:cxn modelId="{01FFBBB6-9353-4D64-B58F-9AF5DCE35012}" type="presParOf" srcId="{6787E2B0-6706-4551-949D-D80200E13178}" destId="{006DE3E6-930E-429B-90E4-AC8A792C3D5F}" srcOrd="0" destOrd="0" presId="urn:microsoft.com/office/officeart/2005/8/layout/hProcess11"/>
    <dgm:cxn modelId="{894E0EC1-DA5D-47BD-A0F8-49720035CA24}" type="presParOf" srcId="{6787E2B0-6706-4551-949D-D80200E13178}" destId="{364B5703-AADC-491A-B907-1BA2FE5246F6}" srcOrd="1" destOrd="0" presId="urn:microsoft.com/office/officeart/2005/8/layout/hProcess11"/>
    <dgm:cxn modelId="{4327C250-A101-48A9-A764-502A815DD9F2}" type="presParOf" srcId="{364B5703-AADC-491A-B907-1BA2FE5246F6}" destId="{53027B13-CBAB-45A3-B91A-AF5AAD458469}" srcOrd="0" destOrd="0" presId="urn:microsoft.com/office/officeart/2005/8/layout/hProcess11"/>
    <dgm:cxn modelId="{324C45CB-B80E-415D-BAD5-DCD913BE0B8D}" type="presParOf" srcId="{53027B13-CBAB-45A3-B91A-AF5AAD458469}" destId="{68484CDA-B3D7-4EF3-9CB4-7D40300EB879}" srcOrd="0" destOrd="0" presId="urn:microsoft.com/office/officeart/2005/8/layout/hProcess11"/>
    <dgm:cxn modelId="{C6303153-CC40-4600-AD15-05D9CA09EAB3}" type="presParOf" srcId="{53027B13-CBAB-45A3-B91A-AF5AAD458469}" destId="{C3CB0268-A732-4109-9A35-DE9A8979825C}" srcOrd="1" destOrd="0" presId="urn:microsoft.com/office/officeart/2005/8/layout/hProcess11"/>
    <dgm:cxn modelId="{F1814A28-FA9D-4D25-84AF-626F47B36719}" type="presParOf" srcId="{53027B13-CBAB-45A3-B91A-AF5AAD458469}" destId="{52C5316C-1C3E-4280-ACEC-26967AF84FEA}" srcOrd="2" destOrd="0" presId="urn:microsoft.com/office/officeart/2005/8/layout/hProcess11"/>
    <dgm:cxn modelId="{95974A4F-1EB0-4C18-A8AE-5BE9A89AAF82}" type="presParOf" srcId="{364B5703-AADC-491A-B907-1BA2FE5246F6}" destId="{058B78CA-3B61-483F-A403-0761D52B1755}" srcOrd="1" destOrd="0" presId="urn:microsoft.com/office/officeart/2005/8/layout/hProcess11"/>
    <dgm:cxn modelId="{4C097527-EDA0-4074-9D80-A3378914BE56}" type="presParOf" srcId="{364B5703-AADC-491A-B907-1BA2FE5246F6}" destId="{4DF856E0-B0D3-4D20-94E4-B4D57E077D61}" srcOrd="2" destOrd="0" presId="urn:microsoft.com/office/officeart/2005/8/layout/hProcess11"/>
    <dgm:cxn modelId="{2903C77A-990D-4B74-9AEA-44D2C2507341}" type="presParOf" srcId="{4DF856E0-B0D3-4D20-94E4-B4D57E077D61}" destId="{42398E55-91B7-48E2-8A1B-846CB8EA0B8F}" srcOrd="0" destOrd="0" presId="urn:microsoft.com/office/officeart/2005/8/layout/hProcess11"/>
    <dgm:cxn modelId="{541D7DA6-8361-4A8A-B37E-B391A35695FF}" type="presParOf" srcId="{4DF856E0-B0D3-4D20-94E4-B4D57E077D61}" destId="{6B36E8BF-8A63-42F5-BEA7-0CD157F68211}" srcOrd="1" destOrd="0" presId="urn:microsoft.com/office/officeart/2005/8/layout/hProcess11"/>
    <dgm:cxn modelId="{625C15DC-7585-4FB6-8798-C36CA5C381A0}" type="presParOf" srcId="{4DF856E0-B0D3-4D20-94E4-B4D57E077D61}" destId="{AC331093-886C-495D-B252-9C1EF99ADD65}" srcOrd="2" destOrd="0" presId="urn:microsoft.com/office/officeart/2005/8/layout/hProcess11"/>
    <dgm:cxn modelId="{2D209F35-9C73-43A6-B8BB-9EE1334B9791}" type="presParOf" srcId="{364B5703-AADC-491A-B907-1BA2FE5246F6}" destId="{8838917A-E92F-4BFD-A4A4-9F37BFA72167}" srcOrd="3" destOrd="0" presId="urn:microsoft.com/office/officeart/2005/8/layout/hProcess11"/>
    <dgm:cxn modelId="{2E2B705A-BD09-4935-9019-872774564B2D}" type="presParOf" srcId="{364B5703-AADC-491A-B907-1BA2FE5246F6}" destId="{14A3BCB0-55F8-4281-98AE-9A6A4D52ABDC}" srcOrd="4" destOrd="0" presId="urn:microsoft.com/office/officeart/2005/8/layout/hProcess11"/>
    <dgm:cxn modelId="{ADC3A54B-C195-4BFE-9D02-516D13C786F3}" type="presParOf" srcId="{14A3BCB0-55F8-4281-98AE-9A6A4D52ABDC}" destId="{1DDDEDCD-9AEA-4762-9CA9-E468A3134E10}" srcOrd="0" destOrd="0" presId="urn:microsoft.com/office/officeart/2005/8/layout/hProcess11"/>
    <dgm:cxn modelId="{F612D87A-0587-4CC2-8161-AC7E283EEB22}" type="presParOf" srcId="{14A3BCB0-55F8-4281-98AE-9A6A4D52ABDC}" destId="{6C0C8CFB-05A0-48B6-929F-4D1C930757CC}" srcOrd="1" destOrd="0" presId="urn:microsoft.com/office/officeart/2005/8/layout/hProcess11"/>
    <dgm:cxn modelId="{A1980EBA-5A08-4EAA-AA49-921BF0569A5E}" type="presParOf" srcId="{14A3BCB0-55F8-4281-98AE-9A6A4D52ABDC}" destId="{EF799A97-6015-4B75-97B0-E17E1E5310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867C1-5F25-4DE5-B69A-A680FB82F409}">
      <dsp:nvSpPr>
        <dsp:cNvPr id="0" name=""/>
        <dsp:cNvSpPr/>
      </dsp:nvSpPr>
      <dsp:spPr>
        <a:xfrm>
          <a:off x="0" y="103044"/>
          <a:ext cx="10218857" cy="9399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Verdana"/>
            </a:rPr>
            <a:t> Présentation du projet </a:t>
          </a:r>
          <a:r>
            <a:rPr lang="fr-FR" sz="1900" kern="1200" dirty="0" err="1">
              <a:latin typeface="Verdana"/>
            </a:rPr>
            <a:t>AuRA</a:t>
          </a:r>
          <a:r>
            <a:rPr lang="fr-FR" sz="1900" kern="1200" dirty="0">
              <a:latin typeface="Verdana"/>
            </a:rPr>
            <a:t> Protéines </a:t>
          </a:r>
          <a:endParaRPr lang="fr-FR" sz="1900" kern="1200" dirty="0"/>
        </a:p>
      </dsp:txBody>
      <dsp:txXfrm>
        <a:off x="45883" y="148927"/>
        <a:ext cx="10127091" cy="848146"/>
      </dsp:txXfrm>
    </dsp:sp>
    <dsp:sp modelId="{A3690427-9AFB-40BF-96CD-6B52585458A7}">
      <dsp:nvSpPr>
        <dsp:cNvPr id="0" name=""/>
        <dsp:cNvSpPr/>
      </dsp:nvSpPr>
      <dsp:spPr>
        <a:xfrm>
          <a:off x="0" y="1042956"/>
          <a:ext cx="10218857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44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>
              <a:latin typeface="Verdana"/>
            </a:rPr>
            <a:t>Mathilde </a:t>
          </a:r>
          <a:r>
            <a:rPr lang="fr-FR" sz="1500" kern="1200" dirty="0" err="1">
              <a:latin typeface="Verdana"/>
            </a:rPr>
            <a:t>Pilard</a:t>
          </a:r>
          <a:r>
            <a:rPr lang="fr-FR" sz="1500" kern="1200" dirty="0">
              <a:latin typeface="Verdana"/>
            </a:rPr>
            <a:t> (</a:t>
          </a:r>
          <a:r>
            <a:rPr lang="fr-FR" sz="1500" i="1" kern="1200" dirty="0">
              <a:latin typeface="Verdana"/>
            </a:rPr>
            <a:t>CRA AURA</a:t>
          </a:r>
          <a:r>
            <a:rPr lang="fr-FR" sz="1500" kern="1200" dirty="0">
              <a:latin typeface="Verdana"/>
            </a:rPr>
            <a:t>)</a:t>
          </a:r>
        </a:p>
      </dsp:txBody>
      <dsp:txXfrm>
        <a:off x="0" y="1042956"/>
        <a:ext cx="10218857" cy="314640"/>
      </dsp:txXfrm>
    </dsp:sp>
    <dsp:sp modelId="{756E3D76-4277-4CCE-8FC9-807BD1D42825}">
      <dsp:nvSpPr>
        <dsp:cNvPr id="0" name=""/>
        <dsp:cNvSpPr/>
      </dsp:nvSpPr>
      <dsp:spPr>
        <a:xfrm>
          <a:off x="0" y="1357596"/>
          <a:ext cx="10218857" cy="939912"/>
        </a:xfrm>
        <a:prstGeom prst="roundRect">
          <a:avLst/>
        </a:prstGeom>
        <a:solidFill>
          <a:schemeClr val="accent2">
            <a:hueOff val="2333062"/>
            <a:satOff val="18474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Verdana"/>
            </a:rPr>
            <a:t>Perception des attentes et besoins des éleveurs sur leur autonomie protéique</a:t>
          </a:r>
        </a:p>
      </dsp:txBody>
      <dsp:txXfrm>
        <a:off x="45883" y="1403479"/>
        <a:ext cx="10127091" cy="848146"/>
      </dsp:txXfrm>
    </dsp:sp>
    <dsp:sp modelId="{22150BF1-4085-47E0-86D9-F6DD69E1392B}">
      <dsp:nvSpPr>
        <dsp:cNvPr id="0" name=""/>
        <dsp:cNvSpPr/>
      </dsp:nvSpPr>
      <dsp:spPr>
        <a:xfrm>
          <a:off x="0" y="2297508"/>
          <a:ext cx="10218857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44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>
              <a:latin typeface="Verdana"/>
            </a:rPr>
            <a:t> Joséphine De Lavigne </a:t>
          </a:r>
          <a:r>
            <a:rPr lang="fr-FR" sz="1500" i="1" kern="1200" dirty="0">
              <a:latin typeface="Verdana"/>
            </a:rPr>
            <a:t>(</a:t>
          </a:r>
          <a:r>
            <a:rPr lang="fr-FR" sz="1500" i="1" kern="1200" dirty="0" err="1">
              <a:latin typeface="Verdana"/>
            </a:rPr>
            <a:t>Végépolys</a:t>
          </a:r>
          <a:r>
            <a:rPr lang="fr-FR" sz="1500" i="1" kern="1200" dirty="0">
              <a:latin typeface="Verdana"/>
            </a:rPr>
            <a:t> Valley) </a:t>
          </a:r>
        </a:p>
      </dsp:txBody>
      <dsp:txXfrm>
        <a:off x="0" y="2297508"/>
        <a:ext cx="10218857" cy="314640"/>
      </dsp:txXfrm>
    </dsp:sp>
    <dsp:sp modelId="{BD007FA5-A86B-4F72-90FF-A6D413F0FAC6}">
      <dsp:nvSpPr>
        <dsp:cNvPr id="0" name=""/>
        <dsp:cNvSpPr/>
      </dsp:nvSpPr>
      <dsp:spPr>
        <a:xfrm>
          <a:off x="0" y="2612148"/>
          <a:ext cx="10218857" cy="939912"/>
        </a:xfrm>
        <a:prstGeom prst="roundRect">
          <a:avLst/>
        </a:prstGeom>
        <a:solidFill>
          <a:schemeClr val="accent2">
            <a:hueOff val="4666124"/>
            <a:satOff val="36948"/>
            <a:lumOff val="-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i="0" kern="1200" dirty="0">
              <a:solidFill>
                <a:srgbClr val="444444"/>
              </a:solidFill>
              <a:latin typeface="Calibri"/>
              <a:cs typeface="Calibri"/>
            </a:rPr>
            <a:t> </a:t>
          </a:r>
          <a:r>
            <a:rPr lang="fr-FR" sz="2300" kern="1200" dirty="0">
              <a:solidFill>
                <a:srgbClr val="FFFFFF"/>
              </a:solidFill>
              <a:latin typeface="Verdana"/>
              <a:ea typeface="+mn-ea"/>
              <a:cs typeface="+mn-cs"/>
            </a:rPr>
            <a:t>Etat des lieux des besoins et de la production en protéines en région et perspectives d'améliorations</a:t>
          </a:r>
          <a:endParaRPr lang="en-US" sz="23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45883" y="2658031"/>
        <a:ext cx="10127091" cy="848146"/>
      </dsp:txXfrm>
    </dsp:sp>
    <dsp:sp modelId="{B47F2494-5488-4370-953E-E2DD036FB41D}">
      <dsp:nvSpPr>
        <dsp:cNvPr id="0" name=""/>
        <dsp:cNvSpPr/>
      </dsp:nvSpPr>
      <dsp:spPr>
        <a:xfrm>
          <a:off x="0" y="3552060"/>
          <a:ext cx="10218857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449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Alice Berchoux (</a:t>
          </a:r>
          <a:r>
            <a:rPr lang="fr-FR" sz="17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Idele</a:t>
          </a:r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) et  Fabien Sevin (</a:t>
          </a:r>
          <a:r>
            <a:rPr lang="fr-FR" sz="17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La Coopération agricole</a:t>
          </a:r>
          <a:r>
            <a:rPr lang="fr-FR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) </a:t>
          </a:r>
        </a:p>
      </dsp:txBody>
      <dsp:txXfrm>
        <a:off x="0" y="3552060"/>
        <a:ext cx="10218857" cy="314640"/>
      </dsp:txXfrm>
    </dsp:sp>
    <dsp:sp modelId="{F616F5D6-6DF5-44EB-B6B2-0DBBD87870F8}">
      <dsp:nvSpPr>
        <dsp:cNvPr id="0" name=""/>
        <dsp:cNvSpPr/>
      </dsp:nvSpPr>
      <dsp:spPr>
        <a:xfrm>
          <a:off x="0" y="3866700"/>
          <a:ext cx="10218857" cy="939912"/>
        </a:xfrm>
        <a:prstGeom prst="roundRect">
          <a:avLst/>
        </a:prstGeom>
        <a:solidFill>
          <a:schemeClr val="accent2">
            <a:hueOff val="6999185"/>
            <a:satOff val="55422"/>
            <a:lumOff val="-2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Verdana"/>
            </a:rPr>
            <a:t>D'autres projets sur la thématique protéines en région </a:t>
          </a:r>
        </a:p>
      </dsp:txBody>
      <dsp:txXfrm>
        <a:off x="45883" y="3912583"/>
        <a:ext cx="10127091" cy="848146"/>
      </dsp:txXfrm>
    </dsp:sp>
    <dsp:sp modelId="{112D19F8-25E2-498A-BF90-A0BD2D59F0C1}">
      <dsp:nvSpPr>
        <dsp:cNvPr id="0" name=""/>
        <dsp:cNvSpPr/>
      </dsp:nvSpPr>
      <dsp:spPr>
        <a:xfrm>
          <a:off x="0" y="4806612"/>
          <a:ext cx="10218857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44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500" kern="1200" dirty="0">
              <a:latin typeface="Verdana"/>
            </a:rPr>
            <a:t>Alice </a:t>
          </a:r>
          <a:r>
            <a:rPr lang="fr-FR" sz="1500" kern="1200" dirty="0" err="1">
              <a:latin typeface="Verdana"/>
            </a:rPr>
            <a:t>Berchoux</a:t>
          </a:r>
          <a:r>
            <a:rPr lang="fr-FR" sz="1500" kern="1200" dirty="0">
              <a:latin typeface="Verdana"/>
            </a:rPr>
            <a:t> </a:t>
          </a:r>
          <a:r>
            <a:rPr lang="fr-FR" sz="1500" i="1" kern="1200" dirty="0">
              <a:latin typeface="Verdana"/>
            </a:rPr>
            <a:t>(</a:t>
          </a:r>
          <a:r>
            <a:rPr lang="fr-FR" sz="1500" i="1" kern="1200" dirty="0" err="1">
              <a:latin typeface="Verdana"/>
            </a:rPr>
            <a:t>Idele</a:t>
          </a:r>
          <a:r>
            <a:rPr lang="fr-FR" sz="1500" i="1" kern="1200" dirty="0">
              <a:latin typeface="Verdana"/>
            </a:rPr>
            <a:t>), </a:t>
          </a:r>
          <a:r>
            <a:rPr lang="fr-FR" sz="1500" kern="1200" dirty="0">
              <a:latin typeface="Verdana"/>
            </a:rPr>
            <a:t>Christophe Berthelot </a:t>
          </a:r>
          <a:r>
            <a:rPr lang="fr-FR" sz="1500" i="1" kern="1200" dirty="0">
              <a:latin typeface="Verdana"/>
            </a:rPr>
            <a:t>(CERAQ), </a:t>
          </a:r>
          <a:r>
            <a:rPr lang="fr-FR" sz="1500" kern="1200" dirty="0">
              <a:latin typeface="Verdana"/>
            </a:rPr>
            <a:t>Jean-Pierre Manteaux (CA26), Aurore Saison </a:t>
          </a:r>
          <a:r>
            <a:rPr lang="fr-FR" sz="1500" kern="1200" dirty="0" err="1">
              <a:latin typeface="Verdana"/>
            </a:rPr>
            <a:t>Gaulier</a:t>
          </a:r>
          <a:r>
            <a:rPr lang="fr-FR" sz="1500" kern="1200" dirty="0">
              <a:latin typeface="Verdana"/>
            </a:rPr>
            <a:t> </a:t>
          </a:r>
          <a:r>
            <a:rPr lang="fr-FR" sz="1500" i="1" kern="1200" dirty="0">
              <a:latin typeface="Verdana"/>
            </a:rPr>
            <a:t>(CRA AURA), </a:t>
          </a:r>
          <a:r>
            <a:rPr lang="fr-FR" sz="1500" kern="1200" dirty="0">
              <a:latin typeface="Verdana"/>
            </a:rPr>
            <a:t>Fabien Sevin </a:t>
          </a:r>
          <a:r>
            <a:rPr lang="fr-FR" sz="1500" i="1" kern="1200" dirty="0">
              <a:latin typeface="Verdana"/>
            </a:rPr>
            <a:t>(La Coopération agricole) </a:t>
          </a:r>
          <a:r>
            <a:rPr lang="fr-FR" sz="1500" kern="1200" dirty="0">
              <a:latin typeface="Verdana"/>
            </a:rPr>
            <a:t>et Mathilde </a:t>
          </a:r>
          <a:r>
            <a:rPr lang="fr-FR" sz="1500" kern="1200" dirty="0" err="1">
              <a:latin typeface="Verdana"/>
            </a:rPr>
            <a:t>Pilard</a:t>
          </a:r>
          <a:r>
            <a:rPr lang="fr-FR" sz="1500" kern="1200" dirty="0">
              <a:latin typeface="Verdana"/>
            </a:rPr>
            <a:t> </a:t>
          </a:r>
          <a:r>
            <a:rPr lang="fr-FR" sz="1500" i="1" kern="1200" dirty="0">
              <a:latin typeface="Verdana"/>
            </a:rPr>
            <a:t>(CRA AURA)</a:t>
          </a:r>
        </a:p>
      </dsp:txBody>
      <dsp:txXfrm>
        <a:off x="0" y="4806612"/>
        <a:ext cx="10218857" cy="471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D26A2-E8F9-488B-8A02-3652F680AFA2}">
      <dsp:nvSpPr>
        <dsp:cNvPr id="0" name=""/>
        <dsp:cNvSpPr/>
      </dsp:nvSpPr>
      <dsp:spPr>
        <a:xfrm>
          <a:off x="0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2020</a:t>
          </a:r>
        </a:p>
      </dsp:txBody>
      <dsp:txXfrm>
        <a:off x="323635" y="157320"/>
        <a:ext cx="970905" cy="647270"/>
      </dsp:txXfrm>
    </dsp:sp>
    <dsp:sp modelId="{F2F04A69-80AE-4DEB-856F-9CA39CB1D14B}">
      <dsp:nvSpPr>
        <dsp:cNvPr id="0" name=""/>
        <dsp:cNvSpPr/>
      </dsp:nvSpPr>
      <dsp:spPr>
        <a:xfrm>
          <a:off x="1456357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2021</a:t>
          </a:r>
        </a:p>
      </dsp:txBody>
      <dsp:txXfrm>
        <a:off x="1779992" y="157320"/>
        <a:ext cx="970905" cy="647270"/>
      </dsp:txXfrm>
    </dsp:sp>
    <dsp:sp modelId="{319F9BB6-643B-46E1-9BD4-2F1746BF79A1}">
      <dsp:nvSpPr>
        <dsp:cNvPr id="0" name=""/>
        <dsp:cNvSpPr/>
      </dsp:nvSpPr>
      <dsp:spPr>
        <a:xfrm>
          <a:off x="2912715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2022</a:t>
          </a:r>
        </a:p>
      </dsp:txBody>
      <dsp:txXfrm>
        <a:off x="3236350" y="157320"/>
        <a:ext cx="970905" cy="647270"/>
      </dsp:txXfrm>
    </dsp:sp>
    <dsp:sp modelId="{09211DF5-47C5-46F4-8C40-70A2AB6685EE}">
      <dsp:nvSpPr>
        <dsp:cNvPr id="0" name=""/>
        <dsp:cNvSpPr/>
      </dsp:nvSpPr>
      <dsp:spPr>
        <a:xfrm>
          <a:off x="4369073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2023</a:t>
          </a:r>
        </a:p>
      </dsp:txBody>
      <dsp:txXfrm>
        <a:off x="4692708" y="157320"/>
        <a:ext cx="970905" cy="647270"/>
      </dsp:txXfrm>
    </dsp:sp>
    <dsp:sp modelId="{104CF662-092A-4A1D-AFBF-9416F9CE40D5}">
      <dsp:nvSpPr>
        <dsp:cNvPr id="0" name=""/>
        <dsp:cNvSpPr/>
      </dsp:nvSpPr>
      <dsp:spPr>
        <a:xfrm>
          <a:off x="5825431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</a:t>
          </a:r>
        </a:p>
      </dsp:txBody>
      <dsp:txXfrm>
        <a:off x="6149066" y="157320"/>
        <a:ext cx="970905" cy="647270"/>
      </dsp:txXfrm>
    </dsp:sp>
    <dsp:sp modelId="{8EC5C7BF-81F5-4513-A789-CD4A04D6B451}">
      <dsp:nvSpPr>
        <dsp:cNvPr id="0" name=""/>
        <dsp:cNvSpPr/>
      </dsp:nvSpPr>
      <dsp:spPr>
        <a:xfrm>
          <a:off x="7281788" y="157320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2025</a:t>
          </a:r>
        </a:p>
      </dsp:txBody>
      <dsp:txXfrm>
        <a:off x="7605423" y="157320"/>
        <a:ext cx="970905" cy="647270"/>
      </dsp:txXfrm>
    </dsp:sp>
    <dsp:sp modelId="{A28A6A7C-7ABC-481E-8DE1-94F5D3B25F16}">
      <dsp:nvSpPr>
        <dsp:cNvPr id="0" name=""/>
        <dsp:cNvSpPr/>
      </dsp:nvSpPr>
      <dsp:spPr>
        <a:xfrm>
          <a:off x="8738146" y="155016"/>
          <a:ext cx="1618175" cy="647270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2026</a:t>
          </a:r>
        </a:p>
      </dsp:txBody>
      <dsp:txXfrm>
        <a:off x="9061781" y="155016"/>
        <a:ext cx="970905" cy="647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6526D-4571-4EA6-A977-80D214580BE5}">
      <dsp:nvSpPr>
        <dsp:cNvPr id="0" name=""/>
        <dsp:cNvSpPr/>
      </dsp:nvSpPr>
      <dsp:spPr>
        <a:xfrm>
          <a:off x="234905" y="1766011"/>
          <a:ext cx="5617974" cy="175561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9138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ACTION 1: Identifier l’innovation et inspirer le changement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/>
            <a:t>Portage: Rhône Conseil Elevage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fr-FR" sz="1600" kern="1200"/>
            <a:t>Définition d’indicateurs, enquêtes, traque à l’innovation</a:t>
          </a:r>
        </a:p>
      </dsp:txBody>
      <dsp:txXfrm>
        <a:off x="234905" y="1766011"/>
        <a:ext cx="5617974" cy="1755617"/>
      </dsp:txXfrm>
    </dsp:sp>
    <dsp:sp modelId="{FB82BFF7-7B69-4AFC-8DDD-0C7C90D82936}">
      <dsp:nvSpPr>
        <dsp:cNvPr id="0" name=""/>
        <dsp:cNvSpPr/>
      </dsp:nvSpPr>
      <dsp:spPr>
        <a:xfrm>
          <a:off x="822" y="1512422"/>
          <a:ext cx="1228931" cy="184339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14F2F-CFD5-4F9A-9844-3306F4CAFB1A}">
      <dsp:nvSpPr>
        <dsp:cNvPr id="0" name=""/>
        <dsp:cNvSpPr/>
      </dsp:nvSpPr>
      <dsp:spPr>
        <a:xfrm>
          <a:off x="6438559" y="1766011"/>
          <a:ext cx="5617974" cy="175561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9138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ACTION 2: Expérimenter et acquérir des références: réseau luzerne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/>
            <a:t>Portage: </a:t>
          </a:r>
          <a:r>
            <a:rPr lang="fr-FR" sz="1400" i="1" kern="1200" err="1"/>
            <a:t>Arvalis</a:t>
          </a:r>
          <a:endParaRPr lang="fr-FR" sz="1400" i="1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fr-FR" sz="1600" kern="1200"/>
            <a:t>Suivi et traitement des données des parcelles de luzerne mise en place par les partenaires du réseau </a:t>
          </a:r>
        </a:p>
      </dsp:txBody>
      <dsp:txXfrm>
        <a:off x="6438559" y="1766011"/>
        <a:ext cx="5617974" cy="1755617"/>
      </dsp:txXfrm>
    </dsp:sp>
    <dsp:sp modelId="{BCB8619B-630F-48EB-8948-EB4F9AEC7E38}">
      <dsp:nvSpPr>
        <dsp:cNvPr id="0" name=""/>
        <dsp:cNvSpPr/>
      </dsp:nvSpPr>
      <dsp:spPr>
        <a:xfrm>
          <a:off x="6204477" y="1512422"/>
          <a:ext cx="1228931" cy="18433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EA6B3-BE74-4870-B7A5-EE702C6C61AE}">
      <dsp:nvSpPr>
        <dsp:cNvPr id="0" name=""/>
        <dsp:cNvSpPr/>
      </dsp:nvSpPr>
      <dsp:spPr>
        <a:xfrm>
          <a:off x="234905" y="3976138"/>
          <a:ext cx="5617974" cy="175561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9138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ACTION 3: Expérimenter et acquérir des références: expérimentation fourrage en micro-parcelles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/>
            <a:t>Portage: </a:t>
          </a:r>
          <a:r>
            <a:rPr lang="fr-FR" sz="1400" i="1" kern="1200" err="1"/>
            <a:t>Arvalis</a:t>
          </a:r>
          <a:endParaRPr lang="fr-FR" sz="1400" i="1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fr-FR" sz="1600" kern="1200"/>
            <a:t>Mise en place, suivi et traitement des données des micro-parcelles de luzerne, fétuque et ray </a:t>
          </a:r>
          <a:r>
            <a:rPr lang="fr-FR" sz="1600" kern="1200" err="1"/>
            <a:t>grass</a:t>
          </a:r>
          <a:endParaRPr lang="fr-FR" sz="1600" kern="1200"/>
        </a:p>
      </dsp:txBody>
      <dsp:txXfrm>
        <a:off x="234905" y="3976138"/>
        <a:ext cx="5617974" cy="1755617"/>
      </dsp:txXfrm>
    </dsp:sp>
    <dsp:sp modelId="{F81013CE-D902-4A5A-A89F-564735F79D37}">
      <dsp:nvSpPr>
        <dsp:cNvPr id="0" name=""/>
        <dsp:cNvSpPr/>
      </dsp:nvSpPr>
      <dsp:spPr>
        <a:xfrm>
          <a:off x="822" y="3722549"/>
          <a:ext cx="1228931" cy="18433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DEA0E-F6E1-4032-B4C9-9DBA1311E4D5}">
      <dsp:nvSpPr>
        <dsp:cNvPr id="0" name=""/>
        <dsp:cNvSpPr/>
      </dsp:nvSpPr>
      <dsp:spPr>
        <a:xfrm>
          <a:off x="6438559" y="3976138"/>
          <a:ext cx="5617974" cy="175561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9138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ACTION 4: Diffuser les connaissances et stimuler le changement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/>
            <a:t>Portage : </a:t>
          </a:r>
          <a:r>
            <a:rPr lang="fr-FR" sz="1400" i="1" kern="1200" err="1"/>
            <a:t>Arvalis</a:t>
          </a:r>
          <a:r>
            <a:rPr lang="fr-FR" sz="1400" i="1" kern="120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fr-FR" sz="1600" kern="1200"/>
            <a:t>Animation du projet et communication</a:t>
          </a:r>
        </a:p>
      </dsp:txBody>
      <dsp:txXfrm>
        <a:off x="6438559" y="3976138"/>
        <a:ext cx="5617974" cy="1755617"/>
      </dsp:txXfrm>
    </dsp:sp>
    <dsp:sp modelId="{DFFE2688-D490-4323-BCBD-F66BF12E9485}">
      <dsp:nvSpPr>
        <dsp:cNvPr id="0" name=""/>
        <dsp:cNvSpPr/>
      </dsp:nvSpPr>
      <dsp:spPr>
        <a:xfrm>
          <a:off x="6204477" y="3722549"/>
          <a:ext cx="1228931" cy="18433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DE3E6-930E-429B-90E4-AC8A792C3D5F}">
      <dsp:nvSpPr>
        <dsp:cNvPr id="0" name=""/>
        <dsp:cNvSpPr/>
      </dsp:nvSpPr>
      <dsp:spPr>
        <a:xfrm>
          <a:off x="0" y="1654296"/>
          <a:ext cx="11353801" cy="217613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84CDA-B3D7-4EF3-9CB4-7D40300EB879}">
      <dsp:nvSpPr>
        <dsp:cNvPr id="0" name=""/>
        <dsp:cNvSpPr/>
      </dsp:nvSpPr>
      <dsp:spPr>
        <a:xfrm>
          <a:off x="4989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4989" y="0"/>
        <a:ext cx="3293045" cy="2176132"/>
      </dsp:txXfrm>
    </dsp:sp>
    <dsp:sp modelId="{C3CB0268-A732-4109-9A35-DE9A8979825C}">
      <dsp:nvSpPr>
        <dsp:cNvPr id="0" name=""/>
        <dsp:cNvSpPr/>
      </dsp:nvSpPr>
      <dsp:spPr>
        <a:xfrm>
          <a:off x="1048952" y="2195590"/>
          <a:ext cx="1205120" cy="10491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8E55-91B7-48E2-8A1B-846CB8EA0B8F}">
      <dsp:nvSpPr>
        <dsp:cNvPr id="0" name=""/>
        <dsp:cNvSpPr/>
      </dsp:nvSpPr>
      <dsp:spPr>
        <a:xfrm>
          <a:off x="3462687" y="3264199"/>
          <a:ext cx="3293045" cy="2176132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 Rédaction de 8 fiches de synthèse sur les enquêtes réalisées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 Mise en place de suivi chez 3 d’agriculteurs « innovants »</a:t>
          </a:r>
        </a:p>
      </dsp:txBody>
      <dsp:txXfrm>
        <a:off x="3462687" y="3264199"/>
        <a:ext cx="3293045" cy="2176132"/>
      </dsp:txXfrm>
    </dsp:sp>
    <dsp:sp modelId="{6B36E8BF-8A63-42F5-BEA7-0CD157F68211}">
      <dsp:nvSpPr>
        <dsp:cNvPr id="0" name=""/>
        <dsp:cNvSpPr/>
      </dsp:nvSpPr>
      <dsp:spPr>
        <a:xfrm>
          <a:off x="4536939" y="2174440"/>
          <a:ext cx="1144542" cy="10914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DEDCD-9AEA-4762-9CA9-E468A3134E10}">
      <dsp:nvSpPr>
        <dsp:cNvPr id="0" name=""/>
        <dsp:cNvSpPr/>
      </dsp:nvSpPr>
      <dsp:spPr>
        <a:xfrm>
          <a:off x="6920385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</a:t>
          </a:r>
        </a:p>
      </dsp:txBody>
      <dsp:txXfrm>
        <a:off x="6920385" y="0"/>
        <a:ext cx="3293045" cy="2176132"/>
      </dsp:txXfrm>
    </dsp:sp>
    <dsp:sp modelId="{6C0C8CFB-05A0-48B6-929F-4D1C930757CC}">
      <dsp:nvSpPr>
        <dsp:cNvPr id="0" name=""/>
        <dsp:cNvSpPr/>
      </dsp:nvSpPr>
      <dsp:spPr>
        <a:xfrm>
          <a:off x="7947230" y="2206688"/>
          <a:ext cx="1239356" cy="1026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DE3E6-930E-429B-90E4-AC8A792C3D5F}">
      <dsp:nvSpPr>
        <dsp:cNvPr id="0" name=""/>
        <dsp:cNvSpPr/>
      </dsp:nvSpPr>
      <dsp:spPr>
        <a:xfrm>
          <a:off x="0" y="1654296"/>
          <a:ext cx="11353801" cy="217613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84CDA-B3D7-4EF3-9CB4-7D40300EB879}">
      <dsp:nvSpPr>
        <dsp:cNvPr id="0" name=""/>
        <dsp:cNvSpPr/>
      </dsp:nvSpPr>
      <dsp:spPr>
        <a:xfrm>
          <a:off x="4989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4989" y="0"/>
        <a:ext cx="3293045" cy="2176132"/>
      </dsp:txXfrm>
    </dsp:sp>
    <dsp:sp modelId="{C3CB0268-A732-4109-9A35-DE9A8979825C}">
      <dsp:nvSpPr>
        <dsp:cNvPr id="0" name=""/>
        <dsp:cNvSpPr/>
      </dsp:nvSpPr>
      <dsp:spPr>
        <a:xfrm>
          <a:off x="1048952" y="2195590"/>
          <a:ext cx="1205120" cy="10491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8E55-91B7-48E2-8A1B-846CB8EA0B8F}">
      <dsp:nvSpPr>
        <dsp:cNvPr id="0" name=""/>
        <dsp:cNvSpPr/>
      </dsp:nvSpPr>
      <dsp:spPr>
        <a:xfrm>
          <a:off x="3311767" y="3264199"/>
          <a:ext cx="3293045" cy="2176132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3311767" y="3264199"/>
        <a:ext cx="3293045" cy="2176132"/>
      </dsp:txXfrm>
    </dsp:sp>
    <dsp:sp modelId="{6B36E8BF-8A63-42F5-BEA7-0CD157F68211}">
      <dsp:nvSpPr>
        <dsp:cNvPr id="0" name=""/>
        <dsp:cNvSpPr/>
      </dsp:nvSpPr>
      <dsp:spPr>
        <a:xfrm>
          <a:off x="4536939" y="2174440"/>
          <a:ext cx="1144542" cy="10914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DEDCD-9AEA-4762-9CA9-E468A3134E10}">
      <dsp:nvSpPr>
        <dsp:cNvPr id="0" name=""/>
        <dsp:cNvSpPr/>
      </dsp:nvSpPr>
      <dsp:spPr>
        <a:xfrm>
          <a:off x="6920385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/>
            <a:t>-</a:t>
          </a:r>
        </a:p>
      </dsp:txBody>
      <dsp:txXfrm>
        <a:off x="6920385" y="0"/>
        <a:ext cx="3293045" cy="2176132"/>
      </dsp:txXfrm>
    </dsp:sp>
    <dsp:sp modelId="{6C0C8CFB-05A0-48B6-929F-4D1C930757CC}">
      <dsp:nvSpPr>
        <dsp:cNvPr id="0" name=""/>
        <dsp:cNvSpPr/>
      </dsp:nvSpPr>
      <dsp:spPr>
        <a:xfrm>
          <a:off x="7947230" y="2206688"/>
          <a:ext cx="1239356" cy="1026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DE3E6-930E-429B-90E4-AC8A792C3D5F}">
      <dsp:nvSpPr>
        <dsp:cNvPr id="0" name=""/>
        <dsp:cNvSpPr/>
      </dsp:nvSpPr>
      <dsp:spPr>
        <a:xfrm>
          <a:off x="0" y="1654296"/>
          <a:ext cx="11353801" cy="217613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84CDA-B3D7-4EF3-9CB4-7D40300EB879}">
      <dsp:nvSpPr>
        <dsp:cNvPr id="0" name=""/>
        <dsp:cNvSpPr/>
      </dsp:nvSpPr>
      <dsp:spPr>
        <a:xfrm>
          <a:off x="4989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4989" y="0"/>
        <a:ext cx="3293045" cy="2176132"/>
      </dsp:txXfrm>
    </dsp:sp>
    <dsp:sp modelId="{C3CB0268-A732-4109-9A35-DE9A8979825C}">
      <dsp:nvSpPr>
        <dsp:cNvPr id="0" name=""/>
        <dsp:cNvSpPr/>
      </dsp:nvSpPr>
      <dsp:spPr>
        <a:xfrm>
          <a:off x="1048952" y="2195590"/>
          <a:ext cx="1205120" cy="10491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8E55-91B7-48E2-8A1B-846CB8EA0B8F}">
      <dsp:nvSpPr>
        <dsp:cNvPr id="0" name=""/>
        <dsp:cNvSpPr/>
      </dsp:nvSpPr>
      <dsp:spPr>
        <a:xfrm>
          <a:off x="3311767" y="3264199"/>
          <a:ext cx="3293045" cy="2176132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3311767" y="3264199"/>
        <a:ext cx="3293045" cy="2176132"/>
      </dsp:txXfrm>
    </dsp:sp>
    <dsp:sp modelId="{6B36E8BF-8A63-42F5-BEA7-0CD157F68211}">
      <dsp:nvSpPr>
        <dsp:cNvPr id="0" name=""/>
        <dsp:cNvSpPr/>
      </dsp:nvSpPr>
      <dsp:spPr>
        <a:xfrm>
          <a:off x="4536939" y="2174440"/>
          <a:ext cx="1144542" cy="10914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DEDCD-9AEA-4762-9CA9-E468A3134E10}">
      <dsp:nvSpPr>
        <dsp:cNvPr id="0" name=""/>
        <dsp:cNvSpPr/>
      </dsp:nvSpPr>
      <dsp:spPr>
        <a:xfrm>
          <a:off x="6920385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6920385" y="0"/>
        <a:ext cx="3293045" cy="2176132"/>
      </dsp:txXfrm>
    </dsp:sp>
    <dsp:sp modelId="{6C0C8CFB-05A0-48B6-929F-4D1C930757CC}">
      <dsp:nvSpPr>
        <dsp:cNvPr id="0" name=""/>
        <dsp:cNvSpPr/>
      </dsp:nvSpPr>
      <dsp:spPr>
        <a:xfrm>
          <a:off x="7947230" y="2206688"/>
          <a:ext cx="1239356" cy="1026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DE3E6-930E-429B-90E4-AC8A792C3D5F}">
      <dsp:nvSpPr>
        <dsp:cNvPr id="0" name=""/>
        <dsp:cNvSpPr/>
      </dsp:nvSpPr>
      <dsp:spPr>
        <a:xfrm>
          <a:off x="0" y="1654296"/>
          <a:ext cx="11353801" cy="217613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84CDA-B3D7-4EF3-9CB4-7D40300EB879}">
      <dsp:nvSpPr>
        <dsp:cNvPr id="0" name=""/>
        <dsp:cNvSpPr/>
      </dsp:nvSpPr>
      <dsp:spPr>
        <a:xfrm>
          <a:off x="4989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/>
        </a:p>
      </dsp:txBody>
      <dsp:txXfrm>
        <a:off x="4989" y="0"/>
        <a:ext cx="3293045" cy="2176132"/>
      </dsp:txXfrm>
    </dsp:sp>
    <dsp:sp modelId="{C3CB0268-A732-4109-9A35-DE9A8979825C}">
      <dsp:nvSpPr>
        <dsp:cNvPr id="0" name=""/>
        <dsp:cNvSpPr/>
      </dsp:nvSpPr>
      <dsp:spPr>
        <a:xfrm>
          <a:off x="1048952" y="2195590"/>
          <a:ext cx="1205120" cy="10491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8E55-91B7-48E2-8A1B-846CB8EA0B8F}">
      <dsp:nvSpPr>
        <dsp:cNvPr id="0" name=""/>
        <dsp:cNvSpPr/>
      </dsp:nvSpPr>
      <dsp:spPr>
        <a:xfrm>
          <a:off x="3462687" y="3264199"/>
          <a:ext cx="3293045" cy="2176132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- 8 fiches de synthèse sur les pratiques innovantes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 Rapport technique des deux premières années d’expérimentation </a:t>
          </a:r>
        </a:p>
      </dsp:txBody>
      <dsp:txXfrm>
        <a:off x="3462687" y="3264199"/>
        <a:ext cx="3293045" cy="2176132"/>
      </dsp:txXfrm>
    </dsp:sp>
    <dsp:sp modelId="{6B36E8BF-8A63-42F5-BEA7-0CD157F68211}">
      <dsp:nvSpPr>
        <dsp:cNvPr id="0" name=""/>
        <dsp:cNvSpPr/>
      </dsp:nvSpPr>
      <dsp:spPr>
        <a:xfrm>
          <a:off x="4536939" y="2174440"/>
          <a:ext cx="1144542" cy="10914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DEDCD-9AEA-4762-9CA9-E468A3134E10}">
      <dsp:nvSpPr>
        <dsp:cNvPr id="0" name=""/>
        <dsp:cNvSpPr/>
      </dsp:nvSpPr>
      <dsp:spPr>
        <a:xfrm>
          <a:off x="6920385" y="0"/>
          <a:ext cx="3293045" cy="2176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/>
            <a:t>-</a:t>
          </a:r>
        </a:p>
      </dsp:txBody>
      <dsp:txXfrm>
        <a:off x="6920385" y="0"/>
        <a:ext cx="3293045" cy="2176132"/>
      </dsp:txXfrm>
    </dsp:sp>
    <dsp:sp modelId="{6C0C8CFB-05A0-48B6-929F-4D1C930757CC}">
      <dsp:nvSpPr>
        <dsp:cNvPr id="0" name=""/>
        <dsp:cNvSpPr/>
      </dsp:nvSpPr>
      <dsp:spPr>
        <a:xfrm>
          <a:off x="7947230" y="2206688"/>
          <a:ext cx="1239356" cy="1026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4CB627E-0D92-48C1-A2C3-6D345DA0FF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C7847E-4239-44E7-9265-BAED21B535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E810D-C18D-4A8F-A028-438E9EC79B8A}" type="datetime1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27372B-D051-45D1-8AE1-677D2C6B3F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A575A1-B11C-4C66-B9AB-62DDDAAF7A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D34AD-30F3-4930-9922-F7934CC4C6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740928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159 7 24575,'-4'0'0,"0"1"0,-1 0 0,1 0 0,0 1 0,0-1 0,0 1 0,0 0 0,0 0 0,0 0 0,1 1 0,-1-1 0,1 1 0,-1 0 0,-3 5 0,-22 14 0,23-18 0,1-1 0,0 1 0,0 0 0,0 1 0,0-1 0,1 1 0,-1 0 0,1 0 0,1 0 0,-6 10 0,7-11 0,0 0 0,0 0 0,1 0 0,0 0 0,0 1 0,0-1 0,0 0 0,1 1 0,-1-1 0,1 0 0,0 1 0,1-1 0,-1 0 0,1 1 0,0-1 0,2 8 0,-1-9 0,-1 0 0,1 0 0,0-1 0,0 1 0,0 0 0,0-1 0,0 0 0,1 0 0,-1 0 0,1 0 0,0 0 0,-1 0 0,1 0 0,0-1 0,0 1 0,0-1 0,0 0 0,0 0 0,0 0 0,0-1 0,6 2 0,-2-1 0,0 0 0,0-1 0,0 0 0,0 0 0,0 0 0,0-1 0,0 0 0,0 0 0,7-3 0,-7 1 0,0 0 0,-1-1 0,1 0 0,-1 0 0,11-9 0,-11 7 0,0 1 0,1 0 0,0 1 0,14-8 0,46-11 0,-44 16 0,0-1 0,28-15 0,-50 23 0,0-1 0,0 1 0,0 0 0,0-1 0,-1 1 0,1-1 0,0 1 0,0-1 0,0 0 0,-1 1 0,1-1 0,0 0 0,-1 1 0,1-1 0,-1 0 0,1 0 0,-1 0 0,1 0 0,-1 1 0,1-1 0,-1 0 0,0 0 0,0 0 0,1 0 0,-1 0 0,0 0 0,0-2 0,0 2 0,-1-1 0,0 1 0,1-1 0,-1 1 0,0-1 0,0 1 0,0 0 0,0-1 0,0 1 0,0 0 0,-1 0 0,1-1 0,0 1 0,-3-1 0,-6-4 0,0-1 0,-1 2 0,-14-6 0,12 5 0,0 2 0,-1-1 0,1 2 0,-25-4 0,6-1 337,27 6-677,0 0-1,-1 1 1,1-1-1,-10 0 1,5 3-6486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24575,'2'0'0,"2"0"0,4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24575,'0'3'0,"0"4"0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24575,'0'2'0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0 24575,'-2'2'0,"-2"2"0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24575,'0'1'0,"0"3"0,0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61 24575,'2'2'0,"2"0"0,4-1 0,-1-4 0,1 0 0,1-2 0,1 0 0,3 0 0,1-2 0,-2 0-8191</inkml:trace>
  <inkml:trace contextRef="#ctx0" brushRef="#br0" timeOffset="1">107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207 25 24575,'24'1'0,"-17"0"0,0 0 0,-1-1 0,1 0 0,0 0 0,0-1 0,-1 0 0,1 0 0,9-3 0,-16 4 0,0 0 0,1 0 0,-1 0 0,0 0 0,0 0 0,1 0 0,-1 0 0,0 0 0,0 0 0,0 0 0,1 0 0,-1-1 0,0 1 0,0 0 0,0 0 0,1 0 0,-1 0 0,0 0 0,0-1 0,0 1 0,0 0 0,1 0 0,-1 0 0,0-1 0,0 1 0,0 0 0,0 0 0,0 0 0,0-1 0,0 1 0,0 0 0,0 0 0,0-1 0,0 1 0,0 0 0,0 0 0,0 0 0,0-1 0,0 1 0,0 0 0,0 0 0,0-1 0,0 1 0,0 0 0,0 0 0,0-1 0,-13-5 0,-18 1 0,16 4 0,-1 0 0,1 1 0,-28 4 0,36-2 0,0-1 0,1 1 0,-1 1 0,1-1 0,0 1 0,-1 0 0,1 1 0,1-1 0,-1 1 0,0 0 0,-4 5 0,-16 17 0,18-17 0,0-1 0,0 0 0,-1-1 0,-15 10 0,13-7 0,19-9 0,22-9 0,-22 3 0,-1 0 0,1 0 0,-2-1 0,12-11 0,-15 12 0,1 1 0,0 0 0,0 0 0,0 0 0,1 1 0,-1-1 0,1 1 0,0 0 0,0 1 0,0-1 0,0 1 0,0 0 0,1 0 0,-1 1 0,7-2 0,-11 3 0,32-1 0,-32 1 0,0 0 0,0 0 0,0 0 0,0 0 0,1 0 0,-1 1 0,0-1 0,0 0 0,0 1 0,0-1 0,0 1 0,0-1 0,0 1 0,0-1 0,0 1 0,0 0 0,0-1 0,0 1 0,0 0 0,0 0 0,-1 0 0,1 0 0,0 0 0,0 1 0,-1-2 0,0 1 0,0-1 0,0 1 0,-1-1 0,1 1 0,0-1 0,0 0 0,-1 1 0,1-1 0,0 1 0,0-1 0,-1 1 0,1-1 0,-1 0 0,1 1 0,0-1 0,-1 0 0,1 1 0,-1-1 0,1 0 0,-1 0 0,1 1 0,-1-1 0,1 0 0,-1 0 0,-18 8 0,14-6 0,-9 4 0,-51 20 0,59-24 0,0 0 0,-1 0 0,1-1 0,0 0 0,0 0 0,-1-1 0,1 1 0,-9-2 0,15 1 0,0 0 0,-1 0 0,1 0 0,-1 0 0,1 0 0,0 0 0,-1-1 0,1 1 0,0 0 0,-1 0 0,1 0 0,0 0 0,-1-1 0,1 1 0,0 0 0,-1 0 0,1-1 0,0 1 0,-1 0 0,1 0 0,0-1 0,0 1 0,0 0 0,-1-1 0,1 1 0,0 0 0,0-1 0,0 1 0,0-1 0,0 1 0,-1 0 0,1-1 0,0 0 0,6-15 0,17-15 0,-21 29 0,5-6 0,-4 5 0,-1 1 0,0 0 0,0-1 0,0 1 0,0-1 0,0 0 0,2-5 0,-4 8 0,0-1 0,0 1 0,0 0 0,0-1 0,0 1 0,0-1 0,0 1 0,0 0 0,0-1 0,0 1 0,0 0 0,0-1 0,-1 1 0,1-1 0,0 1 0,0 0 0,0-1 0,0 1 0,-1 0 0,1-1 0,0 1 0,0 0 0,0 0 0,-1-1 0,1 1 0,-1-1 0,-18-4 0,17 4 0,-1 1 0,0 0 0,1 0 0,-1 0 0,1 0 0,-1 1 0,1-1 0,-1 0 0,1 1 0,-1 0 0,1 0 0,-1 0 0,1 0 0,0 0 0,-1 0 0,1 1 0,0-1 0,0 1 0,0-1 0,0 1 0,0 0 0,0 0 0,1 0 0,-3 3 0,2-2 0,0 1 0,0-1 0,1 1 0,0 0 0,0 0 0,0-1 0,0 1 0,1 0 0,-1 0 0,1 0 0,0 0 0,0 0 0,0 0 0,1 0 0,-1 0 0,2 4 0,-1-6 0,0 0 0,0 0 0,0 1 0,1-1 0,-1 0 0,1 0 0,-1 0 0,1-1 0,0 1 0,-1 0 0,1 0 0,0-1 0,0 1 0,0-1 0,0 0 0,1 0 0,-1 0 0,0 0 0,0 0 0,1 0 0,-1 0 0,0-1 0,1 1 0,-1-1 0,1 0 0,3 1 0,9 0 0,0-1 0,30-2 0,-39 2 0,6-2-170,1 0-1,0-1 0,-1-1 1,0 1-1,0-2 0,0 0 1,20-11-1,-19 8-6655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 35 24575,'-2'0'0,"-3"0"0,0-1 0,-1-2 0,-3-1 0,-4-1 0,-3-3 0,5 1 0,8 1 0,5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24575,'0'1'0,"0"4"0,0 1 0,4 0 0,5-1 0,4 4 0,1 0 0,0-1 0,0-2 0,3-2 0,1-2 0,-2-1-8191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24575,'0'1'0,"0"2"0,2 2 0,1 3 0,1 0 0,0-1 0,-1-1 0,-1-3 0,-2-2 0,-1-2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76 97 24575,'19'0'0,"37"-1"0,-53 1 0,-1 0 0,1-1 0,0 1 0,-1-1 0,1 1 0,-1-1 0,1 0 0,-1 0 0,1 0 0,-1 0 0,0 0 0,1-1 0,-1 1 0,0-1 0,0 1 0,3-4 0,-4 4 0,0-1 0,1 0 0,-1 0 0,-1 0 0,1 0 0,0 0 0,-1-1 0,1 1 0,-1 0 0,1 0 0,-1 0 0,0 0 0,0 0 0,0-1 0,-1 1 0,1 0 0,-1 0 0,1 0 0,-1 0 0,0 0 0,0 0 0,0 0 0,0 0 0,0 0 0,0 0 0,-1 0 0,1 1 0,-1-1 0,0 0 0,1 1 0,-1-1 0,0 1 0,0-1 0,0 1 0,0 0 0,0 0 0,-1 0 0,1 0 0,0 0 0,0 0 0,-1 1 0,1-1 0,-4 0 0,4 0 0,0 1 0,0 0 0,0 0 0,1 0 0,-1 0 0,0 0 0,0 0 0,0 0 0,0 0 0,0 0 0,0 1 0,1-1 0,-1 1 0,0-1 0,0 1 0,1 0 0,-1-1 0,0 1 0,1 0 0,-1 0 0,1 0 0,-1 0 0,1 0 0,0 0 0,-1 0 0,1 1 0,0-1 0,0 0 0,0 1 0,0-1 0,0 1 0,1-1 0,-2 2 0,-5 7 0,5-8 0,0 0 0,0 0 0,-1 0 0,1 0 0,-1 0 0,0 0 0,0 0 0,1-1 0,-7 3 0,6-3 0,1 0 0,-1 0 0,1 0 0,-1 0 0,1 1 0,0-1 0,0 1 0,0-1 0,0 1 0,0 0 0,0 0 0,0-1 0,-2 5 0,3-4 0,0-1 0,0 1 0,0-1 0,0 0 0,0 1 0,-1-1 0,1 0 0,0 0 0,-1 0 0,-1 2 0,1-3 0,1 1 0,0-1 0,0 1 0,0 0 0,0 0 0,0 0 0,0 0 0,1-1 0,-1 1 0,0 0 0,0 0 0,1 0 0,-1 0 0,1 0 0,-1 1 0,1-1 0,-1 0 0,1 0 0,0 0 0,0 0 0,0 0 0,-1 3 0,2-3 0,-1 0 0,0 0 0,0 0 0,0 0 0,1 0 0,-1 0 0,0 0 0,1 0 0,-1 0 0,1 0 0,0 0 0,-1 0 0,1 0 0,0 0 0,0 0 0,-1-1 0,1 1 0,0 0 0,0 0 0,0-1 0,0 1 0,0-1 0,0 1 0,1-1 0,-1 1 0,0-1 0,0 1 0,0-1 0,0 0 0,1 0 0,-1 1 0,0-1 0,0 0 0,1 0 0,0 0 0,6 0 0,-1 0 0,0 0 0,0 0 0,0-1 0,8-2 0,-14 3 0,0 0 0,0 0 0,0 0 0,0 0 0,0 0 0,0-1 0,0 1 0,0 0 0,0-1 0,-1 1 0,1-1 0,0 1 0,0-1 0,0 1 0,0-1 0,-1 1 0,1-1 0,0 0 0,-1 1 0,1-1 0,-1 0 0,1 0 0,-1 1 0,1-1 0,-1 0 0,1 0 0,-1 0 0,0 1 0,0-1 0,1-1 0,-1-2 0,-1 1 0,1 0 0,-1 0 0,1 0 0,-1 0 0,-3-6 0,-1-8 0,5 16 0,0 0 0,1 1 0,-1-1 0,1 0 0,-1 1 0,0-1 0,1 1 0,0-1 0,-1 1 0,1-1 0,-1 1 0,1-1 0,0 1 0,-1-1 0,1 1 0,0 0 0,-1-1 0,1 1 0,0 0 0,0 0 0,0-1 0,-1 1 0,1 0 0,0 0 0,0 0 0,0 0 0,-1 0 0,1 0 0,1 0 0,0 0 0,-1 0 0,1-1 0,0 1 0,-1 0 0,1-1 0,-1 1 0,1-1 0,-1 1 0,1-1 0,-1 0 0,0 1 0,1-1 0,-1 0 0,2-1 0,-2-4 0,-10 11 0,-13 13 0,0 5-1365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72 5 24575,'-1'-1'0,"0"1"0,-1-1 0,1 1 0,-1-1 0,1 1 0,-1-1 0,0 1 0,1 0 0,-1 0 0,1-1 0,-1 1 0,0 0 0,1 0 0,-1 1 0,1-1 0,-1 0 0,0 0 0,1 1 0,-1-1 0,1 1 0,-1-1 0,1 1 0,-1-1 0,1 1 0,-3 1 0,2-1 0,0 0 0,0 0 0,0 0 0,0 0 0,0 1 0,0-1 0,1 1 0,-1-1 0,1 1 0,-1-1 0,1 1 0,-1-1 0,1 1 0,0 0 0,0 0 0,-2 3 0,3-3 0,0-1 0,0 1 0,0-1 0,0 1 0,0-1 0,0 1 0,0-1 0,1 1 0,-1-1 0,0 0 0,1 1 0,0-1 0,-1 1 0,1-1 0,0 0 0,0 1 0,0-1 0,0 0 0,1 1 0,-1-1 0,0-1 0,0 1 0,0-1 0,0 1 0,0-1 0,0 0 0,0 0 0,0 1 0,1-1 0,-1 0 0,0 0 0,0 0 0,0 0 0,0 0 0,0 0 0,0 0 0,1-1 0,-1 1 0,0 0 0,0 0 0,0-1 0,0 1 0,0-1 0,0 1 0,0-1 0,0 1 0,0-1 0,0 1 0,0-1 0,1-1 0,1 0 0,-1 1 0,1-1 0,0 0 0,0 1 0,1 0 0,-1 0 0,0-1 0,0 2 0,1-1 0,-1 0 0,7 0 0,-9 1 0,1 0 0,0-1 0,1 1 0,-1-1 0,0 1 0,0-1 0,1 0 0,-1 0 0,0 0 0,0 0 0,0 0 0,0 0 0,0 0 0,-1-1 0,4-2 0,-4 4 0,-1-1 0,0 1 0,0 0 0,1-1 0,-1 1 0,0-1 0,0 1 0,0 0 0,0-1 0,0 1 0,0-1 0,0 1 0,0-1 0,0 1 0,0 0 0,0-1 0,0 1 0,0-1 0,0 1 0,0 0 0,0-1 0,0 1 0,-1-1 0,1 1 0,0 0 0,-1-1 0,0 0 0,0 0 0,0 0 0,0 0 0,0 0 0,-1 0 0,1 0 0,-1 1 0,1-1 0,0 0 0,-1 1 0,0-1 0,-1 0 0,-10-2-1365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264 27 24575,'-4'0'0,"0"-1"0,0 0 0,0 0 0,0 0 0,0 0 0,0-1 0,0 1 0,-4-4 0,3 3 0,1 0 0,0 0 0,-1 0 0,1 1 0,-1-1 0,-8 0 0,5 2 0,1 0 0,-1 1 0,1 0 0,-15 3 0,14-2 0,-1 0 0,1-1 0,-14 1 0,-4-3 0,18 0 0,-1 0 0,0 1 0,1 0 0,-16 3 0,51 17 0,-19-15 0,0-1 0,0 0 0,0-1 0,1 0 0,0 0 0,0-1 0,-1 0 0,1 0 0,0-1 0,0-1 0,1 1 0,-1-1 0,12-2 0,1-9 0,-21 10 0,1-1 0,0 1 0,0 0 0,0 0 0,0 0 0,0 0 0,0 1 0,0-1 0,0 0 0,0 1 0,0 0 0,0-1 0,4 1 0,21 5 276,-24-4-385,0 0-1,0 0 1,0-1-1,0 1 1,0-1 0,0 1-1,0-1 1,0 0-1,0 0 1,0-1 0,0 1-1,0 0 1,0-1-1,5-1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129 13 24575,'-2'-1'0,"0"0"0,0 0 0,0 0 0,0 0 0,-1 1 0,1-1 0,0 1 0,0 0 0,0 0 0,-1 0 0,1 0 0,-4 1 0,3-1 0,-3 0 0,1 0 0,-1 1 0,1 0 0,-1 0 0,1 1 0,-1 0 0,1 0 0,0 1 0,-8 4 0,11-5 0,0-1 0,0 1 0,0 0 0,0 0 0,0 0 0,0 0 0,0 0 0,1 0 0,-1 1 0,0-1 0,1 1 0,0-1 0,-1 1 0,1 0 0,0-1 0,0 1 0,1 0 0,-1 0 0,0 0 0,1 0 0,-1 0 0,1 0 0,0 6 0,0-8 0,0 1 0,1 0 0,-1 0 0,1-1 0,-1 1 0,1 0 0,0-1 0,0 1 0,-1-1 0,1 1 0,0-1 0,0 1 0,0-1 0,0 0 0,1 1 0,-1-1 0,0 0 0,0 0 0,1 0 0,-1 0 0,0-1 0,1 1 0,-1 0 0,0-1 0,1 1 0,-1-1 0,1 0 0,-1 1 0,1-1 0,-1 0 0,1 0 0,1 0 0,1 0 0,-1 1 0,1-1 0,0-1 0,-1 1 0,1 0 0,0-1 0,-1 0 0,1 0 0,-1 0 0,1-1 0,-1 0 0,5-2 0,-7 2 0,1 0 0,0-1 0,0 1 0,-1 0 0,1-1 0,-1 1 0,0-1 0,0 0 0,2-5 0,-2 5 0,0 0 0,0 0 0,1 0 0,-1 1 0,0-1 0,1 0 0,-1 1 0,1-1 0,0 1 0,3-4 0,-3 5 0,0-1 0,0 0 0,-1 0 0,1 0 0,0-1 0,-1 1 0,1 0 0,-1-1 0,1 1 0,-1-1 0,1-4 0,-1 7 0,-1-1 0,0 1 0,0-1 0,0 0 0,0 1 0,0-1 0,0 1 0,0-1 0,0 1 0,0-1 0,0 1 0,0-1 0,0 0 0,0 1 0,0-1 0,-1 1 0,1-1 0,0 1 0,0-1 0,0 1 0,-1-1 0,1 1 0,0 0 0,-1-2 0,0 2 0,0-1 0,0 0 0,0 1 0,0-1 0,0 1 0,0-1 0,0 1 0,0-1 0,0 1 0,0 0 0,0 0 0,-1 0 0,1 0 0,-2 0 0,-1 0 0,-1 0 0,1 0 0,-1 1 0,1-1 0,-1 1 0,-8 4 0,12-4 0,0 0 0,-1 0 0,1 0 0,-1 0 0,1 0 0,0 0 0,0 1 0,0-1 0,-1 0 0,1 1 0,0 0 0,0-1 0,1 1 0,-1 0 0,0-1 0,0 1 0,1 0 0,-1 0 0,1 0 0,-1 0 0,1 0 0,-1 3 0,1-1-195,-1 0 0,0 0 0,0 0 0,0 0 0,0 0 0,-3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340 12 24575,'0'0'0,"-1"-1"0,1 1 0,0-1 0,-1 1 0,1 0 0,0-1 0,-1 1 0,1-1 0,-1 1 0,1-1 0,0 1 0,-1 0 0,1-1 0,-1 1 0,0 0 0,1 0 0,-1-1 0,1 1 0,-1 0 0,1 0 0,-1 0 0,0-1 0,1 1 0,-1 0 0,0 0 0,1 0 0,-2 0 0,-21-2 0,20 2 0,-5 0 0,0 1 0,1-1 0,-1 1 0,0 0 0,1 0 0,-1 1 0,1 0 0,-9 3 0,-7 4 0,-24 14 0,34-17 0,7-3 0,-1 0 0,1 0 0,-1 0 0,0-1 0,0 0 0,0-1 0,0 1 0,0-1 0,-1 0 0,-12 0 0,18-1 0,-1 0 0,1 0 0,-1 1 0,1-1 0,0 0 0,0 1 0,-1 0 0,1-1 0,0 1 0,0 0 0,0 0 0,0 0 0,0 0 0,0 1 0,0-1 0,0 0 0,1 1 0,-1-1 0,0 1 0,-1 1 0,3-2 0,-1 1 0,0-1 0,1 1 0,-1-1 0,1 1 0,-1-1 0,1 1 0,0-1 0,0 1 0,0 0 0,0-1 0,0 1 0,0-1 0,0 1 0,1-1 0,-1 1 0,0-1 0,1 1 0,0-1 0,-1 1 0,1-1 0,0 1 0,0-1 0,0 0 0,0 1 0,0-1 0,2 2 0,3 2 0,0-1 0,0 1 0,0-1 0,0 1 0,1-2 0,8 5 0,-6-4 0,-2 0 0,1 1 0,0 0 0,6 5 0,-11-7 0,-1 1 0,1-1 0,-1 1 0,0-1 0,0 1 0,2 4 0,-3-4 0,1 0 0,0 0 0,0-1 0,0 1 0,1-1 0,-1 1 0,5 3 0,-6-7 0,0 1 0,0 0 0,0 0 0,1-1 0,-1 1 0,0-1 0,0 1 0,1-1 0,-1 0 0,0 1 0,1-1 0,-1 0 0,0 0 0,1 0 0,-1 0 0,1 0 0,-1 0 0,0 0 0,1 0 0,-1 0 0,0 0 0,1-1 0,-1 1 0,0-1 0,1 1 0,-1-1 0,0 1 0,0-1 0,2 0 0,28-20 0,-27 17 0,1 1 0,0-1 0,-1 1 0,1 0 0,10-4 0,-2 2 0,0 1 0,0 0 0,0 1 0,1 0 0,0 1 0,0 0 0,14 0 0,-16 2 0,0-1 0,0-1 0,-1 0 0,1 0 0,13-5 0,-23 7 0,0 0 0,0-1 0,0 0 0,0 1 0,0-1 0,-1 0 0,1 0 0,0 0 0,-1 0 0,1 0 0,-1 0 0,1 0 0,-1-1 0,0 1 0,1 0 0,-1-1 0,0 1 0,0-1 0,0 1 0,0-1 0,0 1 0,-1-1 0,1 0 0,0 1 0,-1-1 0,0 0 0,1 1 0,-1-1 0,0 0 0,0 1 0,0-1 0,0 0 0,0 0 0,-1 1 0,1-1 0,-1 0 0,1 1 0,-1-1 0,-1-2 0,-4-7 0,0 1 0,-1 0 0,0 1 0,-1 0 0,0 0 0,0 0 0,-1 1 0,-1 0 0,1 0 0,-22-12 0,27 18-195,-1 1 0,1-1 0,-1 1 0,1 0 0,-1 0 0,-9-1 0,2 1-6631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29 217 24575,'1'0'0,"1"0"0,0 0 0,-1 0 0,1 0 0,0 0 0,-1 0 0,1 0 0,0-1 0,-1 1 0,1 0 0,-1-1 0,1 1 0,0-1 0,-1 0 0,1 1 0,-1-1 0,0 0 0,1 0 0,-1 0 0,0 1 0,1-1 0,-1-1 0,0 1 0,0 0 0,0 0 0,0 0 0,0 0 0,-1-1 0,1 1 0,0 0 0,0-2 0,-1 0 0,1 1 0,-1-1 0,0 0 0,-1 1 0,1-1 0,0 0 0,-1 1 0,0-1 0,1 0 0,-1 1 0,-1-1 0,1 1 0,0 0 0,-1-1 0,1 1 0,-3-3 0,1 0 0,1-1 0,-1 0 0,2 0 0,-1 1 0,1-1 0,-2-12 0,3 14 0,-13-48 0,11 42 0,-2-10 0,4 20 0,0-1 0,-1 1 0,1-1 0,0 1 0,-1-1 0,1 1 0,-1-1 0,1 1 0,-1-1 0,1 1 0,-1-1 0,1 1 0,-1 0 0,1-1 0,-1 1 0,0 0 0,1-1 0,-1 1 0,0 0 0,1 0 0,-1-1 0,0 1 0,1 0 0,-1 0 0,0 0 0,1 0 0,-1 0 0,-1 0 0,2 0 0,-1 0 0,1 1 0,0-1 0,-1 0 0,1 0 0,-1 1 0,1-1 0,0 0 0,-1 1 0,1-1 0,0 1 0,-1-1 0,1 0 0,0 1 0,0-1 0,0 1 0,-1-1 0,1 1 0,0-1 0,0 0 0,0 1 0,0-1 0,0 1 0,0-1 0,0 1 0,0-1 0,0 1 0,1 18 0,-1-15 0,1 125 0,-1-128 18,0 0-1,1 0 0,-1 0 1,0 0-1,1 0 0,0 0 1,-1 0-1,1 0 0,0 0 1,-1 0-1,1-1 0,0 1 1,0 0-1,0-1 1,0 1-1,0 0 0,0-1 1,1 2-1,23 8-949,-20-8 169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349 128 24575,'1'0'0,"0"0"0,-1-1 0,1 1 0,-1 0 0,1-1 0,-1 1 0,0-1 0,1 1 0,-1-1 0,1 1 0,-1 0 0,0-1 0,1 1 0,-1-1 0,0 1 0,0-1 0,1 1 0,-1-1 0,0 0 0,0 1 0,0-1 0,0 1 0,0-1 0,0 0 0,3-17 0,-3 16 0,0 0 0,0 0 0,1-1 0,-1 1 0,0 0 0,0 0 0,-1 0 0,1-1 0,0 1 0,-1 0 0,0 0 0,1 0 0,-1 0 0,0 0 0,0-1 0,-3-2 0,2 3 0,0 1 0,0 0 0,0-1 0,0 1 0,-1 0 0,1 0 0,0 0 0,0 1 0,-1-1 0,1 0 0,-1 1 0,1-1 0,-1 1 0,1 0 0,-1 0 0,-4 0 0,-149 2 0,136 3 0,20-3 0,13 0 0,1-1 0,-1-1 0,1 0 0,20-3 0,-30 3 0,1-1 0,-1 0 0,0 0 0,0 0 0,0 0 0,0 0 0,0 0 0,-1-1 0,1 0 0,0 0 0,-1 0 0,1 0 0,-1 0 0,0 0 0,5-5 0,-8 6 0,1 1 0,-1-1 0,0 1 0,1 0 0,-1-1 0,0 1 0,0-1 0,0 1 0,1-1 0,-1 1 0,0-1 0,0 1 0,0-1 0,0 1 0,0-1 0,0 1 0,0-1 0,0 1 0,0-1 0,0 1 0,-1-1 0,1 1 0,0-1 0,0 1 0,0 0 0,-1-1 0,1 1 0,0-1 0,-1 1 0,1-1 0,0 1 0,-1 0 0,1-1 0,0 1 0,-1 0 0,1-1 0,-1 1 0,1 0 0,-1 0 0,1-1 0,-1 1 0,1 0 0,-1 0 0,1 0 0,-1 0 0,0-1 0,1 1 0,-1 0 0,1 0 0,-1 0 0,1 0 0,-2 0 0,-34-2 0,33 2 0,-32 1 0,33-1 0,3 1 0,20-2 0,-10 0 0,4 1 0,-15 1 0,0-1 0,-1 1 0,1-1 0,0 1 0,-1-1 0,1 1 0,-1-1 0,1 1 0,-1-1 0,1 1 0,-1-1 0,1 0 0,-1 1 0,0-1 0,1 0 0,-1 1 0,0-1 0,1 0 0,-1 0 0,0 0 0,1 1 0,-2-1 0,1 1 0,-1-1 0,1 1 0,-1 0 0,1 0 0,-1 0 0,1 0 0,0 0 0,0 0 0,0 1 0,0-1 0,0 0 0,-1 2 0,1-3 0,1 0 0,0 1 0,0-1 0,0 0 0,0 0 0,0 0 0,0 0 0,0 1 0,0-1 0,0 0 0,0 0 0,0 0 0,0 0 0,0 1 0,0-1 0,0 0 0,0 0 0,0 0 0,0 0 0,0 1 0,0-1 0,0 0 0,0 0 0,1 0 0,-1 0 0,0 0 0,0 1 0,0-1 0,0 0 0,0 0 0,0 0 0,1 0 0,-1 0 0,0 0 0,0 0 0,1 1 0,13-2 0,0-3 0,-1 0 0,-1 0 0,23-11 0,-34 15 0,-1-1 0,0 1 0,0 0 0,0 0 0,1 0 0,-1 0 0,0 0 0,0 0 0,0 0 0,1 0 0,-1 0 0,0 0 0,0 0 0,0 0 0,1-1 0,-1 1 0,0 0 0,0 0 0,0 0 0,0 0 0,0 0 0,1-1 0,-1 1 0,0 0 0,0 0 0,0 0 0,0 0 0,0-1 0,0 1 0,0 0 0,0 0 0,0 0 0,0 0 0,0-1 0,0 1 0,0 0 0,0 0 0,0-1 0,-9 0 0,-15 5 0,7-1 0,0 1 0,0-2 0,0 0 0,-1-1 0,-24-1 0,-7 1 0,44 0 38,0 0 0,0-1 0,0 2 0,1-1 0,-1 0 0,0 1 0,1 0 0,-8 4-1,8-4-226,0 0-1,-1 0 1,0 0-1,0 0 0,1-1 1,-1 0-1,0 0 1,-6 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8 24575,'9'1'0,"0"0"0,-1 0 0,1 0 0,15 5 0,-19-4 0,1 0 0,-1-1 0,1 0 0,0 0 0,0 0 0,0 0 0,0-1 0,0 0 0,-1 0 0,1 0 0,0-1 0,0 0 0,7-1 0,4-2 0,0 0 0,0 2 0,1 0 0,29-1 0,-28 3 0,-17-1-105,0 1 0,0 0 0,0 0 0,0 0 0,-1-1 0,1 1 0,0-1 0,0 1 0,-1-1 0,1 1 0,0-1 0,2-2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56 102 24575,'-1'-1'0,"-1"0"0,1 0 0,-1 1 0,1-1 0,-1 1 0,1-1 0,-1 1 0,1-1 0,-1 1 0,0 0 0,1 0 0,-1 0 0,1 0 0,-1 0 0,0 0 0,1 0 0,-1 0 0,1 0 0,-1 1 0,0-1 0,1 1 0,-1-1 0,1 1 0,-1-1 0,1 1 0,0 0 0,-1-1 0,1 1 0,0 0 0,0 0 0,-1 0 0,1 0 0,0 0 0,0 0 0,0 0 0,-1 2 0,2-2 0,-1-1 0,1 0 0,0 1 0,0-1 0,0 1 0,0-1 0,-1 0 0,1 1 0,0-1 0,0 0 0,0 1 0,0-1 0,0 1 0,0-1 0,0 0 0,0 1 0,0-1 0,0 1 0,1-1 0,-1 0 0,0 1 0,0-1 0,0 0 0,0 1 0,1-1 0,-1 0 0,0 1 0,0-1 0,1 0 0,-1 1 0,0-1 0,1 0 0,-1 1 0,0-1 0,1 0 0,-1 0 0,1 0 0,0 1 0,1-1 0,0 0 0,-1 0 0,1 0 0,0 0 0,0 0 0,0 0 0,0 0 0,0 0 0,0-1 0,1 0 0,43-16 0,-36 13 0,-7 3 0,0 0 0,0 0 0,-1 0 0,1 0 0,0-1 0,-1 1 0,1-1 0,-1 0 0,4-3 0,-7 4 0,-2 4 0,-3 6 0,7 17 0,-1-22 0,1-1 0,-1 1 0,0 0 0,0 0 0,0-1 0,0 1 0,-1 0 0,0-1 0,-2 8 0,2-11 0,1 1 0,-1-1 0,0 0 0,1 1 0,-1-1 0,1 0 0,-1 0 0,0 1 0,1-1 0,-1 0 0,0 0 0,0 0 0,1 0 0,-1 0 0,0 0 0,1 0 0,-1 0 0,0 0 0,1 0 0,-1 0 0,0 0 0,0 0 0,1 0 0,-1-1 0,0 1 0,1 0 0,-1 0 0,1-1 0,-1 1 0,0 0 0,1-1 0,-1 1 0,1-1 0,-1 1 0,1 0 0,-1-1 0,1 1 0,-1-1 0,1 1 0,0-1 0,-1 1 0,1-2 0,-1 2 0,1-1 0,-1 1 0,1-1 0,0 1 0,-1-1 0,1 1 0,0-1 0,0 1 0,-1-1 0,1 0 0,0 1 0,0-1 0,0 1 0,0-1 0,0 1 0,0-1 0,0 0 0,0 1 0,0-1 0,0 1 0,0-1 0,1 0 0,-1 1 0,1-1 0,-1 1 0,1-1 0,0 1 0,-1-1 0,1 1 0,-1 0 0,1-1 0,0 1 0,0 0 0,-1-1 0,1 1 0,0 0 0,-1 0 0,1 0 0,0-1 0,0 1 0,0 0 0,-1 0 0,1 0 0,0 0 0,0 0 0,1 1 0,-1-1 0,1 0 0,-1 0 0,1 0 0,0 0 0,-1 1 0,1-1 0,-1 1 0,1-1 0,-1 1 0,1-1 0,-1 1 0,0 0 0,1 0 0,-1 0 0,0-1 0,0 1 0,1 0 0,-1 0 0,0 0 0,0 1 0,0-1 0,0 1 0,1 1 0,-1-1 0,0 0 0,1 1 0,-2-1 0,1 1 0,0-1 0,0 1 0,-1-1 0,0 1 0,1 4 0,-1-7 0,0 1 0,0-1 0,0 0 0,0 0 0,0 0 0,0 1 0,0-1 0,0 0 0,0 0 0,0 0 0,0 0 0,0 1 0,1-1 0,-1 0 0,0 0 0,0 0 0,0 0 0,0 0 0,0 1 0,1-1 0,-1 0 0,0 0 0,0 0 0,0 0 0,1 0 0,-1 0 0,0 0 0,0 0 0,0 0 0,1 0 0,-1 0 0,0 0 0,0 0 0,1 0 0,-1 0 0,0 0 0,1 0 0,13-1 0,12-7 0,-21 5 0,1 0 0,0 1 0,0-1 0,0 1 0,0 1 0,0-1 0,1 1 0,-1-1 0,13 1 0,28-5 0,-36 4 0,1 1 0,19-1 0,-20 0 0,0 1 0,-1-1 0,0-1 0,0 0 0,1 0 0,15-7 0,-26 10 0,0-1 0,1 1 0,-1 0 0,0 0 0,1 0 0,-1 0 0,0-1 0,0 1 0,1 0 0,-1 0 0,0 0 0,0-1 0,1 1 0,-1 0 0,0 0 0,0-1 0,0 1 0,0 0 0,1-1 0,-1 1 0,0 0 0,0-1 0,0 1 0,0 0 0,0 0 0,0-1 0,0 1 0,0 0 0,0-1 0,0 1 0,0 0 0,0-1 0,0 1 0,0 0 0,0-1 0,-1 1 0,1 0 0,0 0 0,0-1 0,0 1 0,0 0 0,-1 0 0,1-1 0,0 1 0,0 0 0,-1 0 0,1-1 0,0 1 0,-1 0 0,1 0 0,0 0 0,0 0 0,-1-1 0,1 1 0,0 0 0,-1 0 0,1 0 0,-1 0 0,-27-13 0,21 9 0,-6-1 0,11 4 0,1 1 0,-1-1 0,1 1 0,-1-1 0,1 0 0,0 1 0,-1-1 0,1 0 0,0 0 0,-1 0 0,1 0 0,0 0 0,0 0 0,0 0 0,0 0 0,0 0 0,0-1 0,0 1 0,1 0 0,-1 0 0,0-1 0,1 1 0,-1 0 0,1-1 0,0 1 0,-1-1 0,1 1 0,0 0 0,0-1 0,0 1 0,0-3 0,2-10 0,-2 11 0,1-1 0,-1 1 0,0-1 0,0 1 0,0-1 0,0 1 0,-1-1 0,0 1 0,-1-6 0,2 9 0,0 0 0,-1-1 0,1 1 0,0 0 0,0 0 0,0 0 0,0-1 0,0 1 0,-1 0 0,1 0 0,0 0 0,0 0 0,0-1 0,-1 1 0,1 0 0,0 0 0,0 0 0,0 0 0,-1 0 0,1 0 0,0 0 0,0-1 0,-1 1 0,1 0 0,0 0 0,0 0 0,-1 0 0,1 0 0,0 0 0,0 0 0,-1 0 0,1 0 0,0 0 0,-1 1 0,-8 5 0,-6 16 0,14-19 0,-3 4 0,0 0 0,1 1 0,-4 10 0,5-10 0,0-1 0,-2 1 0,-4 8 0,8-16 0,0 1 0,-1-1 0,1 1 0,0-1 0,-1 0 0,1 1 0,-1-1 0,1 1 0,-1-1 0,1 0 0,-1 1 0,1-1 0,-1 0 0,1 0 0,-1 1 0,1-1 0,-1 0 0,0 0 0,1 0 0,-1 1 0,1-1 0,-1 0 0,0 0 0,1 0 0,-1 0 0,-1 0 0,-19-6 0,20 6 0,-1-1 0,0 0 0,0 1 0,1-1 0,-1 1 0,0-1 0,0 1 0,0 0 0,0-1 0,0 1 0,0 0 0,0 0 0,1 0 0,-4 1 0,1 1 0,0 0 0,-1 0 0,1 1 0,1-1 0,-8 6 0,9-6 0,0 0 0,0-1 0,0 1 0,-1 0 0,1-1 0,0 1 0,-1-1 0,0 0 0,1 0 0,-1 0 0,0 0 0,0 0 0,0 0 0,0-1 0,1 1 0,-1-1 0,-6 1 0,-6-2-1365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21 102 24575,'1'0'0,"0"1"0,-1-1 0,1 0 0,0 1 0,-1-1 0,1 0 0,-1 1 0,1-1 0,-1 1 0,1-1 0,-1 1 0,1 0 0,-1-1 0,0 1 0,1-1 0,-1 1 0,0-1 0,1 1 0,-1 0 0,0-1 0,0 1 0,0 0 0,0-1 0,0 1 0,0 1 0,2 21 0,-2-20 0,0-3 0,0 8 0,1-1 0,0 0 0,0 1 0,0-1 0,6 13 0,-7-19 0,1 1 0,0-1 0,0 0 0,0 0 0,0 1 0,0-1 0,0 0 0,0 0 0,0 0 0,0 0 0,0 0 0,1 0 0,-1 0 0,0 0 0,1-1 0,-1 1 0,1 0 0,-1-1 0,1 1 0,0-1 0,-1 1 0,1-1 0,0 0 0,-1 1 0,1-1 0,0 0 0,-1 0 0,1 0 0,0 0 0,-1 0 0,1-1 0,0 1 0,-1 0 0,1-1 0,0 1 0,2-2 0,0 1 0,1-1 0,-1 0 0,-1 0 0,1 0 0,0 0 0,0 0 0,-1-1 0,0 1 0,4-4 0,28-31 0,-10 9 0,-23 27 0,0-1 0,-1 1 0,1-1 0,-1 0 0,0 1 0,0-1 0,1 0 0,-1 0 0,-1 0 0,1 0 0,0 0 0,-1 0 0,1 0 0,-1 0 0,1 0 0,-1 0 0,0 0 0,0 0 0,0-3 0,-1 2 0,0 0 0,0 0 0,-1 0 0,1 0 0,-1 1 0,1-1 0,-1 0 0,0 0 0,0 1 0,0-1 0,-5-3 0,0 0 0,-1 0 0,0 1 0,0-1 0,-1 1 0,0 1 0,0-1 0,0 1 0,-13-3 0,19 6 0,0 0 0,0 1 0,0-1 0,0 1 0,0 0 0,0 0 0,-1 0 0,1 0 0,0 0 0,0 1 0,0-1 0,0 1 0,0-1 0,0 1 0,0 0 0,0 0 0,0 1 0,1-1 0,-1 0 0,0 1 0,-2 2 0,1-2 0,2 0 0,-1 0 0,0 1 0,0 0 0,1-1 0,0 1 0,0 0 0,0 0 0,0 0 0,0 0 0,0 0 0,1 0 0,0 0 0,0 1 0,0-1 0,-1 6 0,2-7 13,1-1 0,-1 0-1,0 1 1,1-1-1,-1 1 1,0-1 0,1 0-1,0 0 1,-1 1 0,1-1-1,0 0 1,0 0 0,0 0-1,0 0 1,0 1 0,0-1-1,0 0 1,0-1-1,1 1 1,-1 0 0,0 0-1,1 0 1,-1-1 0,1 1-1,-1 0 1,2 0 0,4 1-355,0 0 1,1 0 0,-1 0-1,8 1 1,0-1-6485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6T14:01:06.5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421682"/>
            <a:ext cx="5486400" cy="30861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681512"/>
            <a:ext cx="5486400" cy="3902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57200" y="8704800"/>
            <a:ext cx="2971800" cy="3031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728A54B-E1C0-4DD7-B6A0-DD4AFD29E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263" y="8026350"/>
            <a:ext cx="868324" cy="917124"/>
          </a:xfrm>
          <a:prstGeom prst="rect">
            <a:avLst/>
          </a:prstGeom>
        </p:spPr>
      </p:pic>
      <p:sp>
        <p:nvSpPr>
          <p:cNvPr id="10" name="Espace réservé de l'en-tête 6">
            <a:extLst>
              <a:ext uri="{FF2B5EF4-FFF2-40B4-BE49-F238E27FC236}">
                <a16:creationId xmlns:a16="http://schemas.microsoft.com/office/drawing/2014/main" id="{F96DB872-3D38-4D83-BA3C-9AB3B34DCBAC}"/>
              </a:ext>
            </a:extLst>
          </p:cNvPr>
          <p:cNvSpPr txBox="1">
            <a:spLocks/>
          </p:cNvSpPr>
          <p:nvPr/>
        </p:nvSpPr>
        <p:spPr>
          <a:xfrm>
            <a:off x="294652" y="307248"/>
            <a:ext cx="4229100" cy="45878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latin typeface="Verdana" panose="020B0604030504040204" pitchFamily="34" charset="0"/>
                <a:ea typeface="Verdana" panose="020B0604030504040204" pitchFamily="34" charset="0"/>
              </a:rPr>
              <a:t>Séminaire du 24/11/2021</a:t>
            </a:r>
          </a:p>
        </p:txBody>
      </p:sp>
    </p:spTree>
    <p:extLst>
      <p:ext uri="{BB962C8B-B14F-4D97-AF65-F5344CB8AC3E}">
        <p14:creationId xmlns:p14="http://schemas.microsoft.com/office/powerpoint/2010/main" val="3141276275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1pPr>
    <a:lvl2pPr marL="45720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2pPr>
    <a:lvl3pPr marL="91440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3pPr>
    <a:lvl4pPr marL="137160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4pPr>
    <a:lvl5pPr marL="182880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>
          <a:xfrm>
            <a:off x="323667" y="330694"/>
            <a:ext cx="4229100" cy="45878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08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424DC-CD92-495C-AD3E-898BA9E5B3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5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Rajouter St Genest </a:t>
            </a:r>
            <a:r>
              <a:rPr lang="fr-FR" err="1"/>
              <a:t>Malifaux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26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/>
              <a:t>Une ressource fourragère importante</a:t>
            </a:r>
          </a:p>
          <a:p>
            <a:pPr algn="ctr"/>
            <a:r>
              <a:rPr lang="fr-FR" u="sng"/>
              <a:t>mais</a:t>
            </a:r>
            <a:r>
              <a:rPr lang="fr-FR"/>
              <a:t> des marges de progrès existe sur la valorisation de la ressource </a:t>
            </a:r>
          </a:p>
          <a:p>
            <a:pPr algn="ctr"/>
            <a:endParaRPr lang="fr-FR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/>
              <a:t>Un déficit en concentré protéique de 50 %</a:t>
            </a:r>
          </a:p>
          <a:p>
            <a:pPr algn="ctr"/>
            <a:r>
              <a:rPr lang="fr-FR"/>
              <a:t>-&gt; des marges de progrès : </a:t>
            </a:r>
            <a:r>
              <a:rPr lang="fr-FR">
                <a:sym typeface="Wingdings" panose="05000000000000000000" pitchFamily="2" charset="2"/>
              </a:rPr>
              <a:t> </a:t>
            </a:r>
            <a:r>
              <a:rPr lang="fr-FR"/>
              <a:t>des cultures d’</a:t>
            </a:r>
            <a:r>
              <a:rPr lang="fr-FR" err="1"/>
              <a:t>oléoprotéagineux</a:t>
            </a:r>
            <a:r>
              <a:rPr lang="fr-FR"/>
              <a:t> et </a:t>
            </a:r>
            <a:r>
              <a:rPr lang="fr-FR">
                <a:sym typeface="Wingdings" panose="05000000000000000000" pitchFamily="2" charset="2"/>
              </a:rPr>
              <a:t> des sites de triturations</a:t>
            </a:r>
            <a:endParaRPr lang="fr-FR"/>
          </a:p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71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Comités de concertations fourrages entre porteurs de projets financés par PEPIT / INRAE / IDELE / ARVALIS / </a:t>
            </a:r>
            <a:r>
              <a:rPr lang="fr-FR" err="1"/>
              <a:t>VetAgroSup</a:t>
            </a:r>
            <a:r>
              <a:rPr lang="fr-FR"/>
              <a:t> : au moins 1 fois par an </a:t>
            </a:r>
          </a:p>
          <a:p>
            <a:r>
              <a:rPr lang="fr-FR"/>
              <a:t>Projets à l’échelle de la parcelle alimentent les projets à l’échelle de l’exploitation et du territoire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17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955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546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8134a85784_5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18134a8578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593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851b2e25f5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1851b2e25f5_1_28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g1851b2e25f5_1_28:notes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64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4224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Budget global de 409 987 € pour les partenaires régionaux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47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1.sv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7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6.jpeg"/><Relationship Id="rId2" Type="http://schemas.openxmlformats.org/officeDocument/2006/relationships/image" Target="../media/image67.png"/><Relationship Id="rId16" Type="http://schemas.openxmlformats.org/officeDocument/2006/relationships/image" Target="../media/image8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tiff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9.jpeg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_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chemeClr val="accent1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89115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8897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403232" y="199258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8C68EC-A9B5-1BD4-F5E7-C753FB1D4A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591" y="4843576"/>
            <a:ext cx="1648646" cy="16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9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Bleu_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2BDC2F4-6268-4EFF-A77F-1EAEA6C8986B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666524A-478F-5CD6-2B37-DD17E8DE8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786" y="5741058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eu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DAC57DB-0D08-4C98-A7A9-A99D0DF4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1" y="1476000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E9126399-45DE-421D-913F-67D4814E37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8138" y="1471254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81287A-2C38-40D4-B1AF-150C83F069A1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CB14CCE-1183-3044-A8F1-3344F075C8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786" y="5741058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leu_Contenu_et_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EB758A-08C4-4EE5-BC63-32966FB1DB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016" y="551499"/>
            <a:ext cx="734569" cy="6248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00" y="1203968"/>
            <a:ext cx="847397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00" y="2095595"/>
            <a:ext cx="8188272" cy="44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8555D-479F-4BDD-98D3-2695B52C23AE}"/>
              </a:ext>
            </a:extLst>
          </p:cNvPr>
          <p:cNvSpPr/>
          <p:nvPr/>
        </p:nvSpPr>
        <p:spPr>
          <a:xfrm>
            <a:off x="296644" y="0"/>
            <a:ext cx="29569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BD1EFA-11D0-6455-9560-A2EBCC283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480" y="5833010"/>
            <a:ext cx="838200" cy="8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8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eu_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7473324-7DAD-E3C5-169D-1F5DEC06B63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4388" y="542925"/>
            <a:ext cx="11499850" cy="4335463"/>
            <a:chOff x="223" y="342"/>
            <a:chExt cx="7244" cy="273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9405888E-B1C1-9868-7CE6-F6C40AC3B84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23" y="342"/>
              <a:ext cx="7244" cy="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4BC2ED6-4552-C433-2C0F-549CD239540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343"/>
              <a:ext cx="7244" cy="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4484383"/>
            <a:ext cx="11473817" cy="2088001"/>
          </a:xfrm>
          <a:prstGeom prst="rect">
            <a:avLst/>
          </a:prstGeom>
          <a:solidFill>
            <a:schemeClr val="accent5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900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7475"/>
            <a:ext cx="9513937" cy="5226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28122A-2E79-1E3E-A0E9-10863F1357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483" y="4903098"/>
            <a:ext cx="1559932" cy="15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74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leu_titre_san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85615"/>
            <a:ext cx="11473817" cy="6286770"/>
          </a:xfrm>
          <a:prstGeom prst="rect">
            <a:avLst/>
          </a:prstGeom>
          <a:solidFill>
            <a:schemeClr val="accent5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908" y="18279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854" y="2864700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ECFCCE-F759-87CE-FA6C-5E91071F2E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836" y="4991718"/>
            <a:ext cx="1559932" cy="15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16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Bleu_Diapo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58E3B10-CEC5-496B-B3E2-7821224AD9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7" y="591553"/>
            <a:ext cx="1168600" cy="990000"/>
          </a:xfrm>
          <a:prstGeom prst="rect">
            <a:avLst/>
          </a:prstGeom>
        </p:spPr>
      </p:pic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008E96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6484C9-8B5B-4A83-B667-B967CAC9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212" y="599515"/>
            <a:ext cx="6919560" cy="59806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ECB6C-656A-FA83-3194-94635D048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971" y="5722410"/>
            <a:ext cx="838200" cy="8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2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Bleu_Diapo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009600"/>
          </a:xfrm>
          <a:prstGeom prst="rect">
            <a:avLst/>
          </a:prstGeom>
          <a:solidFill>
            <a:schemeClr val="accent5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EFC35B-A690-437E-9DBE-1C82A1418D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20" y="2520000"/>
            <a:ext cx="3995924" cy="345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598" y="3065340"/>
            <a:ext cx="8370679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5" y="4095122"/>
            <a:ext cx="8370679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3BCC4F-6628-49C7-A989-0EA131691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BAC454-DFE8-ABF5-18F8-6FC652753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786" y="5787945"/>
            <a:ext cx="882648" cy="8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Rouge_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chemeClr val="accent6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89115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8897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651" y="4904356"/>
            <a:ext cx="1263833" cy="14231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65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Rouge_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" y="365125"/>
            <a:ext cx="10980000" cy="864000"/>
          </a:xfrm>
        </p:spPr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BB4BA62-DD23-471E-AE07-0D1ADFF1370C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1808E5D-A91F-9B58-B2A5-06204B463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200" y="5904000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4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Rouge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" y="365125"/>
            <a:ext cx="10980000" cy="864000"/>
          </a:xfrm>
        </p:spPr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666A00D-0B04-4B00-B652-540ABD2E4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1" y="1476000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5F749F66-23DA-4EA3-AE5E-208706C55D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8138" y="1471254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70B0AAF-1860-49D0-8337-89979F5FE2C8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146C3F5-AFFC-26CD-802E-F8FE298FD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879" y="5899254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Vert_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9E79EC6F-F5D9-E79B-2117-FD4BB69D91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200" y="5778630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5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Rouge_Contenu_et_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C3C4727-13F9-45C5-ADC5-FBD0D6D1D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180" y="549940"/>
            <a:ext cx="739405" cy="626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00" y="1203968"/>
            <a:ext cx="847397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00" y="2095595"/>
            <a:ext cx="8188272" cy="44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0D397-E3B0-403A-8791-15FFE5936878}"/>
              </a:ext>
            </a:extLst>
          </p:cNvPr>
          <p:cNvSpPr/>
          <p:nvPr/>
        </p:nvSpPr>
        <p:spPr>
          <a:xfrm>
            <a:off x="296644" y="0"/>
            <a:ext cx="29569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sur ce cadre gris, sous les zones de textes, en </a:t>
            </a:r>
            <a:r>
              <a:rPr lang="fr-FR" i="1" u="sng"/>
              <a:t>respectant les dimensions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458" y="5904000"/>
            <a:ext cx="644991" cy="7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7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Rouge_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AA8EB4-3756-4C90-A99E-D9500D19440C}"/>
              </a:ext>
            </a:extLst>
          </p:cNvPr>
          <p:cNvSpPr/>
          <p:nvPr/>
        </p:nvSpPr>
        <p:spPr>
          <a:xfrm>
            <a:off x="359091" y="287132"/>
            <a:ext cx="11473816" cy="4197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i="1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i="1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gris, sous les zones de textes,</a:t>
            </a:r>
            <a:br>
              <a:rPr lang="fr-FR" i="1"/>
            </a:br>
            <a:r>
              <a:rPr lang="fr-FR" i="1" u="sng"/>
              <a:t>en respectant les dimensions</a:t>
            </a:r>
          </a:p>
          <a:p>
            <a:pPr algn="ctr"/>
            <a:endParaRPr lang="fr-FR" i="1"/>
          </a:p>
        </p:txBody>
      </p:sp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4484383"/>
            <a:ext cx="11473817" cy="2088001"/>
          </a:xfrm>
          <a:prstGeom prst="rect">
            <a:avLst/>
          </a:prstGeom>
          <a:solidFill>
            <a:schemeClr val="accent6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900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7475"/>
            <a:ext cx="9513937" cy="5226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48AC7D-46BF-F175-B710-32977CF7E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5737" y="5163569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5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Rouge_titre_san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85615"/>
            <a:ext cx="11473817" cy="6286770"/>
          </a:xfrm>
          <a:prstGeom prst="rect">
            <a:avLst/>
          </a:prstGeom>
          <a:solidFill>
            <a:schemeClr val="accent6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908" y="18279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854" y="2864700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742824-7E8A-42DB-53A8-1FB2EB1AFB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952" y="5008045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6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Rouge_Diapo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5F6E7F5-6958-4C1D-B44C-98DA6665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987" y="601942"/>
            <a:ext cx="6925656" cy="5980694"/>
          </a:xfrm>
          <a:prstGeom prst="rect">
            <a:avLst/>
          </a:prstGeom>
        </p:spPr>
      </p:pic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E94F2D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A15E881-C9C9-4933-9F29-E11F5218A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7" y="587594"/>
            <a:ext cx="1168611" cy="99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03CB16-1E4D-B3F6-FC6C-8351C794FA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86" y="5903999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Rouge_Diapo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009600"/>
          </a:xfrm>
          <a:prstGeom prst="rect">
            <a:avLst/>
          </a:prstGeom>
          <a:solidFill>
            <a:schemeClr val="accent6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E7E795-60C5-4FAE-A93A-1C3D1337E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18" y="2520000"/>
            <a:ext cx="3995924" cy="345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598" y="3065340"/>
            <a:ext cx="8370679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5" y="4095122"/>
            <a:ext cx="8370679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sur ce cadre gris, sous les zones de textes, </a:t>
            </a:r>
            <a:r>
              <a:rPr lang="fr-FR" i="1" u="sng"/>
              <a:t>en respectant les dimensions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3BCC4F-6628-49C7-A989-0EA131691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44226F-C2AF-BD38-A610-DE960B8C84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135" y="5895936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3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Brun_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chemeClr val="accent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89115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8897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  <a:p>
            <a:pPr algn="l"/>
            <a:endParaRPr lang="fr-FR" i="1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FDDE70-B5DE-240C-5FDB-1615863A9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189" y="5097581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7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Brun_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349C2E-CCFB-4F2D-BA5B-42072C59FF07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6564756-2C05-9A1D-6D17-2ECFA417DB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041" y="5904000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Brun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ACD1DEB-D12F-4877-BBA6-7A1375B1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1" y="1476000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1298F75B-D23E-4B77-9B4A-0014A38286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8138" y="1471254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5783D90-DC67-461E-AD8A-9D6DA2F09768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458" y="5904000"/>
            <a:ext cx="644991" cy="7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0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Brun_contenu_et_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00" y="1203968"/>
            <a:ext cx="847397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00" y="2095595"/>
            <a:ext cx="8188272" cy="44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295759-8F68-4E40-B8F7-927837AA82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016" y="551500"/>
            <a:ext cx="734569" cy="624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67E0D7-42DE-404D-A12A-3044C9E1E52B}"/>
              </a:ext>
            </a:extLst>
          </p:cNvPr>
          <p:cNvSpPr/>
          <p:nvPr/>
        </p:nvSpPr>
        <p:spPr>
          <a:xfrm>
            <a:off x="296644" y="0"/>
            <a:ext cx="29569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0EB311-0F42-87AF-D89F-660357D4E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200" y="5904000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9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Brun_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AA8EB4-3756-4C90-A99E-D9500D19440C}"/>
              </a:ext>
            </a:extLst>
          </p:cNvPr>
          <p:cNvSpPr/>
          <p:nvPr/>
        </p:nvSpPr>
        <p:spPr>
          <a:xfrm>
            <a:off x="359091" y="287132"/>
            <a:ext cx="11473816" cy="4197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i="1"/>
          </a:p>
          <a:p>
            <a:pPr algn="ctr"/>
            <a:endParaRPr lang="fr-FR" i="1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gris, sous les zones de textes,</a:t>
            </a:r>
            <a:br>
              <a:rPr lang="fr-FR" i="1"/>
            </a:br>
            <a:r>
              <a:rPr lang="fr-FR" i="1" u="sng"/>
              <a:t>en respectant les dimensions</a:t>
            </a:r>
          </a:p>
          <a:p>
            <a:pPr algn="ctr"/>
            <a:endParaRPr lang="fr-FR" i="1"/>
          </a:p>
        </p:txBody>
      </p:sp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4484383"/>
            <a:ext cx="11473817" cy="2088001"/>
          </a:xfrm>
          <a:prstGeom prst="rect">
            <a:avLst/>
          </a:prstGeom>
          <a:solidFill>
            <a:schemeClr val="accent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900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7475"/>
            <a:ext cx="9513937" cy="5226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82A128-0CEA-BF77-5227-839DBE55F2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5737" y="5163569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ert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1" y="1476000"/>
            <a:ext cx="4914000" cy="4428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56B330C-B04C-4CAF-810C-14B032CC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8138" y="1471254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08483F-D378-4D94-94CC-9AEBFD5034F0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2910C374-57A5-25BB-4AD2-052FB3E8E2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138" y="5829611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8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Brun_titre_sans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85615"/>
            <a:ext cx="11473817" cy="6286770"/>
          </a:xfrm>
          <a:prstGeom prst="rect">
            <a:avLst/>
          </a:prstGeom>
          <a:solidFill>
            <a:schemeClr val="accent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908" y="18279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854" y="2864700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81BFA8-F7EC-50FB-A2F1-27AE94B4D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188" y="5008045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3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Brun_Diapo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070223-FE77-40B8-9087-8189D5FE47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000" y="878410"/>
            <a:ext cx="6223000" cy="5270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CF73ED-89AF-4EE1-BA09-2A65FF1824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49" y="592871"/>
            <a:ext cx="1171579" cy="9897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DDA277-D7D4-2AC6-E079-7A5BFFB296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200" y="5904000"/>
            <a:ext cx="768181" cy="7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0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Brun_Diapo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009600"/>
          </a:xfrm>
          <a:prstGeom prst="rect">
            <a:avLst/>
          </a:prstGeom>
          <a:solidFill>
            <a:schemeClr val="accent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598" y="3065340"/>
            <a:ext cx="8370679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5" y="4095122"/>
            <a:ext cx="8370679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3BCC4F-6628-49C7-A989-0EA131691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 descr="Une image contenant texte, hache, graphiques vectoriels&#10;&#10;Description générée automatiquement">
            <a:extLst>
              <a:ext uri="{FF2B5EF4-FFF2-40B4-BE49-F238E27FC236}">
                <a16:creationId xmlns:a16="http://schemas.microsoft.com/office/drawing/2014/main" id="{08A6FB6F-E48A-4C76-AD7A-BD66D29DB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00" y="2564670"/>
            <a:ext cx="3993369" cy="345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458" y="5904000"/>
            <a:ext cx="644991" cy="7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4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Brun_Diapo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chemeClr val="accent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03C794-738E-FBFA-9E01-7DD4AD81E8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718" y="5100112"/>
            <a:ext cx="1333031" cy="13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5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Diapo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B2869B-DA9E-4EF7-BF3D-B7D0D0E8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039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A9F36-0ACB-42BC-A03C-6C12E9EEB3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fr-FR" sz="4800" b="1" kern="1200" dirty="0" smtClean="0">
                <a:solidFill>
                  <a:srgbClr val="137B7A"/>
                </a:solidFill>
                <a:latin typeface="Montserrat ExtraBold" panose="00000900000000000000" pitchFamily="50" charset="0"/>
                <a:ea typeface="+mn-ea"/>
                <a:cs typeface="+mn-cs"/>
              </a:defRPr>
            </a:lvl1pPr>
          </a:lstStyle>
          <a:p>
            <a:r>
              <a:rPr lang="fr-FR"/>
              <a:t>TITRE INTERVENTION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562FDE-B0F7-4E15-93BF-76A8ECEE3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2FED11-5DE4-42AE-8D42-C750AEDB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199E19-B282-4381-83AA-544BCA07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44501D-C9A2-45BA-9605-903DDB796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-5786" b="24288"/>
          <a:stretch/>
        </p:blipFill>
        <p:spPr>
          <a:xfrm>
            <a:off x="0" y="4984994"/>
            <a:ext cx="2278282" cy="1873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5D09BD-55D2-4E8A-A958-406C26FE6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5"/>
          <a:stretch/>
        </p:blipFill>
        <p:spPr>
          <a:xfrm>
            <a:off x="8368496" y="0"/>
            <a:ext cx="3823504" cy="13565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198D0D-7711-447A-88B1-126DDBC9CF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8" y="6286032"/>
            <a:ext cx="2358000" cy="4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32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964" y="1587336"/>
            <a:ext cx="11332021" cy="4496993"/>
          </a:xfrm>
          <a:prstGeom prst="rect">
            <a:avLst/>
          </a:prstGeom>
        </p:spPr>
        <p:txBody>
          <a:bodyPr/>
          <a:lstStyle>
            <a:lvl1pPr marL="439838" indent="-439838">
              <a:buClr>
                <a:srgbClr val="0051A0"/>
              </a:buClr>
              <a:buFont typeface="Arial" panose="020B0604020202020204" pitchFamily="34" charset="0"/>
              <a:buChar char="•"/>
              <a:defRPr sz="3078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96" indent="-228599">
              <a:buClr>
                <a:srgbClr val="0051A0"/>
              </a:buClr>
              <a:buFont typeface="Symbol" panose="05050102010706020507" pitchFamily="18" charset="2"/>
              <a:buChar char="®"/>
              <a:defRPr sz="2565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51A0"/>
              </a:buClr>
              <a:defRPr/>
            </a:lvl3pPr>
            <a:lvl4pPr>
              <a:buClr>
                <a:srgbClr val="0051A0"/>
              </a:buClr>
              <a:defRPr/>
            </a:lvl4pPr>
            <a:lvl5pPr>
              <a:buClr>
                <a:srgbClr val="0051A0"/>
              </a:buCl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8963" y="413617"/>
            <a:ext cx="11332022" cy="9766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en-US" sz="3848" b="1" kern="1200" dirty="0">
                <a:solidFill>
                  <a:srgbClr val="58B6C0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0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540070" y="1"/>
            <a:ext cx="10585378" cy="9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540070" y="1547642"/>
            <a:ext cx="10585378" cy="460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09" lvl="0" indent="-228554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217" lvl="1" indent="-228554" algn="just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2pPr>
            <a:lvl3pPr marL="1371326" lvl="2" indent="-317437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-"/>
              <a:defRPr/>
            </a:lvl3pPr>
            <a:lvl4pPr marL="1828434" lvl="3" indent="-304739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/>
            </a:lvl4pPr>
            <a:lvl5pPr marL="2285543" lvl="4" indent="-29204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▪"/>
              <a:defRPr/>
            </a:lvl5pPr>
            <a:lvl6pPr marL="2742651" lvl="5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7" lvl="8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540069" y="936953"/>
            <a:ext cx="10585378" cy="39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09" lvl="0" indent="-22855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 b="0">
                <a:solidFill>
                  <a:schemeClr val="accent3"/>
                </a:solidFill>
              </a:defRPr>
            </a:lvl1pPr>
            <a:lvl2pPr marL="914217" lvl="1" indent="-228554" algn="just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marL="1371326" lvl="2" indent="-342831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3pPr>
            <a:lvl4pPr marL="1828434" lvl="3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5543" lvl="4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▪"/>
              <a:defRPr/>
            </a:lvl5pPr>
            <a:lvl6pPr marL="2742651" lvl="5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7" lvl="8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4896637" y="6280546"/>
            <a:ext cx="6228811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0" y="6676454"/>
            <a:ext cx="180023" cy="179958"/>
          </a:xfrm>
          <a:prstGeom prst="rect">
            <a:avLst/>
          </a:prstGeom>
          <a:solidFill>
            <a:schemeClr val="lt1">
              <a:alpha val="0"/>
            </a:schemeClr>
          </a:solidFill>
          <a:ln w="9525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11653517" y="6280546"/>
            <a:ext cx="540070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984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exergue">
  <p:cSld name="Titre et texte exergu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dt" idx="10"/>
          </p:nvPr>
        </p:nvSpPr>
        <p:spPr>
          <a:xfrm>
            <a:off x="4896637" y="6280546"/>
            <a:ext cx="6228811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ftr" idx="11"/>
          </p:nvPr>
        </p:nvSpPr>
        <p:spPr>
          <a:xfrm>
            <a:off x="0" y="6676454"/>
            <a:ext cx="180023" cy="179958"/>
          </a:xfrm>
          <a:prstGeom prst="rect">
            <a:avLst/>
          </a:prstGeom>
          <a:solidFill>
            <a:schemeClr val="lt1">
              <a:alpha val="0"/>
            </a:schemeClr>
          </a:solidFill>
          <a:ln w="9525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1653517" y="6280546"/>
            <a:ext cx="540070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540069" y="936953"/>
            <a:ext cx="10585378" cy="39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09" lvl="0" indent="-22855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 b="0">
                <a:solidFill>
                  <a:schemeClr val="accent3"/>
                </a:solidFill>
              </a:defRPr>
            </a:lvl1pPr>
            <a:lvl2pPr marL="914217" lvl="1" indent="-228554" algn="just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marL="1371326" lvl="2" indent="-342831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3pPr>
            <a:lvl4pPr marL="1828434" lvl="3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5543" lvl="4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▪"/>
              <a:defRPr/>
            </a:lvl5pPr>
            <a:lvl6pPr marL="2742651" lvl="5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7" lvl="8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540070" y="1"/>
            <a:ext cx="10585378" cy="9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540070" y="1547642"/>
            <a:ext cx="10585378" cy="377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09" lvl="0" indent="-22855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999"/>
            </a:lvl1pPr>
            <a:lvl2pPr marL="914217" lvl="1" indent="-228554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marL="1371326" lvl="2" indent="-342831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3pPr>
            <a:lvl4pPr marL="1828434" lvl="3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5543" lvl="4" indent="-34283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▪"/>
              <a:defRPr/>
            </a:lvl5pPr>
            <a:lvl6pPr marL="2742651" lvl="5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7" lvl="8" indent="-34283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864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uverture">
  <p:cSld name="Couvertu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>
            <a:spLocks noGrp="1"/>
          </p:cNvSpPr>
          <p:nvPr>
            <p:ph type="pic" idx="2"/>
          </p:nvPr>
        </p:nvSpPr>
        <p:spPr>
          <a:xfrm>
            <a:off x="655285" y="1975943"/>
            <a:ext cx="3694081" cy="2904527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2"/>
          <p:cNvSpPr txBox="1">
            <a:spLocks noGrp="1"/>
          </p:cNvSpPr>
          <p:nvPr>
            <p:ph type="subTitle" idx="1"/>
          </p:nvPr>
        </p:nvSpPr>
        <p:spPr>
          <a:xfrm>
            <a:off x="5004651" y="3653154"/>
            <a:ext cx="6650066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2999" b="0">
                <a:solidFill>
                  <a:schemeClr val="accent3"/>
                </a:solidFill>
              </a:defRPr>
            </a:lvl1pPr>
            <a:lvl2pPr lvl="1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2"/>
          <p:cNvSpPr/>
          <p:nvPr/>
        </p:nvSpPr>
        <p:spPr>
          <a:xfrm>
            <a:off x="0" y="0"/>
            <a:ext cx="540070" cy="68564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2"/>
          <p:cNvSpPr txBox="1">
            <a:spLocks noGrp="1"/>
          </p:cNvSpPr>
          <p:nvPr>
            <p:ph type="title"/>
          </p:nvPr>
        </p:nvSpPr>
        <p:spPr>
          <a:xfrm>
            <a:off x="5004651" y="2076719"/>
            <a:ext cx="6650066" cy="143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499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" name="Google Shape;21;p12"/>
          <p:cNvCxnSpPr/>
          <p:nvPr/>
        </p:nvCxnSpPr>
        <p:spPr>
          <a:xfrm>
            <a:off x="4464581" y="2078519"/>
            <a:ext cx="0" cy="269937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5004651" y="4288332"/>
            <a:ext cx="6650066" cy="28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0" y="6676454"/>
            <a:ext cx="180023" cy="179958"/>
          </a:xfrm>
          <a:prstGeom prst="rect">
            <a:avLst/>
          </a:prstGeom>
          <a:solidFill>
            <a:schemeClr val="lt1">
              <a:alpha val="0"/>
            </a:schemeClr>
          </a:solidFill>
          <a:ln w="9525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0" y="6678042"/>
            <a:ext cx="180023" cy="179958"/>
          </a:xfrm>
          <a:prstGeom prst="rect">
            <a:avLst/>
          </a:prstGeom>
          <a:noFill/>
          <a:ln w="9525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98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u_et_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B8C0B89-073F-4965-A41D-C1C64348A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179" y="550719"/>
            <a:ext cx="739406" cy="626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00" y="1203968"/>
            <a:ext cx="847397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00" y="2095595"/>
            <a:ext cx="8188272" cy="44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C36510-72AD-4853-ABAE-B8CFBEBA4820}"/>
              </a:ext>
            </a:extLst>
          </p:cNvPr>
          <p:cNvSpPr/>
          <p:nvPr/>
        </p:nvSpPr>
        <p:spPr>
          <a:xfrm>
            <a:off x="296644" y="0"/>
            <a:ext cx="29569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F81CA1-91D6-EF03-51CB-51C14E875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892" y="5870581"/>
            <a:ext cx="838201" cy="8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5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1951C541-1949-C904-71D0-5C45D1F0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7" y="2104251"/>
            <a:ext cx="2867979" cy="2342548"/>
          </a:xfrm>
          <a:prstGeom prst="rect">
            <a:avLst/>
          </a:prstGeom>
        </p:spPr>
      </p:pic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45DC7E-2739-B31D-670F-5328DEB84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3" y="3826912"/>
            <a:ext cx="1380561" cy="1088069"/>
          </a:xfrm>
          <a:prstGeom prst="rect">
            <a:avLst/>
          </a:prstGeom>
        </p:spPr>
      </p:pic>
      <p:pic>
        <p:nvPicPr>
          <p:cNvPr id="49" name="Image 48" descr="Une image contenant Graphique, logo, graphisme, Police&#10;&#10;Description générée automatiquement">
            <a:extLst>
              <a:ext uri="{FF2B5EF4-FFF2-40B4-BE49-F238E27FC236}">
                <a16:creationId xmlns:a16="http://schemas.microsoft.com/office/drawing/2014/main" id="{9714DC85-354F-A411-3442-F12DD20F92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1980950"/>
            <a:ext cx="2013871" cy="1394792"/>
          </a:xfrm>
          <a:prstGeom prst="rect">
            <a:avLst/>
          </a:prstGeom>
        </p:spPr>
      </p:pic>
      <p:pic>
        <p:nvPicPr>
          <p:cNvPr id="39" name="Image 38" descr="Une image contenant texte, logo, symbole, Police&#10;&#10;Description générée automatiquement">
            <a:extLst>
              <a:ext uri="{FF2B5EF4-FFF2-40B4-BE49-F238E27FC236}">
                <a16:creationId xmlns:a16="http://schemas.microsoft.com/office/drawing/2014/main" id="{A9CC9395-11F6-FE4A-21ED-37D3B39C01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4" y="3608514"/>
            <a:ext cx="1097280" cy="864524"/>
          </a:xfrm>
          <a:prstGeom prst="rect">
            <a:avLst/>
          </a:prstGeom>
        </p:spPr>
      </p:pic>
      <p:pic>
        <p:nvPicPr>
          <p:cNvPr id="41" name="Image 40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88D46344-FA23-6579-A2EF-4F98B7DCA7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9" y="5749900"/>
            <a:ext cx="1207078" cy="781051"/>
          </a:xfrm>
          <a:prstGeom prst="rect">
            <a:avLst/>
          </a:prstGeom>
        </p:spPr>
      </p:pic>
      <p:pic>
        <p:nvPicPr>
          <p:cNvPr id="43" name="Image 42" descr="Une image contenant clipart, mammifère, Police, Graphique&#10;&#10;Description générée automatiquement">
            <a:extLst>
              <a:ext uri="{FF2B5EF4-FFF2-40B4-BE49-F238E27FC236}">
                <a16:creationId xmlns:a16="http://schemas.microsoft.com/office/drawing/2014/main" id="{1F80056A-483D-9067-DFA3-969CB6D887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60" y="2571750"/>
            <a:ext cx="1714500" cy="857250"/>
          </a:xfrm>
          <a:prstGeom prst="rect">
            <a:avLst/>
          </a:prstGeom>
        </p:spPr>
      </p:pic>
      <p:pic>
        <p:nvPicPr>
          <p:cNvPr id="45" name="Image 44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363297A4-70DF-C1DF-AB28-7A1631CF9A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86" y="5635943"/>
            <a:ext cx="1714500" cy="781050"/>
          </a:xfrm>
          <a:prstGeom prst="rect">
            <a:avLst/>
          </a:prstGeom>
        </p:spPr>
      </p:pic>
      <p:pic>
        <p:nvPicPr>
          <p:cNvPr id="47" name="Image 46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BDDEA6D4-1565-A9D2-93FB-6CB2046528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34" y="1190253"/>
            <a:ext cx="1326170" cy="947792"/>
          </a:xfrm>
          <a:prstGeom prst="rect">
            <a:avLst/>
          </a:prstGeom>
        </p:spPr>
      </p:pic>
      <p:pic>
        <p:nvPicPr>
          <p:cNvPr id="51" name="Image 50" descr="Une image contenant Graphique, Police, graphisme, cheval&#10;&#10;Description générée automatiquement">
            <a:extLst>
              <a:ext uri="{FF2B5EF4-FFF2-40B4-BE49-F238E27FC236}">
                <a16:creationId xmlns:a16="http://schemas.microsoft.com/office/drawing/2014/main" id="{25FF90BE-5B9F-81B8-EB49-4B11091E7B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32" y="4770740"/>
            <a:ext cx="1333500" cy="666750"/>
          </a:xfrm>
          <a:prstGeom prst="rect">
            <a:avLst/>
          </a:prstGeom>
        </p:spPr>
      </p:pic>
      <p:pic>
        <p:nvPicPr>
          <p:cNvPr id="53" name="Image 52" descr="Une image contenant Police&#10;&#10;Description générée automatiquement">
            <a:extLst>
              <a:ext uri="{FF2B5EF4-FFF2-40B4-BE49-F238E27FC236}">
                <a16:creationId xmlns:a16="http://schemas.microsoft.com/office/drawing/2014/main" id="{1818E823-7642-BF42-0AEB-4CADCE1613E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96" y="4803998"/>
            <a:ext cx="1905000" cy="809625"/>
          </a:xfrm>
          <a:prstGeom prst="rect">
            <a:avLst/>
          </a:prstGeom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D4A5BBC0-BA92-58ED-5C42-F45152F418B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29496" y="5778734"/>
            <a:ext cx="1934110" cy="495467"/>
          </a:xfrm>
          <a:prstGeom prst="rect">
            <a:avLst/>
          </a:prstGeom>
        </p:spPr>
      </p:pic>
      <p:pic>
        <p:nvPicPr>
          <p:cNvPr id="57" name="Image 5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B64D882-4428-901C-9559-F65409AB55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26" y="3684082"/>
            <a:ext cx="2385267" cy="784928"/>
          </a:xfrm>
          <a:prstGeom prst="rect">
            <a:avLst/>
          </a:prstGeom>
        </p:spPr>
      </p:pic>
      <p:pic>
        <p:nvPicPr>
          <p:cNvPr id="59" name="Image 58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83AA70EB-0359-A1BE-0C9C-2D43D0270EC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4883584"/>
            <a:ext cx="2578270" cy="947689"/>
          </a:xfrm>
          <a:prstGeom prst="rect">
            <a:avLst/>
          </a:prstGeom>
        </p:spPr>
      </p:pic>
      <p:pic>
        <p:nvPicPr>
          <p:cNvPr id="61" name="Image 6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11D6D9F-20E7-DA89-36B6-B07AB65AF6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36" y="4690679"/>
            <a:ext cx="2127280" cy="746811"/>
          </a:xfrm>
          <a:prstGeom prst="rect">
            <a:avLst/>
          </a:prstGeom>
        </p:spPr>
      </p:pic>
      <p:pic>
        <p:nvPicPr>
          <p:cNvPr id="63" name="Image 62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3ACE0327-8A22-7233-F61E-0DC4A0ABC74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19" y="2379336"/>
            <a:ext cx="1653742" cy="1653742"/>
          </a:xfrm>
          <a:prstGeom prst="rect">
            <a:avLst/>
          </a:prstGeom>
        </p:spPr>
      </p:pic>
      <p:pic>
        <p:nvPicPr>
          <p:cNvPr id="65" name="Image 6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0F61404-727B-BD50-9F22-80ADB11E071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5" y="5749900"/>
            <a:ext cx="2190750" cy="898150"/>
          </a:xfrm>
          <a:prstGeom prst="rect">
            <a:avLst/>
          </a:prstGeom>
        </p:spPr>
      </p:pic>
      <p:pic>
        <p:nvPicPr>
          <p:cNvPr id="67" name="Image 66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C30A6BA9-19CE-88B3-3CA0-2AAB31BD7AE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5" y="365427"/>
            <a:ext cx="1181714" cy="1198105"/>
          </a:xfrm>
          <a:prstGeom prst="rect">
            <a:avLst/>
          </a:prstGeom>
        </p:spPr>
      </p:pic>
      <p:pic>
        <p:nvPicPr>
          <p:cNvPr id="69" name="Image 68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04808724-8CE7-EED0-5D22-90645D99E8F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54" y="615739"/>
            <a:ext cx="2107992" cy="947793"/>
          </a:xfrm>
          <a:prstGeom prst="rect">
            <a:avLst/>
          </a:prstGeom>
        </p:spPr>
      </p:pic>
      <p:pic>
        <p:nvPicPr>
          <p:cNvPr id="73" name="Image 72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246C45EF-4B54-BF3D-540E-70CFAE33B29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38" y="894629"/>
            <a:ext cx="1844356" cy="427026"/>
          </a:xfrm>
          <a:prstGeom prst="rect">
            <a:avLst/>
          </a:prstGeom>
        </p:spPr>
      </p:pic>
      <p:pic>
        <p:nvPicPr>
          <p:cNvPr id="75" name="Image 74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494AD17F-C820-DAD3-2298-E6845D7AF42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33" y="485480"/>
            <a:ext cx="1031304" cy="1046260"/>
          </a:xfrm>
          <a:prstGeom prst="rect">
            <a:avLst/>
          </a:prstGeom>
        </p:spPr>
      </p:pic>
      <p:pic>
        <p:nvPicPr>
          <p:cNvPr id="77" name="Image 76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7767EFC4-CDEA-D714-2532-D24129D45A1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41" y="1522244"/>
            <a:ext cx="1031304" cy="1046260"/>
          </a:xfrm>
          <a:prstGeom prst="rect">
            <a:avLst/>
          </a:prstGeom>
        </p:spPr>
      </p:pic>
      <p:pic>
        <p:nvPicPr>
          <p:cNvPr id="79" name="Image 7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E392EE68-E93F-7520-D59E-14230BD8043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84" y="1499656"/>
            <a:ext cx="1031304" cy="1046260"/>
          </a:xfrm>
          <a:prstGeom prst="rect">
            <a:avLst/>
          </a:prstGeom>
        </p:spPr>
      </p:pic>
      <p:pic>
        <p:nvPicPr>
          <p:cNvPr id="81" name="Image 8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C65336B-D605-CD37-FDE5-0F2DE5FED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4" b="33784"/>
          <a:stretch/>
        </p:blipFill>
        <p:spPr>
          <a:xfrm>
            <a:off x="2594893" y="4370947"/>
            <a:ext cx="1785439" cy="674405"/>
          </a:xfrm>
          <a:prstGeom prst="rect">
            <a:avLst/>
          </a:prstGeom>
        </p:spPr>
      </p:pic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AD78789-0974-F3CF-1748-B462EDE12B6F}"/>
              </a:ext>
            </a:extLst>
          </p:cNvPr>
          <p:cNvCxnSpPr>
            <a:cxnSpLocks/>
            <a:stCxn id="16" idx="3"/>
          </p:cNvCxnSpPr>
          <p:nvPr userDrawn="1"/>
        </p:nvCxnSpPr>
        <p:spPr>
          <a:xfrm flipV="1">
            <a:off x="7224316" y="2950321"/>
            <a:ext cx="978868" cy="325204"/>
          </a:xfrm>
          <a:prstGeom prst="line">
            <a:avLst/>
          </a:prstGeom>
          <a:ln>
            <a:solidFill>
              <a:srgbClr val="26B6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96DA6D6B-4D84-23E9-7A54-EC72F072B690}"/>
              </a:ext>
            </a:extLst>
          </p:cNvPr>
          <p:cNvCxnSpPr>
            <a:cxnSpLocks/>
            <a:stCxn id="16" idx="0"/>
          </p:cNvCxnSpPr>
          <p:nvPr userDrawn="1"/>
        </p:nvCxnSpPr>
        <p:spPr>
          <a:xfrm flipH="1" flipV="1">
            <a:off x="5621749" y="1699846"/>
            <a:ext cx="168578" cy="404405"/>
          </a:xfrm>
          <a:prstGeom prst="line">
            <a:avLst/>
          </a:prstGeom>
          <a:ln>
            <a:solidFill>
              <a:srgbClr val="018F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6981C52D-A8F0-E10D-0789-F2325BE449F5}"/>
              </a:ext>
            </a:extLst>
          </p:cNvPr>
          <p:cNvCxnSpPr>
            <a:cxnSpLocks/>
            <a:stCxn id="16" idx="1"/>
            <a:endCxn id="63" idx="3"/>
          </p:cNvCxnSpPr>
          <p:nvPr userDrawn="1"/>
        </p:nvCxnSpPr>
        <p:spPr>
          <a:xfrm flipH="1" flipV="1">
            <a:off x="3710461" y="3206207"/>
            <a:ext cx="645876" cy="69318"/>
          </a:xfrm>
          <a:prstGeom prst="line">
            <a:avLst/>
          </a:prstGeom>
          <a:ln>
            <a:solidFill>
              <a:srgbClr val="009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10EAD88B-D212-ACFA-C9F4-B24DC4091AA0}"/>
              </a:ext>
            </a:extLst>
          </p:cNvPr>
          <p:cNvCxnSpPr>
            <a:stCxn id="16" idx="2"/>
          </p:cNvCxnSpPr>
          <p:nvPr userDrawn="1"/>
        </p:nvCxnSpPr>
        <p:spPr>
          <a:xfrm flipH="1">
            <a:off x="5790326" y="4446799"/>
            <a:ext cx="1" cy="337869"/>
          </a:xfrm>
          <a:prstGeom prst="line">
            <a:avLst/>
          </a:prstGeom>
          <a:ln>
            <a:solidFill>
              <a:srgbClr val="7FB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CE61E87-77AE-9A4A-E066-BF70F64C03D0}"/>
              </a:ext>
            </a:extLst>
          </p:cNvPr>
          <p:cNvSpPr txBox="1"/>
          <p:nvPr userDrawn="1"/>
        </p:nvSpPr>
        <p:spPr>
          <a:xfrm>
            <a:off x="11170763" y="6485641"/>
            <a:ext cx="102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2D0A9E2-A766-4C68-855D-0A04CEBFA2FC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50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FC9FFC37-F29C-5579-93B4-080A51B19155}"/>
              </a:ext>
            </a:extLst>
          </p:cNvPr>
          <p:cNvSpPr/>
          <p:nvPr userDrawn="1"/>
        </p:nvSpPr>
        <p:spPr>
          <a:xfrm>
            <a:off x="0" y="1"/>
            <a:ext cx="1446485" cy="1868132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4;p12">
            <a:extLst>
              <a:ext uri="{FF2B5EF4-FFF2-40B4-BE49-F238E27FC236}">
                <a16:creationId xmlns:a16="http://schemas.microsoft.com/office/drawing/2014/main" id="{787803FB-2B47-3C61-3991-4A07E2D5BB2C}"/>
              </a:ext>
            </a:extLst>
          </p:cNvPr>
          <p:cNvSpPr/>
          <p:nvPr userDrawn="1"/>
        </p:nvSpPr>
        <p:spPr>
          <a:xfrm rot="3560713">
            <a:off x="741304" y="2010186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5;p12">
            <a:extLst>
              <a:ext uri="{FF2B5EF4-FFF2-40B4-BE49-F238E27FC236}">
                <a16:creationId xmlns:a16="http://schemas.microsoft.com/office/drawing/2014/main" id="{5C56B542-1913-8961-FE1C-EA4EFA3C13CB}"/>
              </a:ext>
            </a:extLst>
          </p:cNvPr>
          <p:cNvSpPr/>
          <p:nvPr userDrawn="1"/>
        </p:nvSpPr>
        <p:spPr>
          <a:xfrm rot="1619439">
            <a:off x="264432" y="1927400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Image 1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1951C541-1949-C904-71D0-5C45D1F0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29" y="59086"/>
            <a:ext cx="5616941" cy="458788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4353573-05E3-0DE8-6205-7E7B304630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999" y="4907771"/>
            <a:ext cx="10692000" cy="701145"/>
          </a:xfrm>
        </p:spPr>
        <p:txBody>
          <a:bodyPr anchor="b">
            <a:noAutofit/>
          </a:bodyPr>
          <a:lstStyle>
            <a:lvl1pPr algn="ctr"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Autonomie en protéines des élevages herbivores</a:t>
            </a:r>
            <a:br>
              <a:rPr lang="fr-FR"/>
            </a:br>
            <a:r>
              <a:rPr lang="fr-FR"/>
              <a:t>en Auvergne Rhône-Alpes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CAE8BBF-A8F6-D86B-CBB8-86C0D66D8A35}"/>
              </a:ext>
            </a:extLst>
          </p:cNvPr>
          <p:cNvSpPr txBox="1">
            <a:spLocks/>
          </p:cNvSpPr>
          <p:nvPr userDrawn="1"/>
        </p:nvSpPr>
        <p:spPr>
          <a:xfrm>
            <a:off x="749999" y="5638812"/>
            <a:ext cx="10692000" cy="701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Quelles solutions pour adapter les systèmes dans un contexte de changement climatique ?​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DAF263-6E39-D5A4-B2F9-C80D29A23EF1}"/>
              </a:ext>
            </a:extLst>
          </p:cNvPr>
          <p:cNvSpPr txBox="1"/>
          <p:nvPr userDrawn="1"/>
        </p:nvSpPr>
        <p:spPr>
          <a:xfrm>
            <a:off x="11170763" y="6485641"/>
            <a:ext cx="102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2D0A9E2-A766-4C68-855D-0A04CEBFA2FC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706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3FAE2-BDDB-1041-95DD-68EE3AAB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6A80A02-0438-E146-AE65-2B3DFA142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891D-98FA-1240-AA9D-B78040A445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465DFD-E16B-724D-9F4E-2E4C7963A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7413" y="1452564"/>
            <a:ext cx="10677525" cy="44551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3255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F706F3-9AE1-B698-9E0B-210FB3409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452" y="888522"/>
            <a:ext cx="10561547" cy="527050"/>
          </a:xfrm>
        </p:spPr>
        <p:txBody>
          <a:bodyPr anchor="ctr">
            <a:normAutofit/>
          </a:bodyPr>
          <a:lstStyle>
            <a:lvl1pPr algn="ctr">
              <a:defRPr lang="fr-FR" sz="2000" b="0" kern="12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6796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FC9FFC37-F29C-5579-93B4-080A51B19155}"/>
              </a:ext>
            </a:extLst>
          </p:cNvPr>
          <p:cNvSpPr/>
          <p:nvPr userDrawn="1"/>
        </p:nvSpPr>
        <p:spPr>
          <a:xfrm>
            <a:off x="0" y="1"/>
            <a:ext cx="1446485" cy="1868132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4;p12">
            <a:extLst>
              <a:ext uri="{FF2B5EF4-FFF2-40B4-BE49-F238E27FC236}">
                <a16:creationId xmlns:a16="http://schemas.microsoft.com/office/drawing/2014/main" id="{787803FB-2B47-3C61-3991-4A07E2D5BB2C}"/>
              </a:ext>
            </a:extLst>
          </p:cNvPr>
          <p:cNvSpPr/>
          <p:nvPr userDrawn="1"/>
        </p:nvSpPr>
        <p:spPr>
          <a:xfrm rot="3560713">
            <a:off x="741304" y="2010186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5;p12">
            <a:extLst>
              <a:ext uri="{FF2B5EF4-FFF2-40B4-BE49-F238E27FC236}">
                <a16:creationId xmlns:a16="http://schemas.microsoft.com/office/drawing/2014/main" id="{5C56B542-1913-8961-FE1C-EA4EFA3C13CB}"/>
              </a:ext>
            </a:extLst>
          </p:cNvPr>
          <p:cNvSpPr/>
          <p:nvPr userDrawn="1"/>
        </p:nvSpPr>
        <p:spPr>
          <a:xfrm rot="1619439">
            <a:off x="264432" y="1927400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Image 1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1951C541-1949-C904-71D0-5C45D1F0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25" y="0"/>
            <a:ext cx="8319417" cy="67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72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1951C541-1949-C904-71D0-5C45D1F0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7" y="2104251"/>
            <a:ext cx="2867979" cy="2342548"/>
          </a:xfrm>
          <a:prstGeom prst="rect">
            <a:avLst/>
          </a:prstGeom>
        </p:spPr>
      </p:pic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45DC7E-2739-B31D-670F-5328DEB84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3" y="3826912"/>
            <a:ext cx="1380561" cy="1088069"/>
          </a:xfrm>
          <a:prstGeom prst="rect">
            <a:avLst/>
          </a:prstGeom>
        </p:spPr>
      </p:pic>
      <p:pic>
        <p:nvPicPr>
          <p:cNvPr id="49" name="Image 48" descr="Une image contenant Graphique, logo, graphisme, Police&#10;&#10;Description générée automatiquement">
            <a:extLst>
              <a:ext uri="{FF2B5EF4-FFF2-40B4-BE49-F238E27FC236}">
                <a16:creationId xmlns:a16="http://schemas.microsoft.com/office/drawing/2014/main" id="{9714DC85-354F-A411-3442-F12DD20F92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1980950"/>
            <a:ext cx="2013871" cy="1394792"/>
          </a:xfrm>
          <a:prstGeom prst="rect">
            <a:avLst/>
          </a:prstGeom>
        </p:spPr>
      </p:pic>
      <p:pic>
        <p:nvPicPr>
          <p:cNvPr id="39" name="Image 38" descr="Une image contenant texte, logo, symbole, Police&#10;&#10;Description générée automatiquement">
            <a:extLst>
              <a:ext uri="{FF2B5EF4-FFF2-40B4-BE49-F238E27FC236}">
                <a16:creationId xmlns:a16="http://schemas.microsoft.com/office/drawing/2014/main" id="{A9CC9395-11F6-FE4A-21ED-37D3B39C01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4" y="3608514"/>
            <a:ext cx="1097280" cy="864524"/>
          </a:xfrm>
          <a:prstGeom prst="rect">
            <a:avLst/>
          </a:prstGeom>
        </p:spPr>
      </p:pic>
      <p:pic>
        <p:nvPicPr>
          <p:cNvPr id="41" name="Image 40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88D46344-FA23-6579-A2EF-4F98B7DCA7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9" y="5749900"/>
            <a:ext cx="1207078" cy="781051"/>
          </a:xfrm>
          <a:prstGeom prst="rect">
            <a:avLst/>
          </a:prstGeom>
        </p:spPr>
      </p:pic>
      <p:pic>
        <p:nvPicPr>
          <p:cNvPr id="43" name="Image 42" descr="Une image contenant clipart, mammifère, Police, Graphique&#10;&#10;Description générée automatiquement">
            <a:extLst>
              <a:ext uri="{FF2B5EF4-FFF2-40B4-BE49-F238E27FC236}">
                <a16:creationId xmlns:a16="http://schemas.microsoft.com/office/drawing/2014/main" id="{1F80056A-483D-9067-DFA3-969CB6D887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60" y="2571750"/>
            <a:ext cx="1714500" cy="857250"/>
          </a:xfrm>
          <a:prstGeom prst="rect">
            <a:avLst/>
          </a:prstGeom>
        </p:spPr>
      </p:pic>
      <p:pic>
        <p:nvPicPr>
          <p:cNvPr id="45" name="Image 44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363297A4-70DF-C1DF-AB28-7A1631CF9A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86" y="5635943"/>
            <a:ext cx="1714500" cy="781050"/>
          </a:xfrm>
          <a:prstGeom prst="rect">
            <a:avLst/>
          </a:prstGeom>
        </p:spPr>
      </p:pic>
      <p:pic>
        <p:nvPicPr>
          <p:cNvPr id="47" name="Image 46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BDDEA6D4-1565-A9D2-93FB-6CB2046528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34" y="1190253"/>
            <a:ext cx="1326170" cy="947792"/>
          </a:xfrm>
          <a:prstGeom prst="rect">
            <a:avLst/>
          </a:prstGeom>
        </p:spPr>
      </p:pic>
      <p:pic>
        <p:nvPicPr>
          <p:cNvPr id="51" name="Image 50" descr="Une image contenant Graphique, Police, graphisme, cheval&#10;&#10;Description générée automatiquement">
            <a:extLst>
              <a:ext uri="{FF2B5EF4-FFF2-40B4-BE49-F238E27FC236}">
                <a16:creationId xmlns:a16="http://schemas.microsoft.com/office/drawing/2014/main" id="{25FF90BE-5B9F-81B8-EB49-4B11091E7B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32" y="4770740"/>
            <a:ext cx="1333500" cy="666750"/>
          </a:xfrm>
          <a:prstGeom prst="rect">
            <a:avLst/>
          </a:prstGeom>
        </p:spPr>
      </p:pic>
      <p:pic>
        <p:nvPicPr>
          <p:cNvPr id="53" name="Image 52" descr="Une image contenant Police&#10;&#10;Description générée automatiquement">
            <a:extLst>
              <a:ext uri="{FF2B5EF4-FFF2-40B4-BE49-F238E27FC236}">
                <a16:creationId xmlns:a16="http://schemas.microsoft.com/office/drawing/2014/main" id="{1818E823-7642-BF42-0AEB-4CADCE1613E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96" y="4803998"/>
            <a:ext cx="1905000" cy="809625"/>
          </a:xfrm>
          <a:prstGeom prst="rect">
            <a:avLst/>
          </a:prstGeom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D4A5BBC0-BA92-58ED-5C42-F45152F418B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29496" y="5778734"/>
            <a:ext cx="1934110" cy="495467"/>
          </a:xfrm>
          <a:prstGeom prst="rect">
            <a:avLst/>
          </a:prstGeom>
        </p:spPr>
      </p:pic>
      <p:pic>
        <p:nvPicPr>
          <p:cNvPr id="57" name="Image 5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B64D882-4428-901C-9559-F65409AB55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26" y="3684082"/>
            <a:ext cx="2385267" cy="784928"/>
          </a:xfrm>
          <a:prstGeom prst="rect">
            <a:avLst/>
          </a:prstGeom>
        </p:spPr>
      </p:pic>
      <p:pic>
        <p:nvPicPr>
          <p:cNvPr id="59" name="Image 58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83AA70EB-0359-A1BE-0C9C-2D43D0270EC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4883584"/>
            <a:ext cx="2578270" cy="947689"/>
          </a:xfrm>
          <a:prstGeom prst="rect">
            <a:avLst/>
          </a:prstGeom>
        </p:spPr>
      </p:pic>
      <p:pic>
        <p:nvPicPr>
          <p:cNvPr id="61" name="Image 6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11D6D9F-20E7-DA89-36B6-B07AB65AF6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36" y="4690679"/>
            <a:ext cx="2127280" cy="746811"/>
          </a:xfrm>
          <a:prstGeom prst="rect">
            <a:avLst/>
          </a:prstGeom>
        </p:spPr>
      </p:pic>
      <p:pic>
        <p:nvPicPr>
          <p:cNvPr id="63" name="Image 62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3ACE0327-8A22-7233-F61E-0DC4A0ABC74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19" y="2379336"/>
            <a:ext cx="1653742" cy="1653742"/>
          </a:xfrm>
          <a:prstGeom prst="rect">
            <a:avLst/>
          </a:prstGeom>
        </p:spPr>
      </p:pic>
      <p:pic>
        <p:nvPicPr>
          <p:cNvPr id="65" name="Image 6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0F61404-727B-BD50-9F22-80ADB11E071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5" y="5749900"/>
            <a:ext cx="2190750" cy="898150"/>
          </a:xfrm>
          <a:prstGeom prst="rect">
            <a:avLst/>
          </a:prstGeom>
        </p:spPr>
      </p:pic>
      <p:pic>
        <p:nvPicPr>
          <p:cNvPr id="67" name="Image 66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C30A6BA9-19CE-88B3-3CA0-2AAB31BD7AE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5" y="365427"/>
            <a:ext cx="1181714" cy="1198105"/>
          </a:xfrm>
          <a:prstGeom prst="rect">
            <a:avLst/>
          </a:prstGeom>
        </p:spPr>
      </p:pic>
      <p:pic>
        <p:nvPicPr>
          <p:cNvPr id="69" name="Image 68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04808724-8CE7-EED0-5D22-90645D99E8F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54" y="615739"/>
            <a:ext cx="2107992" cy="947793"/>
          </a:xfrm>
          <a:prstGeom prst="rect">
            <a:avLst/>
          </a:prstGeom>
        </p:spPr>
      </p:pic>
      <p:pic>
        <p:nvPicPr>
          <p:cNvPr id="73" name="Image 72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246C45EF-4B54-BF3D-540E-70CFAE33B29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38" y="894629"/>
            <a:ext cx="1844356" cy="427026"/>
          </a:xfrm>
          <a:prstGeom prst="rect">
            <a:avLst/>
          </a:prstGeom>
        </p:spPr>
      </p:pic>
      <p:pic>
        <p:nvPicPr>
          <p:cNvPr id="75" name="Image 74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494AD17F-C820-DAD3-2298-E6845D7AF42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33" y="485480"/>
            <a:ext cx="1031304" cy="1046260"/>
          </a:xfrm>
          <a:prstGeom prst="rect">
            <a:avLst/>
          </a:prstGeom>
        </p:spPr>
      </p:pic>
      <p:pic>
        <p:nvPicPr>
          <p:cNvPr id="77" name="Image 76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7767EFC4-CDEA-D714-2532-D24129D45A1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41" y="1522244"/>
            <a:ext cx="1031304" cy="1046260"/>
          </a:xfrm>
          <a:prstGeom prst="rect">
            <a:avLst/>
          </a:prstGeom>
        </p:spPr>
      </p:pic>
      <p:pic>
        <p:nvPicPr>
          <p:cNvPr id="79" name="Image 7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E392EE68-E93F-7520-D59E-14230BD8043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84" y="1499656"/>
            <a:ext cx="1031304" cy="1046260"/>
          </a:xfrm>
          <a:prstGeom prst="rect">
            <a:avLst/>
          </a:prstGeom>
        </p:spPr>
      </p:pic>
      <p:pic>
        <p:nvPicPr>
          <p:cNvPr id="81" name="Image 8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C65336B-D605-CD37-FDE5-0F2DE5FED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4" b="33784"/>
          <a:stretch/>
        </p:blipFill>
        <p:spPr>
          <a:xfrm>
            <a:off x="2594893" y="4370947"/>
            <a:ext cx="1785439" cy="674405"/>
          </a:xfrm>
          <a:prstGeom prst="rect">
            <a:avLst/>
          </a:prstGeom>
        </p:spPr>
      </p:pic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AD78789-0974-F3CF-1748-B462EDE12B6F}"/>
              </a:ext>
            </a:extLst>
          </p:cNvPr>
          <p:cNvCxnSpPr>
            <a:cxnSpLocks/>
            <a:stCxn id="16" idx="3"/>
          </p:cNvCxnSpPr>
          <p:nvPr userDrawn="1"/>
        </p:nvCxnSpPr>
        <p:spPr>
          <a:xfrm flipV="1">
            <a:off x="7224316" y="2950321"/>
            <a:ext cx="978868" cy="325204"/>
          </a:xfrm>
          <a:prstGeom prst="line">
            <a:avLst/>
          </a:prstGeom>
          <a:ln>
            <a:solidFill>
              <a:srgbClr val="26B6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96DA6D6B-4D84-23E9-7A54-EC72F072B690}"/>
              </a:ext>
            </a:extLst>
          </p:cNvPr>
          <p:cNvCxnSpPr>
            <a:cxnSpLocks/>
            <a:stCxn id="16" idx="0"/>
          </p:cNvCxnSpPr>
          <p:nvPr userDrawn="1"/>
        </p:nvCxnSpPr>
        <p:spPr>
          <a:xfrm flipH="1" flipV="1">
            <a:off x="5621749" y="1699846"/>
            <a:ext cx="168578" cy="404405"/>
          </a:xfrm>
          <a:prstGeom prst="line">
            <a:avLst/>
          </a:prstGeom>
          <a:ln>
            <a:solidFill>
              <a:srgbClr val="018F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6981C52D-A8F0-E10D-0789-F2325BE449F5}"/>
              </a:ext>
            </a:extLst>
          </p:cNvPr>
          <p:cNvCxnSpPr>
            <a:cxnSpLocks/>
            <a:stCxn id="16" idx="1"/>
            <a:endCxn id="63" idx="3"/>
          </p:cNvCxnSpPr>
          <p:nvPr userDrawn="1"/>
        </p:nvCxnSpPr>
        <p:spPr>
          <a:xfrm flipH="1" flipV="1">
            <a:off x="3710461" y="3206207"/>
            <a:ext cx="645876" cy="69318"/>
          </a:xfrm>
          <a:prstGeom prst="line">
            <a:avLst/>
          </a:prstGeom>
          <a:ln>
            <a:solidFill>
              <a:srgbClr val="009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10EAD88B-D212-ACFA-C9F4-B24DC4091AA0}"/>
              </a:ext>
            </a:extLst>
          </p:cNvPr>
          <p:cNvCxnSpPr>
            <a:stCxn id="16" idx="2"/>
          </p:cNvCxnSpPr>
          <p:nvPr userDrawn="1"/>
        </p:nvCxnSpPr>
        <p:spPr>
          <a:xfrm flipH="1">
            <a:off x="5790326" y="4446799"/>
            <a:ext cx="1" cy="337869"/>
          </a:xfrm>
          <a:prstGeom prst="line">
            <a:avLst/>
          </a:prstGeom>
          <a:ln>
            <a:solidFill>
              <a:srgbClr val="7FB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959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logo_titre"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18F60756-7C25-4059-9DFD-C97F04CE4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3911" y="4587883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F32B1399-264B-4949-B0B5-FA47C81C2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857" y="5624683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3" name="Image 2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C3EB503D-8726-0249-A630-17E24CEF8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6" y="194156"/>
            <a:ext cx="5553727" cy="45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9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_simpli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 8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D0A16B62-C718-80CA-982C-67435BE46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0" y="1"/>
            <a:ext cx="1592589" cy="1301262"/>
          </a:xfrm>
          <a:prstGeom prst="rect">
            <a:avLst/>
          </a:prstGeom>
        </p:spPr>
      </p:pic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2E634C54-73A1-2E27-E956-1391D9085CE3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4;p12">
            <a:extLst>
              <a:ext uri="{FF2B5EF4-FFF2-40B4-BE49-F238E27FC236}">
                <a16:creationId xmlns:a16="http://schemas.microsoft.com/office/drawing/2014/main" id="{378F0DA1-0B9C-2BFE-C3AF-06EA7B167E46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5;p12">
            <a:extLst>
              <a:ext uri="{FF2B5EF4-FFF2-40B4-BE49-F238E27FC236}">
                <a16:creationId xmlns:a16="http://schemas.microsoft.com/office/drawing/2014/main" id="{C9D1960D-B8AC-4FF3-C146-B175DF06161B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681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peri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 9" descr="Une image contenant Graphique, clipart, vert, symbole&#10;&#10;Description générée automatiquement">
            <a:extLst>
              <a:ext uri="{FF2B5EF4-FFF2-40B4-BE49-F238E27FC236}">
                <a16:creationId xmlns:a16="http://schemas.microsoft.com/office/drawing/2014/main" id="{E20B42A1-E71A-732A-7558-5737EA82F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" y="125262"/>
            <a:ext cx="1190728" cy="1179600"/>
          </a:xfrm>
          <a:prstGeom prst="rect">
            <a:avLst/>
          </a:prstGeom>
        </p:spPr>
      </p:pic>
      <p:sp>
        <p:nvSpPr>
          <p:cNvPr id="15" name="Google Shape;12;p2">
            <a:extLst>
              <a:ext uri="{FF2B5EF4-FFF2-40B4-BE49-F238E27FC236}">
                <a16:creationId xmlns:a16="http://schemas.microsoft.com/office/drawing/2014/main" id="{1EF15457-7792-59BD-6AE1-FFB52FF35BB2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4;p12">
            <a:extLst>
              <a:ext uri="{FF2B5EF4-FFF2-40B4-BE49-F238E27FC236}">
                <a16:creationId xmlns:a16="http://schemas.microsoft.com/office/drawing/2014/main" id="{888617FC-3602-9FDC-88EE-8E6851E7D4A6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5;p12">
            <a:extLst>
              <a:ext uri="{FF2B5EF4-FFF2-40B4-BE49-F238E27FC236}">
                <a16:creationId xmlns:a16="http://schemas.microsoft.com/office/drawing/2014/main" id="{7F4F0898-9EA0-2025-E1B0-545CD467EBFD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017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mi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Une image contenant mammifère, silhouette&#10;&#10;Description générée automatiquement">
            <a:extLst>
              <a:ext uri="{FF2B5EF4-FFF2-40B4-BE49-F238E27FC236}">
                <a16:creationId xmlns:a16="http://schemas.microsoft.com/office/drawing/2014/main" id="{DF05BE50-3CF8-B30F-8BF0-BA20AFA36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" y="125262"/>
            <a:ext cx="1201857" cy="1179600"/>
          </a:xfrm>
          <a:prstGeom prst="rect">
            <a:avLst/>
          </a:prstGeom>
        </p:spPr>
      </p:pic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F9318755-A7F3-3640-E1E6-D7123962FA89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4;p12">
            <a:extLst>
              <a:ext uri="{FF2B5EF4-FFF2-40B4-BE49-F238E27FC236}">
                <a16:creationId xmlns:a16="http://schemas.microsoft.com/office/drawing/2014/main" id="{2FDEF6C3-243D-C501-0943-62D538CECBB8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5;p12">
            <a:extLst>
              <a:ext uri="{FF2B5EF4-FFF2-40B4-BE49-F238E27FC236}">
                <a16:creationId xmlns:a16="http://schemas.microsoft.com/office/drawing/2014/main" id="{24EC8990-D830-B964-7F98-955530A25DB8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98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ert_tit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AA8EB4-3756-4C90-A99E-D9500D19440C}"/>
              </a:ext>
            </a:extLst>
          </p:cNvPr>
          <p:cNvSpPr/>
          <p:nvPr/>
        </p:nvSpPr>
        <p:spPr>
          <a:xfrm>
            <a:off x="359091" y="287132"/>
            <a:ext cx="11473816" cy="4197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i="1"/>
          </a:p>
          <a:p>
            <a:pPr algn="ctr"/>
            <a:endParaRPr lang="fr-FR" i="1"/>
          </a:p>
          <a:p>
            <a:pPr algn="ctr"/>
            <a:r>
              <a:rPr lang="fr-FR" i="1"/>
              <a:t>Insérer une photo de votre choix sur ce cadre gris, sous les zones de textes,</a:t>
            </a:r>
            <a:br>
              <a:rPr lang="fr-FR" i="1"/>
            </a:br>
            <a:r>
              <a:rPr lang="fr-FR" i="1" u="sng"/>
              <a:t>en respectant les dimensions</a:t>
            </a:r>
          </a:p>
        </p:txBody>
      </p:sp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4484383"/>
            <a:ext cx="11473817" cy="2088001"/>
          </a:xfrm>
          <a:prstGeom prst="rect">
            <a:avLst/>
          </a:prstGeom>
          <a:solidFill>
            <a:schemeClr val="accent1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900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7475"/>
            <a:ext cx="9513937" cy="5226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D9FA1B-B6F3-29AC-AB67-6CC50A6882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261" y="4899353"/>
            <a:ext cx="1648646" cy="16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2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periment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 13" descr="Une image contenant Graphique, cercle, conception&#10;&#10;Description générée automatiquement">
            <a:extLst>
              <a:ext uri="{FF2B5EF4-FFF2-40B4-BE49-F238E27FC236}">
                <a16:creationId xmlns:a16="http://schemas.microsoft.com/office/drawing/2014/main" id="{86045C8B-AE94-B7E6-48CB-70112C016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" y="111924"/>
            <a:ext cx="1201857" cy="1179600"/>
          </a:xfrm>
          <a:prstGeom prst="rect">
            <a:avLst/>
          </a:prstGeom>
        </p:spPr>
      </p:pic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E2ECC3A1-96EB-1DC2-D4D8-D4EC51E84030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4;p12">
            <a:extLst>
              <a:ext uri="{FF2B5EF4-FFF2-40B4-BE49-F238E27FC236}">
                <a16:creationId xmlns:a16="http://schemas.microsoft.com/office/drawing/2014/main" id="{BABFDF85-58C8-C44C-13FE-C819E852C823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5;p12">
            <a:extLst>
              <a:ext uri="{FF2B5EF4-FFF2-40B4-BE49-F238E27FC236}">
                <a16:creationId xmlns:a16="http://schemas.microsoft.com/office/drawing/2014/main" id="{ED34D036-E802-D7B8-72CE-8A02352517A3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862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tonomie prote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46D5FAF-6E15-414C-81A4-5493C47ED149}"/>
              </a:ext>
            </a:extLst>
          </p:cNvPr>
          <p:cNvCxnSpPr>
            <a:cxnSpLocks/>
          </p:cNvCxnSpPr>
          <p:nvPr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Image 11" descr="Une image contenant Graphique, art, graphisme, conception&#10;&#10;Description générée automatiquement">
            <a:extLst>
              <a:ext uri="{FF2B5EF4-FFF2-40B4-BE49-F238E27FC236}">
                <a16:creationId xmlns:a16="http://schemas.microsoft.com/office/drawing/2014/main" id="{AC984EAC-EA33-F145-EE97-EC7853688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" y="0"/>
            <a:ext cx="1201857" cy="1179600"/>
          </a:xfrm>
          <a:prstGeom prst="rect">
            <a:avLst/>
          </a:prstGeom>
        </p:spPr>
      </p:pic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925A95BF-9494-54FD-099B-B3E3BE2D4175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4;p12">
            <a:extLst>
              <a:ext uri="{FF2B5EF4-FFF2-40B4-BE49-F238E27FC236}">
                <a16:creationId xmlns:a16="http://schemas.microsoft.com/office/drawing/2014/main" id="{BB8E3176-3B8F-3EC1-A852-C7C73992E7A0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5;p12">
            <a:extLst>
              <a:ext uri="{FF2B5EF4-FFF2-40B4-BE49-F238E27FC236}">
                <a16:creationId xmlns:a16="http://schemas.microsoft.com/office/drawing/2014/main" id="{F38C03B0-74D1-9B46-A72D-17BD6E6853F1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084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1" y="1476000"/>
            <a:ext cx="4914000" cy="4428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56B330C-B04C-4CAF-810C-14B032CC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8138" y="1471254"/>
            <a:ext cx="4914000" cy="4428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CA536B8-6AA3-447D-B5BC-EBD9DCE3933F}"/>
              </a:ext>
            </a:extLst>
          </p:cNvPr>
          <p:cNvCxnSpPr>
            <a:cxnSpLocks/>
          </p:cNvCxnSpPr>
          <p:nvPr userDrawn="1"/>
        </p:nvCxnSpPr>
        <p:spPr>
          <a:xfrm>
            <a:off x="1698655" y="1116942"/>
            <a:ext cx="10285403" cy="21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tre 1">
            <a:extLst>
              <a:ext uri="{FF2B5EF4-FFF2-40B4-BE49-F238E27FC236}">
                <a16:creationId xmlns:a16="http://schemas.microsoft.com/office/drawing/2014/main" id="{B5D766BB-B511-4DC2-9628-6757682A8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55" y="269724"/>
            <a:ext cx="1098000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6" name="Image 5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1BE5DAEF-0CE5-DDF6-91BF-922E998C1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0" y="1"/>
            <a:ext cx="1592589" cy="1301262"/>
          </a:xfrm>
          <a:prstGeom prst="rect">
            <a:avLst/>
          </a:prstGeom>
        </p:spPr>
      </p:pic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FF356EE7-1854-BF02-0F4A-96D364137CF1}"/>
              </a:ext>
            </a:extLst>
          </p:cNvPr>
          <p:cNvSpPr/>
          <p:nvPr userDrawn="1"/>
        </p:nvSpPr>
        <p:spPr>
          <a:xfrm flipH="1" flipV="1">
            <a:off x="11324491" y="5737614"/>
            <a:ext cx="867508" cy="112038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26B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4;p12">
            <a:extLst>
              <a:ext uri="{FF2B5EF4-FFF2-40B4-BE49-F238E27FC236}">
                <a16:creationId xmlns:a16="http://schemas.microsoft.com/office/drawing/2014/main" id="{A7DB9E2A-4E11-D73E-4AC6-DBFB83374D03}"/>
              </a:ext>
            </a:extLst>
          </p:cNvPr>
          <p:cNvSpPr/>
          <p:nvPr userDrawn="1"/>
        </p:nvSpPr>
        <p:spPr>
          <a:xfrm rot="6334155" flipH="1" flipV="1">
            <a:off x="11579702" y="5321240"/>
            <a:ext cx="468817" cy="28453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7FB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5;p12">
            <a:extLst>
              <a:ext uri="{FF2B5EF4-FFF2-40B4-BE49-F238E27FC236}">
                <a16:creationId xmlns:a16="http://schemas.microsoft.com/office/drawing/2014/main" id="{8EFCE07B-8F06-9E0F-7C83-632B11C4F4E4}"/>
              </a:ext>
            </a:extLst>
          </p:cNvPr>
          <p:cNvSpPr/>
          <p:nvPr userDrawn="1"/>
        </p:nvSpPr>
        <p:spPr>
          <a:xfrm rot="16200000" flipH="1" flipV="1">
            <a:off x="11392206" y="5507496"/>
            <a:ext cx="232587" cy="29392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00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145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303370"/>
            <a:ext cx="11473817" cy="6286770"/>
          </a:xfrm>
          <a:prstGeom prst="rect">
            <a:avLst/>
          </a:prstGeom>
          <a:solidFill>
            <a:srgbClr val="009C45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9C4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2436E534-C0C3-4409-86B2-3F70E0941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" y="303370"/>
            <a:ext cx="1592589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6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ert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7FB927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7FB927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5" name="Image 4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C2A60B66-451A-70BB-2F57-60DFF7E62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" y="303370"/>
            <a:ext cx="1592589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8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 userDrawn="1"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018F96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18F96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5" name="Image 4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9FFF1D65-9F0F-579A-2C45-28832BEEE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" y="303370"/>
            <a:ext cx="1592589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04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²bleu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26B6C1">
              <a:alpha val="15000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26B6C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5" name="Image 4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741458EA-5E21-54AD-309C-0E7FD38F6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" y="303370"/>
            <a:ext cx="1592589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26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Graphique, Caractère coloré&#10;&#10;Description générée automatiquement">
            <a:extLst>
              <a:ext uri="{FF2B5EF4-FFF2-40B4-BE49-F238E27FC236}">
                <a16:creationId xmlns:a16="http://schemas.microsoft.com/office/drawing/2014/main" id="{741458EA-5E21-54AD-309C-0E7FD38F6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" y="303370"/>
            <a:ext cx="1592589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9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E93424-5059-6055-9F79-1BE7F412B1CE}"/>
              </a:ext>
            </a:extLst>
          </p:cNvPr>
          <p:cNvSpPr/>
          <p:nvPr userDrawn="1"/>
        </p:nvSpPr>
        <p:spPr>
          <a:xfrm>
            <a:off x="0" y="0"/>
            <a:ext cx="12192000" cy="52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975"/>
            <a:ext cx="9144000" cy="210211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743324"/>
            <a:ext cx="9144000" cy="143060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FFDD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1316" y="6467996"/>
            <a:ext cx="2743200" cy="365125"/>
          </a:xfrm>
        </p:spPr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31D17E-779F-4807-D3E4-BE674F074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6892" b="17107"/>
          <a:stretch/>
        </p:blipFill>
        <p:spPr>
          <a:xfrm>
            <a:off x="5326602" y="148754"/>
            <a:ext cx="1276706" cy="1295467"/>
          </a:xfrm>
          <a:prstGeom prst="rect">
            <a:avLst/>
          </a:prstGeom>
          <a:ln>
            <a:noFill/>
          </a:ln>
          <a:effectLst>
            <a:outerShdw blurRad="25400" sx="104000" sy="104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70B0FB-DAF5-9152-2E19-BA601E19A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084" y="5787278"/>
            <a:ext cx="1274899" cy="5732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757DF1-16B9-7F67-C3CC-F6768475B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29" y="5680307"/>
            <a:ext cx="819408" cy="8084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D523F67-E48E-4278-EFD7-9DE5FD9C03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1" y="5773818"/>
            <a:ext cx="895399" cy="59618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072E86C-21E2-4B8D-D32D-AAAC0079D4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72" y="5787277"/>
            <a:ext cx="1188076" cy="59454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CC449B1-269D-42D3-5A79-BAD6FF23DB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66" y="5763108"/>
            <a:ext cx="925008" cy="6428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9B516A-4181-2A7F-F185-5F52EC545E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03" y="5811842"/>
            <a:ext cx="1090825" cy="54541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B318D05-FE52-CED9-61CA-017770B614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57" y="5868141"/>
            <a:ext cx="1055713" cy="4328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0D592EB-600C-D364-8CD2-2379D76E6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9835" r="35205" b="23196"/>
          <a:stretch/>
        </p:blipFill>
        <p:spPr>
          <a:xfrm>
            <a:off x="2976624" y="5799092"/>
            <a:ext cx="665776" cy="57091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B9CE296-FD67-5595-A120-5D4A799AE59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56" y="5685763"/>
            <a:ext cx="940087" cy="797570"/>
          </a:xfrm>
          <a:prstGeom prst="rect">
            <a:avLst/>
          </a:prstGeom>
        </p:spPr>
      </p:pic>
      <p:pic>
        <p:nvPicPr>
          <p:cNvPr id="28" name="Image 27" descr="Une image contenant logo&#10;&#10;Description générée automatiquement">
            <a:extLst>
              <a:ext uri="{FF2B5EF4-FFF2-40B4-BE49-F238E27FC236}">
                <a16:creationId xmlns:a16="http://schemas.microsoft.com/office/drawing/2014/main" id="{B419D682-5A01-E434-0C4E-C5967118AE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01" y="5746249"/>
            <a:ext cx="1063831" cy="756112"/>
          </a:xfrm>
          <a:prstGeom prst="rect">
            <a:avLst/>
          </a:prstGeom>
        </p:spPr>
      </p:pic>
      <p:pic>
        <p:nvPicPr>
          <p:cNvPr id="15" name="Image 14" descr="Une image contenant mammifère, clipart, logo, Graphique&#10;&#10;Description générée automatiquement">
            <a:extLst>
              <a:ext uri="{FF2B5EF4-FFF2-40B4-BE49-F238E27FC236}">
                <a16:creationId xmlns:a16="http://schemas.microsoft.com/office/drawing/2014/main" id="{ADB20063-2854-B39B-62C9-2E1614E6C1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4" y="5680306"/>
            <a:ext cx="588731" cy="602157"/>
          </a:xfrm>
          <a:prstGeom prst="ellipse">
            <a:avLst/>
          </a:prstGeom>
        </p:spPr>
      </p:pic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3C5FD94-131A-2D39-262A-3C4E32E1B6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66" y="5503437"/>
            <a:ext cx="897070" cy="352076"/>
          </a:xfrm>
          <a:prstGeom prst="rect">
            <a:avLst/>
          </a:prstGeom>
        </p:spPr>
      </p:pic>
      <p:pic>
        <p:nvPicPr>
          <p:cNvPr id="12" name="Image 11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A773E5B6-B423-AA97-BF14-6B413EFD3C1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19" y="5901691"/>
            <a:ext cx="573861" cy="582183"/>
          </a:xfrm>
          <a:prstGeom prst="rect">
            <a:avLst/>
          </a:prstGeom>
        </p:spPr>
      </p:pic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7FE50AB-8990-BDC5-295F-0DBC17427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7900" r="8022" b="7445"/>
          <a:stretch/>
        </p:blipFill>
        <p:spPr>
          <a:xfrm>
            <a:off x="2340389" y="5746249"/>
            <a:ext cx="579135" cy="5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30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F706F3-9AE1-B698-9E0B-210FB3409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452" y="888522"/>
            <a:ext cx="10561547" cy="527050"/>
          </a:xfrm>
        </p:spPr>
        <p:txBody>
          <a:bodyPr anchor="ctr">
            <a:normAutofit/>
          </a:bodyPr>
          <a:lstStyle>
            <a:lvl1pPr algn="ctr">
              <a:defRPr lang="fr-FR" sz="2000" b="0" kern="12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8766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ert_titre_3_san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403232" y="285615"/>
            <a:ext cx="11473817" cy="6286770"/>
          </a:xfrm>
          <a:prstGeom prst="rect">
            <a:avLst/>
          </a:prstGeom>
          <a:solidFill>
            <a:schemeClr val="accent1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908" y="18279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854" y="2864700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B637C7-9EA4-2495-FA64-2E012175F0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518" y="4956697"/>
            <a:ext cx="1495250" cy="15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6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D464B3-E3FC-3ACC-E1C1-EE543108625E}"/>
              </a:ext>
            </a:extLst>
          </p:cNvPr>
          <p:cNvSpPr/>
          <p:nvPr userDrawn="1"/>
        </p:nvSpPr>
        <p:spPr>
          <a:xfrm>
            <a:off x="0" y="2424023"/>
            <a:ext cx="12192000" cy="2256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5A3228-E549-83BC-285E-A8CABA5DACC8}"/>
              </a:ext>
            </a:extLst>
          </p:cNvPr>
          <p:cNvSpPr/>
          <p:nvPr userDrawn="1"/>
        </p:nvSpPr>
        <p:spPr>
          <a:xfrm>
            <a:off x="0" y="0"/>
            <a:ext cx="12192000" cy="225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2613804"/>
            <a:ext cx="10261600" cy="1274073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5200" y="3940569"/>
            <a:ext cx="10261600" cy="50855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DD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DD6A553-3C0E-5745-459A-5F1B8B602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82"/>
            <a:ext cx="1376453" cy="1707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502C86-B0F8-89A4-F36C-1E925F871F61}"/>
              </a:ext>
            </a:extLst>
          </p:cNvPr>
          <p:cNvSpPr/>
          <p:nvPr userDrawn="1"/>
        </p:nvSpPr>
        <p:spPr>
          <a:xfrm>
            <a:off x="0" y="0"/>
            <a:ext cx="1299882" cy="1564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835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44131" y="1825625"/>
            <a:ext cx="495300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74933" y="1825625"/>
            <a:ext cx="5063067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998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4132" y="356659"/>
            <a:ext cx="10193868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44132" y="1672697"/>
            <a:ext cx="49699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44132" y="2496609"/>
            <a:ext cx="4969935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/>
          </p:nvPr>
        </p:nvSpPr>
        <p:spPr>
          <a:xfrm>
            <a:off x="6976533" y="1682222"/>
            <a:ext cx="4961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4"/>
          </p:nvPr>
        </p:nvSpPr>
        <p:spPr>
          <a:xfrm>
            <a:off x="6976533" y="2506134"/>
            <a:ext cx="496146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32983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998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00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369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857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F706F3-9AE1-B698-9E0B-210FB3409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452" y="888522"/>
            <a:ext cx="10561547" cy="527050"/>
          </a:xfrm>
        </p:spPr>
        <p:txBody>
          <a:bodyPr anchor="ctr">
            <a:normAutofit/>
          </a:bodyPr>
          <a:lstStyle>
            <a:lvl1pPr algn="ctr">
              <a:defRPr lang="fr-FR" sz="2000" b="0" kern="12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245397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F706F3-9AE1-B698-9E0B-210FB3409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452" y="888522"/>
            <a:ext cx="10561547" cy="527050"/>
          </a:xfrm>
        </p:spPr>
        <p:txBody>
          <a:bodyPr anchor="ctr">
            <a:normAutofit/>
          </a:bodyPr>
          <a:lstStyle>
            <a:lvl1pPr algn="ctr">
              <a:defRPr lang="fr-FR" sz="2000" b="0" kern="12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9802914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F1381-59D3-2374-6F31-C75E5F26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58DF66-1BAF-F5E4-B889-AA6F3BD09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03C56D-900D-573A-AB73-80B8110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9F42-B266-4D04-91BC-A95A625EBCA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5CA001-F26D-1595-CFAA-AE80AFAD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E085A-F8FE-84B0-C0F2-E126F9B2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8B53-BF1E-415F-A090-57488ED33C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99747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Vert_Diapo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/>
        </p:nvSpPr>
        <p:spPr>
          <a:xfrm>
            <a:off x="359198" y="285762"/>
            <a:ext cx="11473817" cy="6286770"/>
          </a:xfrm>
          <a:prstGeom prst="rect">
            <a:avLst/>
          </a:prstGeom>
          <a:solidFill>
            <a:srgbClr val="80BA27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E05A99-E245-4256-8146-F8B249D9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59" y="612826"/>
            <a:ext cx="6925656" cy="59806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7C0B7A-AD0B-4457-AEFF-49EF6693F1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7" y="587594"/>
            <a:ext cx="1168611" cy="99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6" y="1885361"/>
            <a:ext cx="9146174" cy="4018638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7E23C4-9F05-6082-232F-B1FCDA9CA2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421" y="5767376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02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5926" y="64884"/>
            <a:ext cx="8034325" cy="65063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Modifier le titre DE LA PARTIE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06626"/>
            <a:ext cx="10515600" cy="3600000"/>
          </a:xfrm>
        </p:spPr>
        <p:txBody>
          <a:bodyPr/>
          <a:lstStyle>
            <a:lvl1pPr>
              <a:defRPr>
                <a:solidFill>
                  <a:srgbClr val="2A9636"/>
                </a:solidFill>
              </a:defRPr>
            </a:lvl1pPr>
          </a:lstStyle>
          <a:p>
            <a:pPr lvl="0"/>
            <a:r>
              <a:rPr lang="fr-FR" dirty="0"/>
              <a:t>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D150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D1500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D1500"/>
                </a:solidFill>
              </a:defRPr>
            </a:lvl1pPr>
          </a:lstStyle>
          <a:p>
            <a:fld id="{6EA637E1-4C0B-4560-864E-8F6A53895EB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1685926" y="1293814"/>
            <a:ext cx="9582151" cy="553304"/>
          </a:xfrm>
        </p:spPr>
        <p:txBody>
          <a:bodyPr>
            <a:normAutofit/>
          </a:bodyPr>
          <a:lstStyle>
            <a:lvl1pPr marL="0" indent="0">
              <a:buNone/>
              <a:defRPr sz="2600" b="1" baseline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2043510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ert_Diapo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009600"/>
          </a:xfrm>
          <a:prstGeom prst="rect">
            <a:avLst/>
          </a:prstGeom>
          <a:solidFill>
            <a:schemeClr val="accent1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E6C052-EB4F-4086-9F85-BCBF666F5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18" y="2520000"/>
            <a:ext cx="3995924" cy="345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598" y="3065340"/>
            <a:ext cx="8370679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5" y="4095122"/>
            <a:ext cx="8370679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3BCC4F-6628-49C7-A989-0EA131691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DCBE65-788C-482F-8B8D-AB5109F2AF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005" y="5834966"/>
            <a:ext cx="928894" cy="9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eu_tit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chemeClr val="accent5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89115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8897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6078748"/>
            <a:ext cx="275379" cy="28330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3232" y="5847757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</a:rPr>
              <a:t>aura.chambres-agriculture.fr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" y="6105089"/>
            <a:ext cx="241539" cy="254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65732A-3614-CB66-7EEE-1BE98E8EF4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22" y="4844867"/>
            <a:ext cx="1648646" cy="16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2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67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D10C80-0988-428F-99E3-818F56D5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098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FEC568-9D09-4BC2-9499-3FDB800BF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000" y="1476000"/>
            <a:ext cx="100512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27CFBE-B75C-4B54-A16A-BC81511EF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3246437"/>
            <a:ext cx="8382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23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33" r:id="rId42"/>
    <p:sldLayoutId id="2147483834" r:id="rId4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432" userDrawn="1">
          <p15:clr>
            <a:srgbClr val="F26B43"/>
          </p15:clr>
        </p15:guide>
        <p15:guide id="4" pos="3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D10C80-0988-428F-99E3-818F56D5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098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FEC568-9D09-4BC2-9499-3FDB800BF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000" y="1476000"/>
            <a:ext cx="100512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7049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432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45720" y="0"/>
            <a:ext cx="10846279" cy="14751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76453" y="180975"/>
            <a:ext cx="10561547" cy="66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45720" y="1812910"/>
            <a:ext cx="10592280" cy="436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76045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F5A8-633D-4942-B784-9D7AFB2D045B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948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FFAA-DD3D-42D1-A88A-68A1D12767D8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926548-D194-AE20-2876-5D4B9178E9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-2195" b="17107"/>
          <a:stretch/>
        </p:blipFill>
        <p:spPr>
          <a:xfrm>
            <a:off x="0" y="40267"/>
            <a:ext cx="1285338" cy="1364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36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fr-FR" sz="3600" b="1" kern="1200" dirty="0">
          <a:solidFill>
            <a:schemeClr val="bg1">
              <a:lumMod val="95000"/>
            </a:schemeClr>
          </a:solidFill>
          <a:latin typeface="Corbel" pitchFamily="34" charset="0"/>
          <a:ea typeface="+mj-ea"/>
          <a:cs typeface="+mj-cs"/>
        </a:defRPr>
      </a:lvl1pPr>
    </p:titleStyle>
    <p:bodyStyle>
      <a:lvl1pPr marL="0" indent="0" algn="l" defTabSz="9144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Font typeface="Calibri" pitchFamily="34" charset="0"/>
        <a:buNone/>
        <a:defRPr lang="fr-FR" sz="2200" b="1" kern="1200" dirty="0" smtClean="0">
          <a:solidFill>
            <a:schemeClr val="accent2"/>
          </a:solidFill>
          <a:latin typeface="Roboto Slab" pitchFamily="2" charset="0"/>
          <a:ea typeface="Roboto Slab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378" y="155702"/>
            <a:ext cx="11831243" cy="69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sv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jpe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jpe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Relationship Id="rId1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30.svg"/><Relationship Id="rId7" Type="http://schemas.openxmlformats.org/officeDocument/2006/relationships/image" Target="../media/image13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2.png"/><Relationship Id="rId5" Type="http://schemas.microsoft.com/office/2007/relationships/hdphoto" Target="../media/hdphoto1.wdp"/><Relationship Id="rId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9" Type="http://schemas.openxmlformats.org/officeDocument/2006/relationships/image" Target="../media/image134.png"/><Relationship Id="rId21" Type="http://schemas.openxmlformats.org/officeDocument/2006/relationships/image" Target="../media/image127.png"/><Relationship Id="rId34" Type="http://schemas.openxmlformats.org/officeDocument/2006/relationships/customXml" Target="../ink/ink15.xml"/><Relationship Id="rId42" Type="http://schemas.openxmlformats.org/officeDocument/2006/relationships/image" Target="../media/image1350.png"/><Relationship Id="rId47" Type="http://schemas.openxmlformats.org/officeDocument/2006/relationships/customXml" Target="../ink/ink23.xml"/><Relationship Id="rId50" Type="http://schemas.openxmlformats.org/officeDocument/2006/relationships/image" Target="../media/image139.png"/><Relationship Id="rId55" Type="http://schemas.openxmlformats.org/officeDocument/2006/relationships/image" Target="../media/image143.pn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6" Type="http://schemas.openxmlformats.org/officeDocument/2006/relationships/customXml" Target="../ink/ink5.xml"/><Relationship Id="rId29" Type="http://schemas.openxmlformats.org/officeDocument/2006/relationships/image" Target="../media/image130.png"/><Relationship Id="rId11" Type="http://schemas.openxmlformats.org/officeDocument/2006/relationships/image" Target="../media/image1220.png"/><Relationship Id="rId24" Type="http://schemas.openxmlformats.org/officeDocument/2006/relationships/customXml" Target="../ink/ink9.xml"/><Relationship Id="rId32" Type="http://schemas.openxmlformats.org/officeDocument/2006/relationships/customXml" Target="../ink/ink14.xml"/><Relationship Id="rId37" Type="http://schemas.openxmlformats.org/officeDocument/2006/relationships/customXml" Target="../ink/ink17.xml"/><Relationship Id="rId40" Type="http://schemas.openxmlformats.org/officeDocument/2006/relationships/customXml" Target="../ink/ink19.xml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customXml" Target="../ink/ink27.xml"/><Relationship Id="rId5" Type="http://schemas.openxmlformats.org/officeDocument/2006/relationships/image" Target="../media/image123.svg"/><Relationship Id="rId19" Type="http://schemas.openxmlformats.org/officeDocument/2006/relationships/image" Target="../media/image143.png"/><Relationship Id="rId4" Type="http://schemas.openxmlformats.org/officeDocument/2006/relationships/image" Target="../media/image122.png"/><Relationship Id="rId9" Type="http://schemas.openxmlformats.org/officeDocument/2006/relationships/image" Target="../media/image121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customXml" Target="../ink/ink11.xml"/><Relationship Id="rId30" Type="http://schemas.openxmlformats.org/officeDocument/2006/relationships/customXml" Target="../ink/ink13.xml"/><Relationship Id="rId35" Type="http://schemas.openxmlformats.org/officeDocument/2006/relationships/customXml" Target="../ink/ink16.xml"/><Relationship Id="rId43" Type="http://schemas.openxmlformats.org/officeDocument/2006/relationships/customXml" Target="../ink/ink21.xml"/><Relationship Id="rId48" Type="http://schemas.openxmlformats.org/officeDocument/2006/relationships/image" Target="../media/image138.png"/><Relationship Id="rId56" Type="http://schemas.openxmlformats.org/officeDocument/2006/relationships/image" Target="../media/image144.png"/><Relationship Id="rId8" Type="http://schemas.openxmlformats.org/officeDocument/2006/relationships/customXml" Target="../ink/ink1.xml"/><Relationship Id="rId51" Type="http://schemas.openxmlformats.org/officeDocument/2006/relationships/customXml" Target="../ink/ink25.xml"/><Relationship Id="rId3" Type="http://schemas.openxmlformats.org/officeDocument/2006/relationships/image" Target="../media/image121.svg"/><Relationship Id="rId12" Type="http://schemas.openxmlformats.org/officeDocument/2006/relationships/customXml" Target="../ink/ink3.xml"/><Relationship Id="rId17" Type="http://schemas.openxmlformats.org/officeDocument/2006/relationships/image" Target="../media/image125.png"/><Relationship Id="rId25" Type="http://schemas.openxmlformats.org/officeDocument/2006/relationships/image" Target="../media/image1290.png"/><Relationship Id="rId33" Type="http://schemas.openxmlformats.org/officeDocument/2006/relationships/image" Target="../media/image1320.png"/><Relationship Id="rId38" Type="http://schemas.openxmlformats.org/officeDocument/2006/relationships/customXml" Target="../ink/ink18.xml"/><Relationship Id="rId46" Type="http://schemas.openxmlformats.org/officeDocument/2006/relationships/image" Target="../media/image137.png"/><Relationship Id="rId59" Type="http://schemas.openxmlformats.org/officeDocument/2006/relationships/image" Target="../media/image1440.png"/><Relationship Id="rId20" Type="http://schemas.openxmlformats.org/officeDocument/2006/relationships/customXml" Target="../ink/ink7.xml"/><Relationship Id="rId41" Type="http://schemas.openxmlformats.org/officeDocument/2006/relationships/customXml" Target="../ink/ink20.xml"/><Relationship Id="rId54" Type="http://schemas.openxmlformats.org/officeDocument/2006/relationships/image" Target="../media/image1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4.png"/><Relationship Id="rId15" Type="http://schemas.openxmlformats.org/officeDocument/2006/relationships/image" Target="../media/image1240.png"/><Relationship Id="rId23" Type="http://schemas.openxmlformats.org/officeDocument/2006/relationships/image" Target="../media/image1280.png"/><Relationship Id="rId28" Type="http://schemas.openxmlformats.org/officeDocument/2006/relationships/customXml" Target="../ink/ink12.xml"/><Relationship Id="rId36" Type="http://schemas.openxmlformats.org/officeDocument/2006/relationships/image" Target="../media/image1330.png"/><Relationship Id="rId49" Type="http://schemas.openxmlformats.org/officeDocument/2006/relationships/customXml" Target="../ink/ink24.xml"/><Relationship Id="rId57" Type="http://schemas.openxmlformats.org/officeDocument/2006/relationships/image" Target="../media/image145.svg"/><Relationship Id="rId10" Type="http://schemas.openxmlformats.org/officeDocument/2006/relationships/customXml" Target="../ink/ink2.xml"/><Relationship Id="rId31" Type="http://schemas.openxmlformats.org/officeDocument/2006/relationships/image" Target="../media/image1310.png"/><Relationship Id="rId44" Type="http://schemas.openxmlformats.org/officeDocument/2006/relationships/image" Target="../media/image136.png"/><Relationship Id="rId52" Type="http://schemas.openxmlformats.org/officeDocument/2006/relationships/image" Target="../media/image140.png"/><Relationship Id="rId60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2.xml"/><Relationship Id="rId5" Type="http://schemas.openxmlformats.org/officeDocument/2006/relationships/hyperlink" Target="mailto:jean-pierre.manteaux@drome.chambagri.fr" TargetMode="External"/><Relationship Id="rId4" Type="http://schemas.openxmlformats.org/officeDocument/2006/relationships/image" Target="../media/image175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7.jpg"/><Relationship Id="rId7" Type="http://schemas.openxmlformats.org/officeDocument/2006/relationships/image" Target="../media/image175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0.png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83.jpg"/><Relationship Id="rId4" Type="http://schemas.openxmlformats.org/officeDocument/2006/relationships/image" Target="../media/image17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77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jpeg"/><Relationship Id="rId5" Type="http://schemas.openxmlformats.org/officeDocument/2006/relationships/image" Target="../media/image189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77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jpeg"/><Relationship Id="rId5" Type="http://schemas.openxmlformats.org/officeDocument/2006/relationships/image" Target="../media/image189.jpe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00.png"/><Relationship Id="rId7" Type="http://schemas.microsoft.com/office/2007/relationships/hdphoto" Target="../media/hdphoto3.wdp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05.png"/><Relationship Id="rId4" Type="http://schemas.openxmlformats.org/officeDocument/2006/relationships/image" Target="../media/image201.png"/><Relationship Id="rId9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ammifère&#10;&#10;Description générée automatiquement">
            <a:extLst>
              <a:ext uri="{FF2B5EF4-FFF2-40B4-BE49-F238E27FC236}">
                <a16:creationId xmlns:a16="http://schemas.microsoft.com/office/drawing/2014/main" id="{CF6F4B5C-6B94-4551-B0F0-F1F747857F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838" y="1052961"/>
            <a:ext cx="9940706" cy="344121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89A8BBF-B507-4398-91E3-70BF70FE1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fr-FR" sz="2400"/>
              <a:t>Etat des lieux des protéines à destination de l'alimentation animale en </a:t>
            </a:r>
            <a:r>
              <a:rPr lang="fr-FR" sz="2400" err="1"/>
              <a:t>AuRA</a:t>
            </a:r>
            <a:r>
              <a:rPr lang="fr-FR" sz="2400"/>
              <a:t> </a:t>
            </a:r>
            <a:br>
              <a:rPr lang="fr-FR" sz="2400">
                <a:ea typeface="Verdana"/>
              </a:rPr>
            </a:br>
            <a:r>
              <a:rPr lang="fr-FR" sz="1800" i="1"/>
              <a:t>Apports des 1ers résultats </a:t>
            </a:r>
            <a:r>
              <a:rPr lang="fr-FR" sz="1800" i="1" err="1"/>
              <a:t>d'AuRA</a:t>
            </a:r>
            <a:r>
              <a:rPr lang="fr-FR" sz="1800" i="1"/>
              <a:t> Protéines</a:t>
            </a:r>
            <a:endParaRPr lang="fr-FR" sz="1800" i="1">
              <a:ea typeface="Verdana"/>
            </a:endParaRP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645F882-5C92-DE1D-DCC9-149E1A83D9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sz="1400"/>
              <a:t>Webinaire 12 février 2024</a:t>
            </a:r>
          </a:p>
        </p:txBody>
      </p:sp>
      <p:pic>
        <p:nvPicPr>
          <p:cNvPr id="9" name="Image 8" descr="Une image contenant Police, texte, carte, Graphique&#10;&#10;Description générée automatiquement">
            <a:extLst>
              <a:ext uri="{FF2B5EF4-FFF2-40B4-BE49-F238E27FC236}">
                <a16:creationId xmlns:a16="http://schemas.microsoft.com/office/drawing/2014/main" id="{71AFD15E-1F0D-C56B-9B53-AA00898D2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579" y="5195049"/>
            <a:ext cx="2019740" cy="1594855"/>
          </a:xfrm>
          <a:prstGeom prst="rect">
            <a:avLst/>
          </a:prstGeom>
        </p:spPr>
      </p:pic>
      <p:pic>
        <p:nvPicPr>
          <p:cNvPr id="11" name="Image 10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FC838F2F-89D9-866E-9879-26520FCDD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47" y="5942456"/>
            <a:ext cx="1191886" cy="829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4009C89-630C-E8FC-1D81-5D963A608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484" y="5857681"/>
            <a:ext cx="1102570" cy="10100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ABDE44-5A60-47C3-900A-5E50DF91C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591" y="6000880"/>
            <a:ext cx="2514600" cy="8096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19418AF-7288-4C56-BC26-D2616977A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021" y="6080547"/>
            <a:ext cx="1102570" cy="7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2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leviers déjà mis en place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324643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FC9ED8-1D9F-BD77-CD07-DC4A5DA7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1931612"/>
            <a:ext cx="11553825" cy="21431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6E0D55-9B52-F795-E351-BD76FF740EF1}"/>
              </a:ext>
            </a:extLst>
          </p:cNvPr>
          <p:cNvSpPr txBox="1"/>
          <p:nvPr/>
        </p:nvSpPr>
        <p:spPr>
          <a:xfrm>
            <a:off x="1875514" y="4469875"/>
            <a:ext cx="6351104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800" b="1">
                <a:solidFill>
                  <a:srgbClr val="2A9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Raisons: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Economique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Optimiser le fonctionnement de l'exploitation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Facile à mettre en place </a:t>
            </a: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6F6A5B22-18E9-D991-9F4E-484415A41B3D}"/>
              </a:ext>
            </a:extLst>
          </p:cNvPr>
          <p:cNvSpPr txBox="1">
            <a:spLocks/>
          </p:cNvSpPr>
          <p:nvPr/>
        </p:nvSpPr>
        <p:spPr>
          <a:xfrm>
            <a:off x="11526520" y="6223151"/>
            <a:ext cx="838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B4600C-7654-4216-88CC-C8585DF21D95}" type="slidenum">
              <a:rPr lang="fr-FR" smtClean="0">
                <a:solidFill>
                  <a:srgbClr val="000000"/>
                </a:solidFill>
                <a:latin typeface="Verdana"/>
              </a:rPr>
              <a:pPr>
                <a:defRPr/>
              </a:pPr>
              <a:t>9</a:t>
            </a:fld>
            <a:endParaRPr lang="fr-FR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162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leviers abandonnés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26520" y="6223151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1AD70E-8821-288D-06EB-9A4A22EC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" y="1835012"/>
            <a:ext cx="11210925" cy="19335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949580-82B0-C4A4-2F97-374D6D7A2DA8}"/>
              </a:ext>
            </a:extLst>
          </p:cNvPr>
          <p:cNvSpPr txBox="1"/>
          <p:nvPr/>
        </p:nvSpPr>
        <p:spPr>
          <a:xfrm>
            <a:off x="1469026" y="4647130"/>
            <a:ext cx="827858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2A9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Raisons:</a:t>
            </a:r>
          </a:p>
          <a:p>
            <a:pPr marL="285750" indent="-285750">
              <a:buFont typeface="Calibri"/>
              <a:buChar char="-"/>
            </a:pPr>
            <a:r>
              <a:rPr lang="fr-FR" sz="2000">
                <a:latin typeface="Arial"/>
                <a:ea typeface="+mn-lt"/>
                <a:cs typeface="+mn-lt"/>
              </a:rPr>
              <a:t>Pas adapté à la structure de l’exploitation (parcellaire, stockage...)</a:t>
            </a:r>
            <a:endParaRPr lang="fr-FR" sz="2000">
              <a:latin typeface="Arial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fr-FR" sz="2000">
                <a:latin typeface="Arial"/>
                <a:ea typeface="+mn-lt"/>
                <a:cs typeface="+mn-lt"/>
              </a:rPr>
              <a:t>Pas adapté au contexte pédoclimatique </a:t>
            </a:r>
          </a:p>
          <a:p>
            <a:pPr marL="285750" indent="-285750">
              <a:buFont typeface="Calibri"/>
              <a:buChar char="-"/>
            </a:pPr>
            <a:r>
              <a:rPr lang="fr-FR" sz="2000">
                <a:latin typeface="Arial"/>
                <a:ea typeface="+mn-lt"/>
                <a:cs typeface="+mn-lt"/>
              </a:rPr>
              <a:t>Pas de rentabilité</a:t>
            </a:r>
            <a:endParaRPr lang="fr-FR" sz="200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0148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leviers jamais envisagés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324643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051575-9DFB-BFCD-DBAC-ADE4E7D7A1CA}"/>
              </a:ext>
            </a:extLst>
          </p:cNvPr>
          <p:cNvSpPr txBox="1"/>
          <p:nvPr/>
        </p:nvSpPr>
        <p:spPr>
          <a:xfrm>
            <a:off x="1033055" y="4708090"/>
            <a:ext cx="993865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2A9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Raisons:</a:t>
            </a:r>
          </a:p>
          <a:p>
            <a:pPr marL="285750" indent="-285750">
              <a:buFont typeface="Calibri"/>
              <a:buChar char="-"/>
            </a:pPr>
            <a:r>
              <a:rPr lang="fr-FR" sz="2000">
                <a:latin typeface="Arial"/>
                <a:ea typeface="+mn-lt"/>
                <a:cs typeface="+mn-lt"/>
              </a:rPr>
              <a:t>Pas adapté à la structure ou à l’organisation du travail dans l’exploitation </a:t>
            </a:r>
            <a:endParaRPr lang="fr-FR" sz="2000">
              <a:latin typeface="Arial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fr-FR" sz="2000">
                <a:latin typeface="Arial"/>
                <a:ea typeface="+mn-lt"/>
                <a:cs typeface="+mn-lt"/>
              </a:rPr>
              <a:t>Manque d’informations sur ces leviers à envisager</a:t>
            </a:r>
            <a:endParaRPr lang="fr-FR" sz="2000">
              <a:latin typeface="Arial"/>
              <a:cs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D9F590-EF04-4A1F-8F12-51D1A4CB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894935"/>
            <a:ext cx="11315700" cy="2257425"/>
          </a:xfrm>
          <a:prstGeom prst="rect">
            <a:avLst/>
          </a:prstGeom>
        </p:spPr>
      </p:pic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1674BF5F-D213-4DC0-6851-615579885857}"/>
              </a:ext>
            </a:extLst>
          </p:cNvPr>
          <p:cNvSpPr txBox="1">
            <a:spLocks/>
          </p:cNvSpPr>
          <p:nvPr/>
        </p:nvSpPr>
        <p:spPr>
          <a:xfrm>
            <a:off x="11526520" y="6223151"/>
            <a:ext cx="838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B4600C-7654-4216-88CC-C8585DF21D95}" type="slidenum">
              <a:rPr lang="fr-FR" smtClean="0">
                <a:solidFill>
                  <a:srgbClr val="000000"/>
                </a:solidFill>
                <a:latin typeface="Verdana"/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591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BB769-2A7F-C7FD-1BAE-371A7CAE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LES LEVIERS SUR LESQUELS LES ÉLEVEURS AIMERAIENT TRAVAILLER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44690-74AB-5ADC-F28F-7A3219B0C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0" y="1773649"/>
            <a:ext cx="10051200" cy="4428000"/>
          </a:xfrm>
        </p:spPr>
        <p:txBody>
          <a:bodyPr/>
          <a:lstStyle/>
          <a:p>
            <a:r>
              <a:rPr lang="fr-FR"/>
              <a:t>Diminuer le maïs au profit de l’augmentation de la production de légumineuses</a:t>
            </a:r>
          </a:p>
          <a:p>
            <a:r>
              <a:rPr lang="fr-FR"/>
              <a:t>Utiliser des espèces fourragères résistantes à sécheresse</a:t>
            </a:r>
          </a:p>
          <a:p>
            <a:r>
              <a:rPr lang="fr-FR"/>
              <a:t>Produire et valoriser du soja dans sa ration</a:t>
            </a:r>
          </a:p>
          <a:p>
            <a:r>
              <a:rPr lang="fr-FR"/>
              <a:t>Réaliser du </a:t>
            </a:r>
            <a:r>
              <a:rPr lang="fr-FR" err="1"/>
              <a:t>sursemis</a:t>
            </a:r>
            <a:r>
              <a:rPr lang="fr-FR"/>
              <a:t> </a:t>
            </a:r>
          </a:p>
          <a:p>
            <a:r>
              <a:rPr lang="fr-FR"/>
              <a:t>Implanter des méteils grains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86CBAEA4-3B96-B235-B97B-BB6900851412}"/>
              </a:ext>
            </a:extLst>
          </p:cNvPr>
          <p:cNvSpPr/>
          <p:nvPr/>
        </p:nvSpPr>
        <p:spPr>
          <a:xfrm>
            <a:off x="8078771" y="3323653"/>
            <a:ext cx="433633" cy="15837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AE8523-D1DE-A6EB-BDFF-E9AFA8EB52C3}"/>
              </a:ext>
            </a:extLst>
          </p:cNvPr>
          <p:cNvSpPr txBox="1"/>
          <p:nvPr/>
        </p:nvSpPr>
        <p:spPr>
          <a:xfrm>
            <a:off x="8710367" y="3667319"/>
            <a:ext cx="2733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92D050"/>
                </a:solidFill>
              </a:rPr>
              <a:t>Ce sont également les leviers les plus abandonnés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C2B23B16-C50A-3A6A-1C7C-E47B97E40746}"/>
              </a:ext>
            </a:extLst>
          </p:cNvPr>
          <p:cNvSpPr txBox="1">
            <a:spLocks/>
          </p:cNvSpPr>
          <p:nvPr/>
        </p:nvSpPr>
        <p:spPr>
          <a:xfrm>
            <a:off x="11526520" y="6223151"/>
            <a:ext cx="838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B4600C-7654-4216-88CC-C8585DF21D95}" type="slidenum">
              <a:rPr lang="fr-FR" smtClean="0">
                <a:solidFill>
                  <a:srgbClr val="000000"/>
                </a:solidFill>
                <a:latin typeface="Verdana"/>
              </a:rPr>
              <a:pPr>
                <a:defRPr/>
              </a:pPr>
              <a:t>12</a:t>
            </a:fld>
            <a:endParaRPr lang="fr-FR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86981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6840" y="6200190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B8AFD21-D847-A488-2D66-C32879B5AE37}"/>
              </a:ext>
            </a:extLst>
          </p:cNvPr>
          <p:cNvSpPr txBox="1">
            <a:spLocks/>
          </p:cNvSpPr>
          <p:nvPr/>
        </p:nvSpPr>
        <p:spPr>
          <a:xfrm>
            <a:off x="1718469" y="0"/>
            <a:ext cx="9718590" cy="128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fr-FR" sz="2400">
                <a:ea typeface="+mn-ea"/>
                <a:cs typeface="Arial" panose="020B0604020202020204" pitchFamily="34" charset="0"/>
              </a:rPr>
              <a:t>Les besoins d’accompagnement des éleveurs autour de l’autonomie protéique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4B4A32E-8DD8-6AF4-6EEC-4885C52E4EC9}"/>
              </a:ext>
            </a:extLst>
          </p:cNvPr>
          <p:cNvSpPr txBox="1">
            <a:spLocks/>
          </p:cNvSpPr>
          <p:nvPr/>
        </p:nvSpPr>
        <p:spPr>
          <a:xfrm>
            <a:off x="1396177" y="3266267"/>
            <a:ext cx="3333364" cy="2133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Témoignages d'éleveurs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Références économiques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Références techniques 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9D3371D-F51F-38F7-C848-AA06E111D9C2}"/>
              </a:ext>
            </a:extLst>
          </p:cNvPr>
          <p:cNvSpPr txBox="1">
            <a:spLocks/>
          </p:cNvSpPr>
          <p:nvPr/>
        </p:nvSpPr>
        <p:spPr>
          <a:xfrm>
            <a:off x="541580" y="2147158"/>
            <a:ext cx="5042557" cy="608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sources d’informations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52B4E71-FC17-015C-7AC7-2FB5E2E1C5C1}"/>
              </a:ext>
            </a:extLst>
          </p:cNvPr>
          <p:cNvSpPr txBox="1">
            <a:spLocks/>
          </p:cNvSpPr>
          <p:nvPr/>
        </p:nvSpPr>
        <p:spPr>
          <a:xfrm>
            <a:off x="6122391" y="2147158"/>
            <a:ext cx="5151072" cy="596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848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personnes sollicitées</a:t>
            </a:r>
          </a:p>
        </p:txBody>
      </p:sp>
      <p:pic>
        <p:nvPicPr>
          <p:cNvPr id="13" name="Graphique 8" descr="Livre ouvert contour">
            <a:extLst>
              <a:ext uri="{FF2B5EF4-FFF2-40B4-BE49-F238E27FC236}">
                <a16:creationId xmlns:a16="http://schemas.microsoft.com/office/drawing/2014/main" id="{9A98E429-F5EB-75B3-6408-E1EF3A61D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78" y="4812221"/>
            <a:ext cx="496866" cy="496866"/>
          </a:xfrm>
          <a:prstGeom prst="rect">
            <a:avLst/>
          </a:prstGeom>
        </p:spPr>
      </p:pic>
      <p:pic>
        <p:nvPicPr>
          <p:cNvPr id="14" name="Graphique 10" descr="Conférencier contour">
            <a:extLst>
              <a:ext uri="{FF2B5EF4-FFF2-40B4-BE49-F238E27FC236}">
                <a16:creationId xmlns:a16="http://schemas.microsoft.com/office/drawing/2014/main" id="{087C2254-90F1-935F-170C-7E14766A8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240" y="3242056"/>
            <a:ext cx="496867" cy="496866"/>
          </a:xfrm>
          <a:prstGeom prst="rect">
            <a:avLst/>
          </a:prstGeom>
        </p:spPr>
      </p:pic>
      <p:pic>
        <p:nvPicPr>
          <p:cNvPr id="15" name="Graphique 9" descr="Euro avec un remplissage uni">
            <a:extLst>
              <a:ext uri="{FF2B5EF4-FFF2-40B4-BE49-F238E27FC236}">
                <a16:creationId xmlns:a16="http://schemas.microsoft.com/office/drawing/2014/main" id="{4C7D0468-8F48-D431-5B8E-68FD2F4E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421" y="4075309"/>
            <a:ext cx="496867" cy="475990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AA38C97-D137-EE7F-C054-7728052E9524}"/>
              </a:ext>
            </a:extLst>
          </p:cNvPr>
          <p:cNvCxnSpPr>
            <a:cxnSpLocks/>
          </p:cNvCxnSpPr>
          <p:nvPr/>
        </p:nvCxnSpPr>
        <p:spPr>
          <a:xfrm>
            <a:off x="5394509" y="1935014"/>
            <a:ext cx="0" cy="428058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9118422-F566-70D0-E9C7-D32D6DF34D80}"/>
              </a:ext>
            </a:extLst>
          </p:cNvPr>
          <p:cNvSpPr txBox="1"/>
          <p:nvPr/>
        </p:nvSpPr>
        <p:spPr>
          <a:xfrm>
            <a:off x="5963859" y="3040210"/>
            <a:ext cx="4831964" cy="286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rgbClr val="004494"/>
                </a:solidFill>
                <a:latin typeface="Arial"/>
                <a:cs typeface="Arial"/>
              </a:rPr>
              <a:t>61% </a:t>
            </a:r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: </a:t>
            </a:r>
            <a:r>
              <a:rPr lang="fr-FR" sz="1800" b="1">
                <a:solidFill>
                  <a:srgbClr val="004494"/>
                </a:solidFill>
                <a:latin typeface="Arial"/>
                <a:cs typeface="Arial"/>
              </a:rPr>
              <a:t>conseillers ou techniciens </a:t>
            </a:r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travaillant dans des organismes de conseil ou dans Chambres d’agriculture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>
              <a:solidFill>
                <a:srgbClr val="004494"/>
              </a:solidFill>
              <a:latin typeface="Arial"/>
              <a:cs typeface="Arial"/>
            </a:endParaRPr>
          </a:p>
          <a:p>
            <a:pPr algn="l"/>
            <a:r>
              <a:rPr lang="fr-FR" sz="1800" b="1">
                <a:solidFill>
                  <a:srgbClr val="004494"/>
                </a:solidFill>
                <a:latin typeface="Arial"/>
                <a:cs typeface="Arial"/>
              </a:rPr>
              <a:t>48% d’autres agriculteurs </a:t>
            </a:r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pour échanger et</a:t>
            </a:r>
          </a:p>
          <a:p>
            <a:pPr algn="l"/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partager leurs expériences</a:t>
            </a:r>
          </a:p>
          <a:p>
            <a:pPr algn="l"/>
            <a:endParaRPr lang="fr-FR" sz="1800">
              <a:solidFill>
                <a:srgbClr val="004494"/>
              </a:solidFill>
              <a:latin typeface="Arial"/>
              <a:cs typeface="Arial"/>
            </a:endParaRPr>
          </a:p>
          <a:p>
            <a:pPr algn="l"/>
            <a:r>
              <a:rPr lang="fr-FR" sz="1800" b="1">
                <a:solidFill>
                  <a:srgbClr val="004494"/>
                </a:solidFill>
                <a:latin typeface="Arial"/>
                <a:cs typeface="Arial"/>
              </a:rPr>
              <a:t>38% </a:t>
            </a:r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des </a:t>
            </a:r>
            <a:r>
              <a:rPr lang="fr-FR" sz="1800" b="1">
                <a:solidFill>
                  <a:srgbClr val="004494"/>
                </a:solidFill>
                <a:latin typeface="Arial"/>
                <a:cs typeface="Arial"/>
              </a:rPr>
              <a:t>technico-commerciaux</a:t>
            </a:r>
            <a:r>
              <a:rPr lang="fr-FR" sz="1800">
                <a:solidFill>
                  <a:srgbClr val="004494"/>
                </a:solidFill>
                <a:latin typeface="Arial"/>
                <a:cs typeface="Arial"/>
              </a:rPr>
              <a:t> fournisseurs de semences ou d’aliments.</a:t>
            </a:r>
          </a:p>
        </p:txBody>
      </p:sp>
    </p:spTree>
    <p:extLst>
      <p:ext uri="{BB962C8B-B14F-4D97-AF65-F5344CB8AC3E}">
        <p14:creationId xmlns:p14="http://schemas.microsoft.com/office/powerpoint/2010/main" val="271776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6840" y="619283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B8AFD21-D847-A488-2D66-C32879B5AE37}"/>
              </a:ext>
            </a:extLst>
          </p:cNvPr>
          <p:cNvSpPr txBox="1">
            <a:spLocks/>
          </p:cNvSpPr>
          <p:nvPr/>
        </p:nvSpPr>
        <p:spPr>
          <a:xfrm>
            <a:off x="1718469" y="0"/>
            <a:ext cx="9718590" cy="128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>
                <a:latin typeface="+mj-lt"/>
              </a:rPr>
              <a:t>Les besoins d'appuis techniques des agriculteurs qui s’orientent relativement vers le terrain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95B1691-2E24-D641-9E8E-898F8E4CD3E6}"/>
              </a:ext>
            </a:extLst>
          </p:cNvPr>
          <p:cNvSpPr txBox="1">
            <a:spLocks/>
          </p:cNvSpPr>
          <p:nvPr/>
        </p:nvSpPr>
        <p:spPr>
          <a:xfrm>
            <a:off x="3933492" y="2151112"/>
            <a:ext cx="5306861" cy="38845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009C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 Visites d’exploitations / réunions bout de champs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C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 Fiches techniques (itinéraires techniques, fiches d’appuis)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C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 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 Journées de formations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fr-FR" sz="1800" b="0" i="1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75% des répondants n’ont jamais assisté à une formation sur cette thématique)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C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 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C4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Documentations (articles de revue, presses) 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C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C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Graphique 11" descr="Livres contour">
            <a:extLst>
              <a:ext uri="{FF2B5EF4-FFF2-40B4-BE49-F238E27FC236}">
                <a16:creationId xmlns:a16="http://schemas.microsoft.com/office/drawing/2014/main" id="{288FA708-E2F9-B7A4-3EBA-B53C3AD7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0883" y="3278212"/>
            <a:ext cx="572813" cy="612228"/>
          </a:xfrm>
          <a:prstGeom prst="rect">
            <a:avLst/>
          </a:prstGeom>
        </p:spPr>
      </p:pic>
      <p:pic>
        <p:nvPicPr>
          <p:cNvPr id="5" name="Graphique 12" descr="Brainstorming de groupe contour">
            <a:extLst>
              <a:ext uri="{FF2B5EF4-FFF2-40B4-BE49-F238E27FC236}">
                <a16:creationId xmlns:a16="http://schemas.microsoft.com/office/drawing/2014/main" id="{6AE45D39-E5D0-A613-D84C-E9F765C46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6134" y="2222763"/>
            <a:ext cx="559676" cy="559676"/>
          </a:xfrm>
          <a:prstGeom prst="rect">
            <a:avLst/>
          </a:prstGeom>
        </p:spPr>
      </p:pic>
      <p:pic>
        <p:nvPicPr>
          <p:cNvPr id="7" name="Graphique 13" descr="Réseaux sociaux contour">
            <a:extLst>
              <a:ext uri="{FF2B5EF4-FFF2-40B4-BE49-F238E27FC236}">
                <a16:creationId xmlns:a16="http://schemas.microsoft.com/office/drawing/2014/main" id="{4A78CF24-87A5-E4FB-6FC4-7751C2756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4297" y="4246003"/>
            <a:ext cx="809297" cy="796159"/>
          </a:xfrm>
          <a:prstGeom prst="rect">
            <a:avLst/>
          </a:prstGeom>
        </p:spPr>
      </p:pic>
      <p:pic>
        <p:nvPicPr>
          <p:cNvPr id="8" name="Graphique 14" descr="Scène de ferme contour">
            <a:extLst>
              <a:ext uri="{FF2B5EF4-FFF2-40B4-BE49-F238E27FC236}">
                <a16:creationId xmlns:a16="http://schemas.microsoft.com/office/drawing/2014/main" id="{4F617777-DB32-C3EC-BA77-78100D28B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79123" y="2168424"/>
            <a:ext cx="691056" cy="677918"/>
          </a:xfrm>
          <a:prstGeom prst="rect">
            <a:avLst/>
          </a:prstGeom>
        </p:spPr>
      </p:pic>
      <p:pic>
        <p:nvPicPr>
          <p:cNvPr id="11" name="Graphique 11" descr="Livres contour">
            <a:extLst>
              <a:ext uri="{FF2B5EF4-FFF2-40B4-BE49-F238E27FC236}">
                <a16:creationId xmlns:a16="http://schemas.microsoft.com/office/drawing/2014/main" id="{11AED0FD-F0A5-D329-F0BD-EAD94DEC5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0883" y="5354004"/>
            <a:ext cx="572813" cy="6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1570" y="611155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B8AFD21-D847-A488-2D66-C32879B5AE37}"/>
              </a:ext>
            </a:extLst>
          </p:cNvPr>
          <p:cNvSpPr txBox="1">
            <a:spLocks/>
          </p:cNvSpPr>
          <p:nvPr/>
        </p:nvSpPr>
        <p:spPr>
          <a:xfrm>
            <a:off x="1718469" y="0"/>
            <a:ext cx="9718590" cy="128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>
                <a:latin typeface="+mj-lt"/>
              </a:rPr>
              <a:t>Ce qu’il faut retenir et suite avec les autres tâches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70149778-2C93-7295-1AC7-2F0720193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" y="1570667"/>
            <a:ext cx="10923639" cy="4995233"/>
          </a:xfrm>
        </p:spPr>
        <p:txBody>
          <a:bodyPr>
            <a:normAutofit fontScale="92500"/>
          </a:bodyPr>
          <a:lstStyle/>
          <a:p>
            <a:pPr fontAlgn="base"/>
            <a:endParaRPr lang="fr-FR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/>
              <a:t>85%</a:t>
            </a:r>
            <a:r>
              <a:rPr lang="fr-FR"/>
              <a:t> des éleveurs interrogés souhaitent augmenter l’autonomie protéique de leurs exploitations &gt; aléas climatiques (sécheresses et fortes chaleurs).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/>
              <a:t>4 leviers mis en place </a:t>
            </a:r>
            <a:r>
              <a:rPr lang="fr-FR"/>
              <a:t>en moyenne</a:t>
            </a:r>
            <a:r>
              <a:rPr lang="fr-FR" b="1"/>
              <a:t>, 2 leviers abandonnés </a:t>
            </a:r>
            <a:r>
              <a:rPr lang="fr-FR"/>
              <a:t>en moyenne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/>
              <a:t>Besoins d’accompagnement </a:t>
            </a:r>
            <a:r>
              <a:rPr lang="fr-FR"/>
              <a:t>: visites terrains et échanges entre pairs.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/>
              <a:t>Suites du projet </a:t>
            </a:r>
            <a:r>
              <a:rPr lang="fr-FR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Prise en compte besoins exprimés à travers les groupes d’éleveurs qui seront amenés à tester et à échanger entre eux et avec les fermes expérimentales et de lycées. </a:t>
            </a:r>
          </a:p>
        </p:txBody>
      </p:sp>
    </p:spTree>
    <p:extLst>
      <p:ext uri="{BB962C8B-B14F-4D97-AF65-F5344CB8AC3E}">
        <p14:creationId xmlns:p14="http://schemas.microsoft.com/office/powerpoint/2010/main" val="425143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D46761-1675-3F0F-8308-5D7DD2496EC6}"/>
              </a:ext>
            </a:extLst>
          </p:cNvPr>
          <p:cNvSpPr txBox="1"/>
          <p:nvPr/>
        </p:nvSpPr>
        <p:spPr>
          <a:xfrm>
            <a:off x="1094464" y="1930777"/>
            <a:ext cx="1085369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200" b="1" dirty="0">
                <a:latin typeface="Verdana (En-têtes)"/>
              </a:rPr>
              <a:t>Etat des lieux des besoins et de la production en protéines en région</a:t>
            </a:r>
          </a:p>
          <a:p>
            <a:r>
              <a:rPr lang="fr-FR" sz="3200" b="1" dirty="0">
                <a:latin typeface="Verdana (En-têtes)"/>
              </a:rPr>
              <a:t>Perspectives d'améliorations</a:t>
            </a:r>
            <a:endParaRPr lang="fr-FR" b="1" dirty="0">
              <a:latin typeface="Verdana (En-têtes)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6707B80-9B3C-3428-BB85-CE3BBF58339B}"/>
              </a:ext>
            </a:extLst>
          </p:cNvPr>
          <p:cNvSpPr txBox="1">
            <a:spLocks/>
          </p:cNvSpPr>
          <p:nvPr/>
        </p:nvSpPr>
        <p:spPr>
          <a:xfrm>
            <a:off x="1094464" y="3611561"/>
            <a:ext cx="9831202" cy="12998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009C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999"/>
              </a:lnSpc>
            </a:pPr>
            <a:r>
              <a:rPr lang="fr-FR" i="1">
                <a:ea typeface="Verdana"/>
              </a:rPr>
              <a:t>Sur la base du travail de Laura Duchez (stagiaire Idele) et Alexia Deltreil (CRA AURA)</a:t>
            </a:r>
          </a:p>
          <a:p>
            <a:pPr>
              <a:lnSpc>
                <a:spcPct val="113999"/>
              </a:lnSpc>
            </a:pPr>
            <a:r>
              <a:rPr lang="fr-FR" i="1">
                <a:ea typeface="Verdana"/>
              </a:rPr>
              <a:t>Présenté par Fabien Sevin (La Coopération Agricole) et Alice Berchoux (Idele)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82083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7320" y="6063713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DFDC2AD3-4C11-6419-60E4-BF523EBF01D3}"/>
              </a:ext>
            </a:extLst>
          </p:cNvPr>
          <p:cNvSpPr txBox="1">
            <a:spLocks/>
          </p:cNvSpPr>
          <p:nvPr/>
        </p:nvSpPr>
        <p:spPr>
          <a:xfrm>
            <a:off x="1728320" y="202565"/>
            <a:ext cx="1098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Un déficit en concentré protéique à l’échelle française constaté depuis plusieurs décennies</a:t>
            </a:r>
          </a:p>
        </p:txBody>
      </p:sp>
      <p:pic>
        <p:nvPicPr>
          <p:cNvPr id="5" name="Image 4" descr="Rapport Annuel 2019 - Nutrition Animale">
            <a:extLst>
              <a:ext uri="{FF2B5EF4-FFF2-40B4-BE49-F238E27FC236}">
                <a16:creationId xmlns:a16="http://schemas.microsoft.com/office/drawing/2014/main" id="{A5786A66-1690-9EE7-89E0-D1D39461B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/>
          <a:stretch/>
        </p:blipFill>
        <p:spPr bwMode="auto">
          <a:xfrm>
            <a:off x="2084947" y="1571990"/>
            <a:ext cx="8751298" cy="4236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21DCD3A-A831-F318-9845-F572B4074B2A}"/>
              </a:ext>
            </a:extLst>
          </p:cNvPr>
          <p:cNvCxnSpPr/>
          <p:nvPr/>
        </p:nvCxnSpPr>
        <p:spPr>
          <a:xfrm>
            <a:off x="3978615" y="3122579"/>
            <a:ext cx="0" cy="103113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7E5AADC-90BC-09DD-5224-3FB6C6694242}"/>
              </a:ext>
            </a:extLst>
          </p:cNvPr>
          <p:cNvSpPr txBox="1"/>
          <p:nvPr/>
        </p:nvSpPr>
        <p:spPr>
          <a:xfrm>
            <a:off x="2950709" y="2684313"/>
            <a:ext cx="168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FF0000"/>
                </a:solidFill>
              </a:rPr>
              <a:t>71 % de déficit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C9FD3A-4EF3-E948-DD64-11AF1D83265C}"/>
              </a:ext>
            </a:extLst>
          </p:cNvPr>
          <p:cNvSpPr txBox="1"/>
          <p:nvPr/>
        </p:nvSpPr>
        <p:spPr>
          <a:xfrm>
            <a:off x="8171959" y="1976702"/>
            <a:ext cx="238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FF0000"/>
                </a:solidFill>
              </a:rPr>
              <a:t>37 % de déficit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3A3C422-AC23-E52E-C96D-1446AD4F2302}"/>
              </a:ext>
            </a:extLst>
          </p:cNvPr>
          <p:cNvCxnSpPr>
            <a:cxnSpLocks/>
          </p:cNvCxnSpPr>
          <p:nvPr/>
        </p:nvCxnSpPr>
        <p:spPr>
          <a:xfrm>
            <a:off x="8294454" y="2315256"/>
            <a:ext cx="0" cy="88462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1CE5A63-AD47-F0F4-495A-E3C5CCA4A213}"/>
              </a:ext>
            </a:extLst>
          </p:cNvPr>
          <p:cNvSpPr txBox="1"/>
          <p:nvPr/>
        </p:nvSpPr>
        <p:spPr>
          <a:xfrm>
            <a:off x="4459418" y="6246276"/>
            <a:ext cx="490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Source : Terres </a:t>
            </a:r>
            <a:r>
              <a:rPr lang="fr-FR" sz="1400" err="1"/>
              <a:t>Univia</a:t>
            </a:r>
            <a:r>
              <a:rPr lang="fr-FR" sz="140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88184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645765-98DF-56CB-2ACF-A30839B4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269875"/>
            <a:ext cx="10980738" cy="863600"/>
          </a:xfrm>
        </p:spPr>
        <p:txBody>
          <a:bodyPr>
            <a:normAutofit/>
          </a:bodyPr>
          <a:lstStyle/>
          <a:p>
            <a:r>
              <a:rPr lang="fr-FR"/>
              <a:t>Quelle est la situation en région </a:t>
            </a:r>
            <a:r>
              <a:rPr lang="fr-FR" err="1"/>
              <a:t>AuRA</a:t>
            </a:r>
            <a:r>
              <a:rPr lang="fr-FR"/>
              <a:t> ?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0E58D5-7422-10B9-5BA5-B0B1DBD37604}"/>
              </a:ext>
            </a:extLst>
          </p:cNvPr>
          <p:cNvSpPr txBox="1">
            <a:spLocks/>
          </p:cNvSpPr>
          <p:nvPr/>
        </p:nvSpPr>
        <p:spPr>
          <a:xfrm>
            <a:off x="410247" y="1476000"/>
            <a:ext cx="6661762" cy="52024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 territoire :</a:t>
            </a:r>
          </a:p>
          <a:p>
            <a:pPr lvl="1"/>
            <a:r>
              <a:rPr lang="fr-FR" dirty="0"/>
              <a:t>avec une forte présence de prairies (70 % de la SAU) </a:t>
            </a:r>
          </a:p>
          <a:p>
            <a:pPr lvl="1"/>
            <a:r>
              <a:rPr lang="fr-FR" dirty="0"/>
              <a:t>Et une forte présence de l’élevage herbivores (59 % des exploitations) sur les zones herbagères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chemeClr val="accent3"/>
                </a:solidFill>
              </a:rPr>
              <a:t>Potentiel de production fourragère ++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chemeClr val="accent3"/>
                </a:solidFill>
              </a:rPr>
              <a:t>Potentiel de production en concentré ---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b="1" dirty="0"/>
              <a:t>Quel équilibre entre la production en protéines régionales et les besoins des herbivores en région ? 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12953C-862D-792D-A142-ECDF8B10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55" y="1245849"/>
            <a:ext cx="3992575" cy="29654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09DCA1-D6EF-663E-3D13-A76553FFA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926"/>
          <a:stretch/>
        </p:blipFill>
        <p:spPr>
          <a:xfrm>
            <a:off x="8997801" y="3892598"/>
            <a:ext cx="3194199" cy="29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865" y="188444"/>
            <a:ext cx="10677135" cy="864000"/>
          </a:xfrm>
        </p:spPr>
        <p:txBody>
          <a:bodyPr>
            <a:normAutofit/>
          </a:bodyPr>
          <a:lstStyle/>
          <a:p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ORDRE DU JOUR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2276" y="612171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Diagram 15">
            <a:extLst>
              <a:ext uri="{FF2B5EF4-FFF2-40B4-BE49-F238E27FC236}">
                <a16:creationId xmlns:a16="http://schemas.microsoft.com/office/drawing/2014/main" id="{70E1B5C6-AB7F-24A5-C5A7-AD154AD4B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249506"/>
              </p:ext>
            </p:extLst>
          </p:nvPr>
        </p:nvGraphicFramePr>
        <p:xfrm>
          <a:off x="499564" y="1290125"/>
          <a:ext cx="10218857" cy="538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914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7160" y="6084533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A960D0F-F4F7-98BE-EB3C-41559FC4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85" y="168275"/>
            <a:ext cx="10980738" cy="8636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/>
              <a:t>Quel équilibre entre la production en protéines régionales et les besoins des animaux régionaux ? </a:t>
            </a:r>
            <a:endParaRPr lang="fr-FR"/>
          </a:p>
        </p:txBody>
      </p:sp>
      <p:pic>
        <p:nvPicPr>
          <p:cNvPr id="3" name="Picture 10" descr="illustration de vecteur de dessin animé de soja soja 17415364 Art vectoriel  chez Vecteezy">
            <a:extLst>
              <a:ext uri="{FF2B5EF4-FFF2-40B4-BE49-F238E27FC236}">
                <a16:creationId xmlns:a16="http://schemas.microsoft.com/office/drawing/2014/main" id="{773B1371-D62E-696D-EEC7-FFF4864E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03" y="3392187"/>
            <a:ext cx="916833" cy="9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47B866-EE41-823C-62B0-98E3071F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08" y="2708530"/>
            <a:ext cx="3724275" cy="2905125"/>
          </a:xfrm>
          <a:prstGeom prst="rect">
            <a:avLst/>
          </a:prstGeom>
        </p:spPr>
      </p:pic>
      <p:pic>
        <p:nvPicPr>
          <p:cNvPr id="6" name="Picture 2" descr="Flèche courbe Banque de photographies et d'images à haute ...">
            <a:extLst>
              <a:ext uri="{FF2B5EF4-FFF2-40B4-BE49-F238E27FC236}">
                <a16:creationId xmlns:a16="http://schemas.microsoft.com/office/drawing/2014/main" id="{298D5F78-AD95-58E7-3E26-4031D4058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1904" r="12484" b="23059"/>
          <a:stretch/>
        </p:blipFill>
        <p:spPr bwMode="auto">
          <a:xfrm>
            <a:off x="3273251" y="2720798"/>
            <a:ext cx="1527243" cy="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dele.fr/fileadmin/_processed_/csm_Bandeau_Coproduits_Herbe_13d4e366c1.jpg">
            <a:extLst>
              <a:ext uri="{FF2B5EF4-FFF2-40B4-BE49-F238E27FC236}">
                <a16:creationId xmlns:a16="http://schemas.microsoft.com/office/drawing/2014/main" id="{D7F24608-BDD2-F566-E6C5-975606E3D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6263" r="39813"/>
          <a:stretch/>
        </p:blipFill>
        <p:spPr bwMode="auto">
          <a:xfrm>
            <a:off x="2297714" y="4615676"/>
            <a:ext cx="719761" cy="43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F4B062C-F210-C845-A17B-3596CE4DCEF0}"/>
              </a:ext>
            </a:extLst>
          </p:cNvPr>
          <p:cNvSpPr/>
          <p:nvPr/>
        </p:nvSpPr>
        <p:spPr>
          <a:xfrm>
            <a:off x="669798" y="2708530"/>
            <a:ext cx="2750114" cy="2626468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4A429BA-3A14-50B8-C0BC-47C44C6A451D}"/>
              </a:ext>
            </a:extLst>
          </p:cNvPr>
          <p:cNvSpPr txBox="1"/>
          <p:nvPr/>
        </p:nvSpPr>
        <p:spPr>
          <a:xfrm>
            <a:off x="884752" y="5438202"/>
            <a:ext cx="272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2"/>
                </a:solidFill>
              </a:rPr>
              <a:t>Besoins protéiques des animaux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FFEC592-C2D5-9F9C-12FE-CAC9EE2806AC}"/>
              </a:ext>
            </a:extLst>
          </p:cNvPr>
          <p:cNvSpPr/>
          <p:nvPr/>
        </p:nvSpPr>
        <p:spPr>
          <a:xfrm>
            <a:off x="8743547" y="1953953"/>
            <a:ext cx="2750114" cy="262646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5767A7-F6A6-4593-6517-B6106880904E}"/>
              </a:ext>
            </a:extLst>
          </p:cNvPr>
          <p:cNvSpPr txBox="1"/>
          <p:nvPr/>
        </p:nvSpPr>
        <p:spPr>
          <a:xfrm>
            <a:off x="8947693" y="4689454"/>
            <a:ext cx="2395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Production régionale en protéines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FD205EE-B3B9-9B7F-137B-C01EC2B6CC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794" r="20863"/>
          <a:stretch/>
        </p:blipFill>
        <p:spPr>
          <a:xfrm>
            <a:off x="9712718" y="2309198"/>
            <a:ext cx="1265577" cy="678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6" descr="Dessin De Maïs PNG , Vecteur De Dessin Animé, Vecteur De Maïs, Dessin Animé  Fichier PNG et PSD pour le téléchargement libre">
            <a:extLst>
              <a:ext uri="{FF2B5EF4-FFF2-40B4-BE49-F238E27FC236}">
                <a16:creationId xmlns:a16="http://schemas.microsoft.com/office/drawing/2014/main" id="{5F8944E7-E6CA-E12B-579B-7EFCB1525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"/>
          <a:stretch/>
        </p:blipFill>
        <p:spPr bwMode="auto">
          <a:xfrm>
            <a:off x="8985504" y="2536639"/>
            <a:ext cx="967801" cy="9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essin De Maïs PNG , Vecteur De Dessin Animé, Vecteur De Maïs, Dessin Animé  Fichier PNG et PSD pour le téléchargement libre">
            <a:extLst>
              <a:ext uri="{FF2B5EF4-FFF2-40B4-BE49-F238E27FC236}">
                <a16:creationId xmlns:a16="http://schemas.microsoft.com/office/drawing/2014/main" id="{A7013D4B-CA58-7B4D-86F4-C6E3930D2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"/>
          <a:stretch/>
        </p:blipFill>
        <p:spPr bwMode="auto">
          <a:xfrm>
            <a:off x="8604389" y="3035913"/>
            <a:ext cx="967801" cy="9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hoto de Épis De Blé, dessin oreille, icône de céréales, dessin de blé  Graphique images free download - Lovepik | 401245394">
            <a:extLst>
              <a:ext uri="{FF2B5EF4-FFF2-40B4-BE49-F238E27FC236}">
                <a16:creationId xmlns:a16="http://schemas.microsoft.com/office/drawing/2014/main" id="{E1496C6F-2DA3-01AF-F13C-D7D5B5A1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21" y="3689232"/>
            <a:ext cx="916833" cy="9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Graine de colza : 80 792 images, photos de stock, objets 3D et images  vectorielles | Shutterstock">
            <a:extLst>
              <a:ext uri="{FF2B5EF4-FFF2-40B4-BE49-F238E27FC236}">
                <a16:creationId xmlns:a16="http://schemas.microsoft.com/office/drawing/2014/main" id="{CF8333DA-D744-98D4-D992-ECC741CA2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617" r="12156" b="9241"/>
          <a:stretch/>
        </p:blipFill>
        <p:spPr bwMode="auto">
          <a:xfrm>
            <a:off x="10107685" y="3133349"/>
            <a:ext cx="585002" cy="50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Espace réservé du contenu 8" descr="Mouton contour">
            <a:extLst>
              <a:ext uri="{FF2B5EF4-FFF2-40B4-BE49-F238E27FC236}">
                <a16:creationId xmlns:a16="http://schemas.microsoft.com/office/drawing/2014/main" id="{66B3E995-8E73-7318-4E20-5B03171B83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69930" y="2776602"/>
            <a:ext cx="527784" cy="527784"/>
          </a:xfrm>
          <a:prstGeom prst="rect">
            <a:avLst/>
          </a:prstGeom>
        </p:spPr>
      </p:pic>
      <p:pic>
        <p:nvPicPr>
          <p:cNvPr id="20" name="Graphique 19" descr="Chèvre contour">
            <a:extLst>
              <a:ext uri="{FF2B5EF4-FFF2-40B4-BE49-F238E27FC236}">
                <a16:creationId xmlns:a16="http://schemas.microsoft.com/office/drawing/2014/main" id="{6CB02151-7414-1B14-EBC7-FC821292DC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01459" y="2974589"/>
            <a:ext cx="527784" cy="527784"/>
          </a:xfrm>
          <a:prstGeom prst="rect">
            <a:avLst/>
          </a:prstGeom>
        </p:spPr>
      </p:pic>
      <p:pic>
        <p:nvPicPr>
          <p:cNvPr id="21" name="Graphique 20" descr="Vache contour">
            <a:extLst>
              <a:ext uri="{FF2B5EF4-FFF2-40B4-BE49-F238E27FC236}">
                <a16:creationId xmlns:a16="http://schemas.microsoft.com/office/drawing/2014/main" id="{ACBA9DE8-542C-A882-70DB-8AF4E43556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4967" y="3605044"/>
            <a:ext cx="527784" cy="5277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469958B-D6A9-647B-749D-C72CBD5450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51" y="3077255"/>
            <a:ext cx="527789" cy="527789"/>
          </a:xfrm>
          <a:prstGeom prst="rect">
            <a:avLst/>
          </a:prstGeom>
        </p:spPr>
      </p:pic>
      <p:pic>
        <p:nvPicPr>
          <p:cNvPr id="23" name="Picture 14" descr="Botte De Paille Vectores, Ilustraciones y Gráficos - 123RF">
            <a:extLst>
              <a:ext uri="{FF2B5EF4-FFF2-40B4-BE49-F238E27FC236}">
                <a16:creationId xmlns:a16="http://schemas.microsoft.com/office/drawing/2014/main" id="{280522DA-F556-F671-6034-15706A5C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5" y="3526677"/>
            <a:ext cx="1010589" cy="80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Lot de 6 Balles d'enrubannage - Référence 77392 fabriquée par WIKING |  Collect World">
            <a:extLst>
              <a:ext uri="{FF2B5EF4-FFF2-40B4-BE49-F238E27FC236}">
                <a16:creationId xmlns:a16="http://schemas.microsoft.com/office/drawing/2014/main" id="{F8D73655-EFA1-0823-400F-D7209689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2" y="4357541"/>
            <a:ext cx="883155" cy="6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38DAB3C-BE29-BA7B-0C84-447CE933A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794" r="20863"/>
          <a:stretch/>
        </p:blipFill>
        <p:spPr>
          <a:xfrm>
            <a:off x="1623209" y="3819472"/>
            <a:ext cx="754464" cy="4044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" descr="Flèche courbe Banque de photographies et d'images à haute ...">
            <a:extLst>
              <a:ext uri="{FF2B5EF4-FFF2-40B4-BE49-F238E27FC236}">
                <a16:creationId xmlns:a16="http://schemas.microsoft.com/office/drawing/2014/main" id="{BAD925A2-A1B2-8471-952A-8827FC66C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1904" r="12484" b="23059"/>
          <a:stretch/>
        </p:blipFill>
        <p:spPr bwMode="auto">
          <a:xfrm rot="10800000">
            <a:off x="7699430" y="4550167"/>
            <a:ext cx="1527243" cy="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6697A9B-0324-5A44-9723-27A792E85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6606"/>
            <a:ext cx="11912256" cy="44280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Equilibre = Autonomie protéique régionale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-&gt; Besoins en protéines animaux = Production en protéines régionale </a:t>
            </a:r>
          </a:p>
        </p:txBody>
      </p:sp>
    </p:spTree>
    <p:extLst>
      <p:ext uri="{BB962C8B-B14F-4D97-AF65-F5344CB8AC3E}">
        <p14:creationId xmlns:p14="http://schemas.microsoft.com/office/powerpoint/2010/main" val="123007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7640" y="6148066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1249F4-B329-4429-A7E9-CC54D845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269875"/>
            <a:ext cx="10980738" cy="863600"/>
          </a:xfrm>
        </p:spPr>
        <p:txBody>
          <a:bodyPr/>
          <a:lstStyle/>
          <a:p>
            <a:r>
              <a:rPr lang="fr-FR"/>
              <a:t>La méthodologie mise en œuvre</a:t>
            </a:r>
          </a:p>
        </p:txBody>
      </p:sp>
      <p:pic>
        <p:nvPicPr>
          <p:cNvPr id="3" name="Graphique 2" descr="Recherche de dossiers contour">
            <a:extLst>
              <a:ext uri="{FF2B5EF4-FFF2-40B4-BE49-F238E27FC236}">
                <a16:creationId xmlns:a16="http://schemas.microsoft.com/office/drawing/2014/main" id="{D7690EBB-9419-8DE8-3D11-EA1A5430F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092" y="3104625"/>
            <a:ext cx="582157" cy="5821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E189B7-802D-A1C8-1AF3-1464FDC68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249" y="3290493"/>
            <a:ext cx="7175214" cy="2854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C6C00A-A182-8804-F451-FD41350C857E}"/>
              </a:ext>
            </a:extLst>
          </p:cNvPr>
          <p:cNvSpPr/>
          <p:nvPr/>
        </p:nvSpPr>
        <p:spPr>
          <a:xfrm>
            <a:off x="8793463" y="4912924"/>
            <a:ext cx="2568102" cy="1231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latin typeface="Calibri" panose="020F0502020204030204" pitchFamily="34" charset="0"/>
                <a:cs typeface="Calibri" panose="020F0502020204030204" pitchFamily="34" charset="0"/>
              </a:rPr>
              <a:t>Evaluation de l’origine des aliments consommés (information renseignée dans la BDD Diapason)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86D1DA3-FF3F-96A9-7009-DB3D35D630ED}"/>
              </a:ext>
            </a:extLst>
          </p:cNvPr>
          <p:cNvSpPr txBox="1">
            <a:spLocks/>
          </p:cNvSpPr>
          <p:nvPr/>
        </p:nvSpPr>
        <p:spPr>
          <a:xfrm>
            <a:off x="1070400" y="1255592"/>
            <a:ext cx="9250647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Pour les besoins protéiques des animaux (1/2)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Calculer les quantités de MAT ingérées par type d’animaux</a:t>
            </a:r>
          </a:p>
          <a:p>
            <a:pPr>
              <a:spcBef>
                <a:spcPts val="400"/>
              </a:spcBef>
              <a:buFontTx/>
              <a:buChar char="-"/>
              <a:defRPr/>
            </a:pPr>
            <a:r>
              <a:rPr lang="fr-FR" sz="17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Données mobilisées &gt; Dispositif Inosys-Réseaux d’Elevage : 242 fermes en </a:t>
            </a:r>
            <a:r>
              <a:rPr lang="fr-FR" sz="1700" kern="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AuRA</a:t>
            </a:r>
            <a:r>
              <a:rPr lang="fr-FR" sz="17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avec données technico-économiques sur le fonctionnement des systèmes d’élevages </a:t>
            </a:r>
          </a:p>
          <a:p>
            <a:pPr>
              <a:spcBef>
                <a:spcPts val="400"/>
              </a:spcBef>
              <a:buFontTx/>
              <a:buChar char="-"/>
              <a:defRPr/>
            </a:pPr>
            <a:r>
              <a:rPr lang="fr-FR" sz="17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données mobilisées sur les campagnes 2018 à 2021 : </a:t>
            </a:r>
            <a:r>
              <a:rPr lang="fr-FR" sz="17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00"/>
              </a:spcBef>
              <a:buFontTx/>
              <a:buChar char="-"/>
              <a:defRPr/>
            </a:pPr>
            <a:endParaRPr lang="fr-FR" sz="17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buFontTx/>
              <a:buChar char="-"/>
              <a:defRPr/>
            </a:pPr>
            <a:endParaRPr lang="fr-FR" sz="17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b="1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EE3E92-75DD-D225-DB60-3639ACF04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047" y="1174408"/>
            <a:ext cx="1514475" cy="1481138"/>
          </a:xfrm>
          <a:prstGeom prst="rect">
            <a:avLst/>
          </a:prstGeom>
        </p:spPr>
      </p:pic>
      <p:pic>
        <p:nvPicPr>
          <p:cNvPr id="9" name="Graphique 8" descr="Grange contour">
            <a:extLst>
              <a:ext uri="{FF2B5EF4-FFF2-40B4-BE49-F238E27FC236}">
                <a16:creationId xmlns:a16="http://schemas.microsoft.com/office/drawing/2014/main" id="{AD394828-6CBD-8C70-45FA-EB7E7EC99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798" y="2200797"/>
            <a:ext cx="454749" cy="4547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278CE49-0349-B179-83A3-84009C2A59B1}"/>
              </a:ext>
            </a:extLst>
          </p:cNvPr>
          <p:cNvSpPr txBox="1"/>
          <p:nvPr/>
        </p:nvSpPr>
        <p:spPr>
          <a:xfrm>
            <a:off x="6551153" y="6069019"/>
            <a:ext cx="2402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Source : Laura </a:t>
            </a:r>
            <a:r>
              <a:rPr lang="fr-FR" sz="1100" err="1"/>
              <a:t>Duchez</a:t>
            </a:r>
            <a:r>
              <a:rPr lang="fr-FR" sz="110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74121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8120" y="612171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BEAA77F-078E-0B67-EA0E-32BC6621643A}"/>
              </a:ext>
            </a:extLst>
          </p:cNvPr>
          <p:cNvGrpSpPr/>
          <p:nvPr/>
        </p:nvGrpSpPr>
        <p:grpSpPr>
          <a:xfrm>
            <a:off x="1885124" y="3589905"/>
            <a:ext cx="8421752" cy="1169551"/>
            <a:chOff x="1822450" y="5226346"/>
            <a:chExt cx="8421752" cy="116955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016BE7B-8803-9733-A3F3-2F8693A58ACD}"/>
                </a:ext>
              </a:extLst>
            </p:cNvPr>
            <p:cNvSpPr txBox="1"/>
            <p:nvPr/>
          </p:nvSpPr>
          <p:spPr>
            <a:xfrm>
              <a:off x="1822450" y="5379248"/>
              <a:ext cx="2044700" cy="923330"/>
            </a:xfrm>
            <a:prstGeom prst="rect">
              <a:avLst/>
            </a:prstGeom>
            <a:noFill/>
            <a:ln w="19050">
              <a:solidFill>
                <a:srgbClr val="70AD47">
                  <a:lumMod val="60000"/>
                  <a:lumOff val="4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Quantité de MAT totale ingérée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(kg MAT/UGB/an)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E1E87EB-91D6-A896-8908-651919F51F26}"/>
                </a:ext>
              </a:extLst>
            </p:cNvPr>
            <p:cNvSpPr txBox="1"/>
            <p:nvPr/>
          </p:nvSpPr>
          <p:spPr>
            <a:xfrm>
              <a:off x="4692649" y="5364846"/>
              <a:ext cx="2044700" cy="954107"/>
            </a:xfrm>
            <a:prstGeom prst="rect">
              <a:avLst/>
            </a:prstGeom>
            <a:noFill/>
            <a:ln w="19050">
              <a:solidFill>
                <a:srgbClr val="70AD47">
                  <a:lumMod val="60000"/>
                  <a:lumOff val="4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Nombre d’UGB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par filière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730DAD-BCDB-D39E-7BF8-51AED92ACD84}"/>
                </a:ext>
              </a:extLst>
            </p:cNvPr>
            <p:cNvSpPr txBox="1"/>
            <p:nvPr/>
          </p:nvSpPr>
          <p:spPr>
            <a:xfrm>
              <a:off x="7562847" y="5226346"/>
              <a:ext cx="2681355" cy="1169551"/>
            </a:xfrm>
            <a:prstGeom prst="rect">
              <a:avLst/>
            </a:prstGeom>
            <a:noFill/>
            <a:ln w="19050">
              <a:solidFill>
                <a:srgbClr val="70AD47">
                  <a:lumMod val="60000"/>
                  <a:lumOff val="4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Quantité de MAT ingérée par filière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kern="0">
                  <a:solidFill>
                    <a:prstClr val="black"/>
                  </a:solidFill>
                  <a:latin typeface="Calibri" panose="020F0502020204030204"/>
                </a:rPr>
                <a:t>(T MAT / an)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8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Signe Plus 7">
              <a:extLst>
                <a:ext uri="{FF2B5EF4-FFF2-40B4-BE49-F238E27FC236}">
                  <a16:creationId xmlns:a16="http://schemas.microsoft.com/office/drawing/2014/main" id="{0D011937-D8A9-772B-E9C2-E66C82814EDF}"/>
                </a:ext>
              </a:extLst>
            </p:cNvPr>
            <p:cNvSpPr/>
            <p:nvPr/>
          </p:nvSpPr>
          <p:spPr>
            <a:xfrm rot="18972574">
              <a:off x="4102099" y="5535264"/>
              <a:ext cx="355600" cy="345415"/>
            </a:xfrm>
            <a:prstGeom prst="mathPlus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Est égal à 8">
              <a:extLst>
                <a:ext uri="{FF2B5EF4-FFF2-40B4-BE49-F238E27FC236}">
                  <a16:creationId xmlns:a16="http://schemas.microsoft.com/office/drawing/2014/main" id="{6BA86C9F-5972-DD74-6CA7-1A81FBB3BD4E}"/>
                </a:ext>
              </a:extLst>
            </p:cNvPr>
            <p:cNvSpPr/>
            <p:nvPr/>
          </p:nvSpPr>
          <p:spPr>
            <a:xfrm>
              <a:off x="6965950" y="5535264"/>
              <a:ext cx="406400" cy="337414"/>
            </a:xfrm>
            <a:prstGeom prst="mathEqual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A6BA433-1B96-972C-41AF-65C02CE4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047" y="1174408"/>
            <a:ext cx="1514475" cy="1481138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677C45-B468-718F-664E-2FF5C1B8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0" y="1476000"/>
            <a:ext cx="10051200" cy="4428000"/>
          </a:xfrm>
        </p:spPr>
        <p:txBody>
          <a:bodyPr/>
          <a:lstStyle/>
          <a:p>
            <a:r>
              <a:rPr lang="fr-FR" b="1"/>
              <a:t>Pour les besoins protéiques des animaux (2/2)</a:t>
            </a:r>
          </a:p>
          <a:p>
            <a:pPr marL="0" indent="0">
              <a:buNone/>
            </a:pPr>
            <a:r>
              <a:rPr lang="fr-FR" sz="2000" b="1" kern="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Calculer les quantités de MAT ingérées à l’échelle régionale </a:t>
            </a:r>
          </a:p>
          <a:p>
            <a:pPr marL="0" indent="0">
              <a:buNone/>
            </a:pP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Estimation du nombre d’UGB à partir des données de la BDNI – extraction réalisée par la DRAAF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0B85F1F-6202-449A-2A18-B55DAC53E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269875"/>
            <a:ext cx="10980738" cy="863600"/>
          </a:xfrm>
        </p:spPr>
        <p:txBody>
          <a:bodyPr/>
          <a:lstStyle/>
          <a:p>
            <a:r>
              <a:rPr lang="fr-FR"/>
              <a:t>La méthodologie mise en œuvre</a:t>
            </a:r>
          </a:p>
        </p:txBody>
      </p:sp>
    </p:spTree>
    <p:extLst>
      <p:ext uri="{BB962C8B-B14F-4D97-AF65-F5344CB8AC3E}">
        <p14:creationId xmlns:p14="http://schemas.microsoft.com/office/powerpoint/2010/main" val="1035797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7160" y="614203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F6053F-A361-E8FD-9D3D-1D5F19A7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269875"/>
            <a:ext cx="10980738" cy="863600"/>
          </a:xfrm>
        </p:spPr>
        <p:txBody>
          <a:bodyPr/>
          <a:lstStyle/>
          <a:p>
            <a:r>
              <a:rPr lang="fr-FR"/>
              <a:t>La méthodologie mise en œuvre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07FB09-517C-0C90-BEEF-171EB9D8A2A3}"/>
              </a:ext>
            </a:extLst>
          </p:cNvPr>
          <p:cNvSpPr txBox="1">
            <a:spLocks/>
          </p:cNvSpPr>
          <p:nvPr/>
        </p:nvSpPr>
        <p:spPr>
          <a:xfrm>
            <a:off x="1214400" y="1628400"/>
            <a:ext cx="100512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Pour les productions régionales en protéines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b="1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Surfaces déclarées à la PAC </a:t>
            </a: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les campagnes 2018 à 2021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Exclusion des cultures destinées à l’alimentation humaine à 100 %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b="1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Estimation d’un rendement moyen par culture </a:t>
            </a: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la base de l’expertise des conseillers Fourrages Puy-de-Dôme et Cantal et d’un travail similaire réalisé en Bourgogne-Franche-Comté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b="1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Estimation d’une teneur en MAT des fourrages et concentrés </a:t>
            </a: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la base des tables INRA18 et de l’expertise des conseillers Fourrages Puy-de-Dôme et Cantal et d’un travail similaire réalisé en Bourgogne-Franche-Comté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b="1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Définition d’un pourcentage de valorisation de chaque culture pour l’alimentation animale </a:t>
            </a:r>
            <a:r>
              <a:rPr lang="fr-FR" sz="2000" kern="1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d’après une enquête réalisée par La Coopération agricole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CB11DE-FBA1-2293-A49A-55A30BE0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557" y="1515600"/>
            <a:ext cx="1212715" cy="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0004" y="6171115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B966D0-ABE4-E87A-E6BB-B0136C34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25" y="188595"/>
            <a:ext cx="10980738" cy="863600"/>
          </a:xfrm>
        </p:spPr>
        <p:txBody>
          <a:bodyPr anchor="ctr">
            <a:normAutofit/>
          </a:bodyPr>
          <a:lstStyle/>
          <a:p>
            <a:pPr algn="ctr"/>
            <a:r>
              <a:rPr lang="fr-FR" sz="2800"/>
              <a:t>Evaluation des besoins en protéines des herbivores en </a:t>
            </a:r>
            <a:r>
              <a:rPr lang="fr-FR" sz="2800" err="1"/>
              <a:t>AuRA</a:t>
            </a:r>
            <a:endParaRPr lang="fr-FR" sz="2800"/>
          </a:p>
        </p:txBody>
      </p:sp>
      <p:graphicFrame>
        <p:nvGraphicFramePr>
          <p:cNvPr id="3" name="Espace réservé du contenu 7">
            <a:extLst>
              <a:ext uri="{FF2B5EF4-FFF2-40B4-BE49-F238E27FC236}">
                <a16:creationId xmlns:a16="http://schemas.microsoft.com/office/drawing/2014/main" id="{FA578A99-5A98-E1AF-E553-F0ECDC7B45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249246"/>
              </p:ext>
            </p:extLst>
          </p:nvPr>
        </p:nvGraphicFramePr>
        <p:xfrm>
          <a:off x="370973" y="2349482"/>
          <a:ext cx="6489109" cy="3333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686">
                  <a:extLst>
                    <a:ext uri="{9D8B030D-6E8A-4147-A177-3AD203B41FA5}">
                      <a16:colId xmlns:a16="http://schemas.microsoft.com/office/drawing/2014/main" val="1491123480"/>
                    </a:ext>
                  </a:extLst>
                </a:gridCol>
                <a:gridCol w="756214">
                  <a:extLst>
                    <a:ext uri="{9D8B030D-6E8A-4147-A177-3AD203B41FA5}">
                      <a16:colId xmlns:a16="http://schemas.microsoft.com/office/drawing/2014/main" val="2195113636"/>
                    </a:ext>
                  </a:extLst>
                </a:gridCol>
                <a:gridCol w="499621">
                  <a:extLst>
                    <a:ext uri="{9D8B030D-6E8A-4147-A177-3AD203B41FA5}">
                      <a16:colId xmlns:a16="http://schemas.microsoft.com/office/drawing/2014/main" val="172383970"/>
                    </a:ext>
                  </a:extLst>
                </a:gridCol>
                <a:gridCol w="565778">
                  <a:extLst>
                    <a:ext uri="{9D8B030D-6E8A-4147-A177-3AD203B41FA5}">
                      <a16:colId xmlns:a16="http://schemas.microsoft.com/office/drawing/2014/main" val="699795393"/>
                    </a:ext>
                  </a:extLst>
                </a:gridCol>
                <a:gridCol w="563810">
                  <a:extLst>
                    <a:ext uri="{9D8B030D-6E8A-4147-A177-3AD203B41FA5}">
                      <a16:colId xmlns:a16="http://schemas.microsoft.com/office/drawing/2014/main" val="1842542002"/>
                    </a:ext>
                  </a:extLst>
                </a:gridCol>
              </a:tblGrid>
              <a:tr h="371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 MAT / UGB/an</a:t>
                      </a:r>
                    </a:p>
                  </a:txBody>
                  <a:tcPr marL="4748" marR="4748" marT="4748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BV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45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de MAT fourrages autoproduits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375</a:t>
                      </a: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35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de MAT fourrages achetés 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516481"/>
                  </a:ext>
                </a:extLst>
              </a:tr>
              <a:tr h="486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Quantité totale de MAT fourrages consommés</a:t>
                      </a:r>
                    </a:p>
                  </a:txBody>
                  <a:tcPr marL="4748" marR="4748" marT="474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689</a:t>
                      </a:r>
                    </a:p>
                  </a:txBody>
                  <a:tcPr marL="4748" marR="4748" marT="474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417</a:t>
                      </a:r>
                    </a:p>
                  </a:txBody>
                  <a:tcPr marL="4748" marR="4748" marT="474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656</a:t>
                      </a:r>
                    </a:p>
                  </a:txBody>
                  <a:tcPr marL="4748" marR="4748" marT="474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629</a:t>
                      </a:r>
                    </a:p>
                  </a:txBody>
                  <a:tcPr marL="4748" marR="4748" marT="4748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5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de MAT concentrés autoproduits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138</a:t>
                      </a: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727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de MAT concentrés achetés 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242</a:t>
                      </a: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66627"/>
                  </a:ext>
                </a:extLst>
              </a:tr>
              <a:tr h="486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totale de MAT concentrés consommés</a:t>
                      </a:r>
                    </a:p>
                  </a:txBody>
                  <a:tcPr marL="4748" marR="4748" marT="4748" marB="0" anchor="ctr"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fr-FR" sz="1600" b="1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380</a:t>
                      </a:r>
                    </a:p>
                  </a:txBody>
                  <a:tcPr marL="4748" marR="4748" marT="4748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fr-FR" sz="1600" b="1" kern="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264</a:t>
                      </a:r>
                      <a:endParaRPr lang="fr-FR" sz="16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48" marR="4748" marT="4748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38135"/>
                  </a:ext>
                </a:extLst>
              </a:tr>
              <a:tr h="4864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totale de MAT consommées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772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797</a:t>
                      </a:r>
                      <a:endParaRPr lang="fr-FR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821</a:t>
                      </a:r>
                      <a:endParaRPr lang="fr-FR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893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85128"/>
                  </a:ext>
                </a:extLst>
              </a:tr>
              <a:tr h="4864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Autonomie protéique (autoproduits/consommés)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90 %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53 %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80 %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70 %</a:t>
                      </a:r>
                    </a:p>
                  </a:txBody>
                  <a:tcPr marL="6108" marR="6108" marT="6108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995820"/>
                  </a:ext>
                </a:extLst>
              </a:tr>
            </a:tbl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0AFC1A-7D24-8572-270F-BC756A44866D}"/>
              </a:ext>
            </a:extLst>
          </p:cNvPr>
          <p:cNvSpPr txBox="1">
            <a:spLocks/>
          </p:cNvSpPr>
          <p:nvPr/>
        </p:nvSpPr>
        <p:spPr>
          <a:xfrm>
            <a:off x="965789" y="1476000"/>
            <a:ext cx="8634412" cy="55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/>
              <a:t>Besoins en protéines par UGB et par filière</a:t>
            </a:r>
          </a:p>
        </p:txBody>
      </p:sp>
      <p:pic>
        <p:nvPicPr>
          <p:cNvPr id="6" name="Espace réservé du contenu 8" descr="Mouton contour">
            <a:extLst>
              <a:ext uri="{FF2B5EF4-FFF2-40B4-BE49-F238E27FC236}">
                <a16:creationId xmlns:a16="http://schemas.microsoft.com/office/drawing/2014/main" id="{DBF283C7-CAEF-A4F8-8E7C-2886B2D2D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6062" y="3077074"/>
            <a:ext cx="914400" cy="914400"/>
          </a:xfrm>
          <a:prstGeom prst="rect">
            <a:avLst/>
          </a:prstGeom>
        </p:spPr>
      </p:pic>
      <p:pic>
        <p:nvPicPr>
          <p:cNvPr id="7" name="Graphique 6" descr="Chèvre contour">
            <a:extLst>
              <a:ext uri="{FF2B5EF4-FFF2-40B4-BE49-F238E27FC236}">
                <a16:creationId xmlns:a16="http://schemas.microsoft.com/office/drawing/2014/main" id="{F2FEDACF-BE1D-D2E8-4FC7-E3062784B9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6062" y="3836213"/>
            <a:ext cx="914400" cy="914400"/>
          </a:xfrm>
          <a:prstGeom prst="rect">
            <a:avLst/>
          </a:prstGeom>
        </p:spPr>
      </p:pic>
      <p:pic>
        <p:nvPicPr>
          <p:cNvPr id="8" name="Graphique 7" descr="Vache contour">
            <a:extLst>
              <a:ext uri="{FF2B5EF4-FFF2-40B4-BE49-F238E27FC236}">
                <a16:creationId xmlns:a16="http://schemas.microsoft.com/office/drawing/2014/main" id="{02BA334F-372B-4EE6-EDE0-C33072C94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5622" y="455011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E45C0569-5CBD-E695-3C68-F08BE6F94D04}"/>
                  </a:ext>
                </a:extLst>
              </p14:cNvPr>
              <p14:cNvContentPartPr/>
              <p14:nvPr/>
            </p14:nvContentPartPr>
            <p14:xfrm>
              <a:off x="8777834" y="2969414"/>
              <a:ext cx="151920" cy="885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E45C0569-5CBD-E695-3C68-F08BE6F94D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68834" y="2960414"/>
                <a:ext cx="1695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C053938-377D-61CC-345C-A54FEF5E78D3}"/>
                  </a:ext>
                </a:extLst>
              </p14:cNvPr>
              <p14:cNvContentPartPr/>
              <p14:nvPr/>
            </p14:nvContentPartPr>
            <p14:xfrm>
              <a:off x="8794754" y="2988134"/>
              <a:ext cx="110520" cy="486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C053938-377D-61CC-345C-A54FEF5E78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85754" y="2979134"/>
                <a:ext cx="1281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21759680-7FD4-C5CD-E48E-8D309F020D0E}"/>
                  </a:ext>
                </a:extLst>
              </p14:cNvPr>
              <p14:cNvContentPartPr/>
              <p14:nvPr/>
            </p14:nvContentPartPr>
            <p14:xfrm>
              <a:off x="8776394" y="3180972"/>
              <a:ext cx="180360" cy="96602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21759680-7FD4-C5CD-E48E-8D309F020D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67394" y="3171961"/>
                <a:ext cx="198000" cy="1142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9DE283C1-D883-8B76-BD19-7D3B169367B6}"/>
                  </a:ext>
                </a:extLst>
              </p14:cNvPr>
              <p14:cNvContentPartPr/>
              <p14:nvPr/>
            </p14:nvContentPartPr>
            <p14:xfrm>
              <a:off x="8439682" y="3076968"/>
              <a:ext cx="26280" cy="7827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9DE283C1-D883-8B76-BD19-7D3B169367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30682" y="3067950"/>
                <a:ext cx="43920" cy="9595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e 14">
            <a:extLst>
              <a:ext uri="{FF2B5EF4-FFF2-40B4-BE49-F238E27FC236}">
                <a16:creationId xmlns:a16="http://schemas.microsoft.com/office/drawing/2014/main" id="{9FA773C6-EA6C-D443-BC4E-45CD8DD5F1E7}"/>
              </a:ext>
            </a:extLst>
          </p:cNvPr>
          <p:cNvGrpSpPr/>
          <p:nvPr/>
        </p:nvGrpSpPr>
        <p:grpSpPr>
          <a:xfrm>
            <a:off x="8467042" y="3076694"/>
            <a:ext cx="492120" cy="181150"/>
            <a:chOff x="8195755" y="3140920"/>
            <a:chExt cx="492120" cy="2099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070CB5CF-BE5E-7E2D-0551-39C237E3E488}"/>
                    </a:ext>
                  </a:extLst>
                </p14:cNvPr>
                <p14:cNvContentPartPr/>
                <p14:nvPr/>
              </p14:nvContentPartPr>
              <p14:xfrm>
                <a:off x="8527067" y="3278080"/>
                <a:ext cx="129960" cy="5364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070CB5CF-BE5E-7E2D-0551-39C237E3E4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18067" y="3267685"/>
                  <a:ext cx="147600" cy="740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967D268D-60C0-9DD7-B81A-B37D64306FD4}"/>
                    </a:ext>
                  </a:extLst>
                </p14:cNvPr>
                <p14:cNvContentPartPr/>
                <p14:nvPr/>
              </p14:nvContentPartPr>
              <p14:xfrm>
                <a:off x="8538587" y="3306880"/>
                <a:ext cx="111240" cy="1152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967D268D-60C0-9DD7-B81A-B37D64306FD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29587" y="3296594"/>
                  <a:ext cx="1288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757DCFCF-AF8B-C7CB-2B1E-BEDAD2AA3C2E}"/>
                    </a:ext>
                  </a:extLst>
                </p14:cNvPr>
                <p14:cNvContentPartPr/>
                <p14:nvPr/>
              </p14:nvContentPartPr>
              <p14:xfrm>
                <a:off x="8526955" y="3269150"/>
                <a:ext cx="160920" cy="8172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757DCFCF-AF8B-C7CB-2B1E-BEDAD2AA3C2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517955" y="3258727"/>
                  <a:ext cx="178560" cy="102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A24673A7-7620-C818-CBE3-48660BE492CB}"/>
                    </a:ext>
                  </a:extLst>
                </p14:cNvPr>
                <p14:cNvContentPartPr/>
                <p14:nvPr/>
              </p14:nvContentPartPr>
              <p14:xfrm>
                <a:off x="8289467" y="3140920"/>
                <a:ext cx="78120" cy="92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A24673A7-7620-C818-CBE3-48660BE492C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80467" y="3130461"/>
                  <a:ext cx="95760" cy="113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11C58BC8-AD49-5635-395F-C9EE6467CBCA}"/>
                    </a:ext>
                  </a:extLst>
                </p14:cNvPr>
                <p14:cNvContentPartPr/>
                <p14:nvPr/>
              </p14:nvContentPartPr>
              <p14:xfrm>
                <a:off x="8330867" y="3183400"/>
                <a:ext cx="36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11C58BC8-AD49-5635-395F-C9EE6467CBC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21867" y="3174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AF25CAB9-19F6-D2A2-72D4-2F1E9593DEA8}"/>
                    </a:ext>
                  </a:extLst>
                </p14:cNvPr>
                <p14:cNvContentPartPr/>
                <p14:nvPr/>
              </p14:nvContentPartPr>
              <p14:xfrm>
                <a:off x="8326907" y="3174760"/>
                <a:ext cx="360" cy="36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AF25CAB9-19F6-D2A2-72D4-2F1E9593DEA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17907" y="31657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E57FBC1D-EBB5-0A49-81D7-62769609DDDE}"/>
                    </a:ext>
                  </a:extLst>
                </p14:cNvPr>
                <p14:cNvContentPartPr/>
                <p14:nvPr/>
              </p14:nvContentPartPr>
              <p14:xfrm>
                <a:off x="8313947" y="3161800"/>
                <a:ext cx="360" cy="36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E57FBC1D-EBB5-0A49-81D7-62769609DDD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04947" y="3152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EA79F7F4-229B-4384-D6B1-A5DED47D82CE}"/>
                    </a:ext>
                  </a:extLst>
                </p14:cNvPr>
                <p14:cNvContentPartPr/>
                <p14:nvPr/>
              </p14:nvContentPartPr>
              <p14:xfrm>
                <a:off x="8313947" y="3161800"/>
                <a:ext cx="5400" cy="36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EA79F7F4-229B-4384-D6B1-A5DED47D82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04947" y="315280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C833D291-EA97-D405-A273-17A46A916C39}"/>
                    </a:ext>
                  </a:extLst>
                </p14:cNvPr>
                <p14:cNvContentPartPr/>
                <p14:nvPr/>
              </p14:nvContentPartPr>
              <p14:xfrm>
                <a:off x="8335187" y="3161800"/>
                <a:ext cx="360" cy="432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C833D291-EA97-D405-A273-17A46A916C3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26187" y="3151982"/>
                  <a:ext cx="18000" cy="235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1F9086E2-4A38-52B4-317F-3C7EF3A1AC48}"/>
                    </a:ext>
                  </a:extLst>
                </p14:cNvPr>
                <p14:cNvContentPartPr/>
                <p14:nvPr/>
              </p14:nvContentPartPr>
              <p14:xfrm>
                <a:off x="8335187" y="3183400"/>
                <a:ext cx="360" cy="108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1F9086E2-4A38-52B4-317F-3C7EF3A1AC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326187" y="3174400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6EE97B18-65E9-2137-6F46-DC6A0CEC062B}"/>
                    </a:ext>
                  </a:extLst>
                </p14:cNvPr>
                <p14:cNvContentPartPr/>
                <p14:nvPr/>
              </p14:nvContentPartPr>
              <p14:xfrm>
                <a:off x="8335187" y="3187360"/>
                <a:ext cx="360" cy="36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6EE97B18-65E9-2137-6F46-DC6A0CEC06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26187" y="31783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E586491E-DEFF-6180-3864-5C39A356C0F3}"/>
                    </a:ext>
                  </a:extLst>
                </p14:cNvPr>
                <p14:cNvContentPartPr/>
                <p14:nvPr/>
              </p14:nvContentPartPr>
              <p14:xfrm>
                <a:off x="8315747" y="3196000"/>
                <a:ext cx="2880" cy="288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E586491E-DEFF-6180-3864-5C39A356C0F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05461" y="3185714"/>
                  <a:ext cx="23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F0EDE307-9CEC-8512-4BF9-8974F181173B}"/>
                    </a:ext>
                  </a:extLst>
                </p14:cNvPr>
                <p14:cNvContentPartPr/>
                <p14:nvPr/>
              </p14:nvContentPartPr>
              <p14:xfrm>
                <a:off x="8309627" y="3204280"/>
                <a:ext cx="360" cy="540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F0EDE307-9CEC-8512-4BF9-8974F181173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00627" y="3193895"/>
                  <a:ext cx="18000" cy="257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61E24F45-9D0D-E341-0A02-2F43485F1598}"/>
                    </a:ext>
                  </a:extLst>
                </p14:cNvPr>
                <p14:cNvContentPartPr/>
                <p14:nvPr/>
              </p14:nvContentPartPr>
              <p14:xfrm>
                <a:off x="8309627" y="3191680"/>
                <a:ext cx="38520" cy="2772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61E24F45-9D0D-E341-0A02-2F43485F15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00627" y="3181337"/>
                  <a:ext cx="56160" cy="479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79C0BDB2-E65B-C559-244C-2654E3D66ABC}"/>
                    </a:ext>
                  </a:extLst>
                </p14:cNvPr>
                <p14:cNvContentPartPr/>
                <p14:nvPr/>
              </p14:nvContentPartPr>
              <p14:xfrm>
                <a:off x="8343467" y="3183400"/>
                <a:ext cx="36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79C0BDB2-E65B-C559-244C-2654E3D66AB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34467" y="3174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02F94177-7527-66AC-40AB-6735B8B59BDB}"/>
                    </a:ext>
                  </a:extLst>
                </p14:cNvPr>
                <p14:cNvContentPartPr/>
                <p14:nvPr/>
              </p14:nvContentPartPr>
              <p14:xfrm>
                <a:off x="8318267" y="3168640"/>
                <a:ext cx="25560" cy="147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02F94177-7527-66AC-40AB-6735B8B59BD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309267" y="3158097"/>
                  <a:ext cx="43200" cy="354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F38599F5-3754-6A89-9AD2-5D822C4B6CE2}"/>
                    </a:ext>
                  </a:extLst>
                </p14:cNvPr>
                <p14:cNvContentPartPr/>
                <p14:nvPr/>
              </p14:nvContentPartPr>
              <p14:xfrm>
                <a:off x="8288747" y="3161800"/>
                <a:ext cx="43200" cy="2664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F38599F5-3754-6A89-9AD2-5D822C4B6CE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79747" y="3151229"/>
                  <a:ext cx="60840" cy="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FFC256E0-85FA-F91D-C647-CAB960D6492D}"/>
                    </a:ext>
                  </a:extLst>
                </p14:cNvPr>
                <p14:cNvContentPartPr/>
                <p14:nvPr/>
              </p14:nvContentPartPr>
              <p14:xfrm>
                <a:off x="8343715" y="3160430"/>
                <a:ext cx="6840" cy="1800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FFC256E0-85FA-F91D-C647-CAB960D6492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34715" y="3149965"/>
                  <a:ext cx="24480" cy="38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6DA1B31C-9E02-9843-353A-05D0A15FA042}"/>
                    </a:ext>
                  </a:extLst>
                </p14:cNvPr>
                <p14:cNvContentPartPr/>
                <p14:nvPr/>
              </p14:nvContentPartPr>
              <p14:xfrm>
                <a:off x="8195755" y="3272750"/>
                <a:ext cx="73440" cy="6084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6DA1B31C-9E02-9843-353A-05D0A15FA04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86799" y="3262260"/>
                  <a:ext cx="90994" cy="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CEDFFC60-2660-3219-EA8B-8685963CA657}"/>
                    </a:ext>
                  </a:extLst>
                </p14:cNvPr>
                <p14:cNvContentPartPr/>
                <p14:nvPr/>
              </p14:nvContentPartPr>
              <p14:xfrm>
                <a:off x="8441635" y="3206150"/>
                <a:ext cx="45720" cy="2844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CEDFFC60-2660-3219-EA8B-8685963CA65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32564" y="3195846"/>
                  <a:ext cx="63500" cy="4863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9CA0502D-3084-4F36-9D33-1946EB574101}"/>
                  </a:ext>
                </a:extLst>
              </p14:cNvPr>
              <p14:cNvContentPartPr/>
              <p14:nvPr/>
            </p14:nvContentPartPr>
            <p14:xfrm>
              <a:off x="8521762" y="2964084"/>
              <a:ext cx="105120" cy="2304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9CA0502D-3084-4F36-9D33-1946EB57410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512762" y="2955084"/>
                <a:ext cx="1227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FE028B22-F693-5A8D-ADBE-C8D7F026D919}"/>
                  </a:ext>
                </a:extLst>
              </p14:cNvPr>
              <p14:cNvContentPartPr/>
              <p14:nvPr/>
            </p14:nvContentPartPr>
            <p14:xfrm>
              <a:off x="8946562" y="3036085"/>
              <a:ext cx="52200" cy="45719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FE028B22-F693-5A8D-ADBE-C8D7F026D91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937562" y="3027085"/>
                <a:ext cx="69840" cy="63359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Image 37">
            <a:extLst>
              <a:ext uri="{FF2B5EF4-FFF2-40B4-BE49-F238E27FC236}">
                <a16:creationId xmlns:a16="http://schemas.microsoft.com/office/drawing/2014/main" id="{AD533DF5-CFC2-D336-8039-79C5D6640235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7" y="2385628"/>
            <a:ext cx="914409" cy="914409"/>
          </a:xfrm>
          <a:prstGeom prst="rect">
            <a:avLst/>
          </a:prstGeom>
        </p:spPr>
      </p:pic>
      <p:pic>
        <p:nvPicPr>
          <p:cNvPr id="39" name="Graphique 38" descr="Flèche : droite contour">
            <a:extLst>
              <a:ext uri="{FF2B5EF4-FFF2-40B4-BE49-F238E27FC236}">
                <a16:creationId xmlns:a16="http://schemas.microsoft.com/office/drawing/2014/main" id="{07CDB1DC-25A7-D235-5D43-819BA2D13A5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 rot="5400000">
            <a:off x="6099859" y="3488540"/>
            <a:ext cx="2898686" cy="10532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D22E092E-46FE-9C7A-B1D7-8712DC92FC10}"/>
                  </a:ext>
                </a:extLst>
              </p14:cNvPr>
              <p14:cNvContentPartPr/>
              <p14:nvPr/>
            </p14:nvContentPartPr>
            <p14:xfrm>
              <a:off x="7297371" y="5690575"/>
              <a:ext cx="360" cy="3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D22E092E-46FE-9C7A-B1D7-8712DC92FC1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234371" y="5627575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968F9012-9EB9-6541-9ED7-38F1B9AA928D}"/>
              </a:ext>
            </a:extLst>
          </p:cNvPr>
          <p:cNvSpPr txBox="1"/>
          <p:nvPr/>
        </p:nvSpPr>
        <p:spPr>
          <a:xfrm>
            <a:off x="7297371" y="2031685"/>
            <a:ext cx="45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/>
              <a:t>+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34A41D4-7F5B-074E-953E-77701A2934D9}"/>
              </a:ext>
            </a:extLst>
          </p:cNvPr>
          <p:cNvSpPr txBox="1"/>
          <p:nvPr/>
        </p:nvSpPr>
        <p:spPr>
          <a:xfrm>
            <a:off x="7356696" y="5051098"/>
            <a:ext cx="386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/>
              <a:t>-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5ED1976-4553-200C-B350-88A067F16121}"/>
              </a:ext>
            </a:extLst>
          </p:cNvPr>
          <p:cNvSpPr txBox="1"/>
          <p:nvPr/>
        </p:nvSpPr>
        <p:spPr>
          <a:xfrm>
            <a:off x="299332" y="5891366"/>
            <a:ext cx="4362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Source : moyenne campagne 2018, 2019, 2020, 2021 </a:t>
            </a:r>
          </a:p>
          <a:p>
            <a:r>
              <a:rPr lang="fr-FR" sz="1100"/>
              <a:t>Données dispositif Inosys-Réseaux d’Elevage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6C5E9CE-9AB1-1D6E-AA4B-333AE68C0F51}"/>
              </a:ext>
            </a:extLst>
          </p:cNvPr>
          <p:cNvSpPr txBox="1"/>
          <p:nvPr/>
        </p:nvSpPr>
        <p:spPr>
          <a:xfrm>
            <a:off x="9156374" y="2378166"/>
            <a:ext cx="3281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BL = UGB les plus consommateurs de protéines (fourrages + concentrés) </a:t>
            </a:r>
            <a:endParaRPr lang="fr-FR" baseline="30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7B0B6D4-5F61-632E-E543-BD5717D0A4D2}"/>
              </a:ext>
            </a:extLst>
          </p:cNvPr>
          <p:cNvSpPr txBox="1"/>
          <p:nvPr/>
        </p:nvSpPr>
        <p:spPr>
          <a:xfrm>
            <a:off x="8826642" y="4710911"/>
            <a:ext cx="294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BV : UGB les moins consommateurs de protéines (fourrages + concentrés)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5AB94C-71B3-BDD3-0E0C-9E8FBBE7E3A3}"/>
              </a:ext>
            </a:extLst>
          </p:cNvPr>
          <p:cNvSpPr/>
          <p:nvPr/>
        </p:nvSpPr>
        <p:spPr>
          <a:xfrm>
            <a:off x="4590473" y="3300037"/>
            <a:ext cx="563418" cy="34832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297B6B-A0E9-7F9F-5221-DB6C50DF8DC3}"/>
              </a:ext>
            </a:extLst>
          </p:cNvPr>
          <p:cNvSpPr/>
          <p:nvPr/>
        </p:nvSpPr>
        <p:spPr>
          <a:xfrm>
            <a:off x="5210453" y="4293413"/>
            <a:ext cx="542775" cy="34832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A9FFB28-E8EF-BEEA-408E-44DC81AB6136}"/>
              </a:ext>
            </a:extLst>
          </p:cNvPr>
          <p:cNvSpPr/>
          <p:nvPr/>
        </p:nvSpPr>
        <p:spPr>
          <a:xfrm>
            <a:off x="6322527" y="4800877"/>
            <a:ext cx="542775" cy="34832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30BA0A-30DF-16A9-4F6F-FF5DFFC1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21" y="2234796"/>
            <a:ext cx="873449" cy="8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12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3537" y="6132860"/>
            <a:ext cx="838200" cy="3502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345" y="157964"/>
            <a:ext cx="10392655" cy="864000"/>
          </a:xfrm>
        </p:spPr>
        <p:txBody>
          <a:bodyPr>
            <a:normAutofit fontScale="90000"/>
          </a:bodyPr>
          <a:lstStyle/>
          <a:p>
            <a:r>
              <a:rPr lang="fr-FR" sz="3200"/>
              <a:t>Evaluation des besoins en protéines des herbivores en </a:t>
            </a:r>
            <a:r>
              <a:rPr lang="fr-FR" sz="3200" err="1"/>
              <a:t>AuRA</a:t>
            </a:r>
            <a:endParaRPr lang="fr-FR"/>
          </a:p>
        </p:txBody>
      </p:sp>
      <p:pic>
        <p:nvPicPr>
          <p:cNvPr id="46" name="Picture 8" descr="Angu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5E831826-AD60-240E-2B8A-D0AE9AAD6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28348" r="17500" b="31173"/>
          <a:stretch/>
        </p:blipFill>
        <p:spPr bwMode="auto">
          <a:xfrm flipH="1">
            <a:off x="587926" y="1500843"/>
            <a:ext cx="661464" cy="3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A3ED4632-C81E-0572-B980-151C82D3AF95}"/>
              </a:ext>
            </a:extLst>
          </p:cNvPr>
          <p:cNvSpPr txBox="1"/>
          <p:nvPr/>
        </p:nvSpPr>
        <p:spPr>
          <a:xfrm>
            <a:off x="1408503" y="1404199"/>
            <a:ext cx="46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accent5"/>
                </a:solidFill>
              </a:rPr>
              <a:t>1 119 605 UGB bovins viande </a:t>
            </a:r>
            <a:r>
              <a:rPr lang="fr-FR" sz="1600"/>
              <a:t>(toutes catégories confondues) </a:t>
            </a:r>
          </a:p>
        </p:txBody>
      </p:sp>
      <p:pic>
        <p:nvPicPr>
          <p:cNvPr id="48" name="Picture 6" descr="Vache Silhouette Noir - Images vectorielles gratuites sur Pixabay - Pixabay">
            <a:extLst>
              <a:ext uri="{FF2B5EF4-FFF2-40B4-BE49-F238E27FC236}">
                <a16:creationId xmlns:a16="http://schemas.microsoft.com/office/drawing/2014/main" id="{72304E57-19B5-FC72-1C0E-A7E32AF0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926" y="2437621"/>
            <a:ext cx="700983" cy="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1F9925F-8EA0-5E48-470F-7DF9D5422706}"/>
              </a:ext>
            </a:extLst>
          </p:cNvPr>
          <p:cNvSpPr txBox="1"/>
          <p:nvPr/>
        </p:nvSpPr>
        <p:spPr>
          <a:xfrm>
            <a:off x="1386836" y="2374652"/>
            <a:ext cx="426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/>
              <a:t>598 811 UGB bovins lait </a:t>
            </a:r>
            <a:r>
              <a:rPr lang="fr-FR" sz="1600"/>
              <a:t>(toutes catégories confondues ) </a:t>
            </a: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F4324C07-7D1F-9A99-DF97-9F235F6B2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520182"/>
            <a:ext cx="521891" cy="4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hèvre">
            <a:extLst>
              <a:ext uri="{FF2B5EF4-FFF2-40B4-BE49-F238E27FC236}">
                <a16:creationId xmlns:a16="http://schemas.microsoft.com/office/drawing/2014/main" id="{D0027A51-75AF-8CAF-CF5A-A097EB7D5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22988" r="16926" b="18790"/>
          <a:stretch/>
        </p:blipFill>
        <p:spPr bwMode="auto">
          <a:xfrm flipH="1">
            <a:off x="6096000" y="2360166"/>
            <a:ext cx="586074" cy="4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EEAF9EC-1221-A884-447B-304F8999E733}"/>
              </a:ext>
            </a:extLst>
          </p:cNvPr>
          <p:cNvSpPr txBox="1"/>
          <p:nvPr/>
        </p:nvSpPr>
        <p:spPr>
          <a:xfrm>
            <a:off x="6780001" y="2317051"/>
            <a:ext cx="388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/>
              <a:t>20 983 UGB caprins </a:t>
            </a:r>
            <a:r>
              <a:rPr lang="fr-FR" sz="1600"/>
              <a:t>(toutes catégories confondues)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68B9FE0-8CC5-FF5B-2F43-62B515A772BC}"/>
              </a:ext>
            </a:extLst>
          </p:cNvPr>
          <p:cNvSpPr txBox="1"/>
          <p:nvPr/>
        </p:nvSpPr>
        <p:spPr>
          <a:xfrm>
            <a:off x="467074" y="2979047"/>
            <a:ext cx="6838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Données : DRAAF - Extraction de la BDNI au 1</a:t>
            </a:r>
            <a:r>
              <a:rPr lang="fr-FR" sz="1200" i="1" baseline="30000" dirty="0"/>
              <a:t>er</a:t>
            </a:r>
            <a:r>
              <a:rPr lang="fr-FR" sz="1200" i="1" dirty="0"/>
              <a:t> janvier 2022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B433461-AABD-BD87-6A9D-073D94E8278C}"/>
              </a:ext>
            </a:extLst>
          </p:cNvPr>
          <p:cNvSpPr txBox="1"/>
          <p:nvPr/>
        </p:nvSpPr>
        <p:spPr>
          <a:xfrm>
            <a:off x="6682881" y="1404199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/>
              <a:t>79 373 UGB ovins viande </a:t>
            </a:r>
            <a:r>
              <a:rPr lang="fr-FR" sz="1600"/>
              <a:t>(toutes catégories confondues) </a:t>
            </a:r>
          </a:p>
        </p:txBody>
      </p:sp>
      <p:graphicFrame>
        <p:nvGraphicFramePr>
          <p:cNvPr id="55" name="Tableau 14">
            <a:extLst>
              <a:ext uri="{FF2B5EF4-FFF2-40B4-BE49-F238E27FC236}">
                <a16:creationId xmlns:a16="http://schemas.microsoft.com/office/drawing/2014/main" id="{A6F594F9-7B19-C2EF-2592-7DCB6B90D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99131"/>
              </p:ext>
            </p:extLst>
          </p:nvPr>
        </p:nvGraphicFramePr>
        <p:xfrm>
          <a:off x="369166" y="3429000"/>
          <a:ext cx="11214371" cy="2668236"/>
        </p:xfrm>
        <a:graphic>
          <a:graphicData uri="http://schemas.openxmlformats.org/drawingml/2006/table">
            <a:tbl>
              <a:tblPr firstRow="1" bandRow="1"/>
              <a:tblGrid>
                <a:gridCol w="3823089">
                  <a:extLst>
                    <a:ext uri="{9D8B030D-6E8A-4147-A177-3AD203B41FA5}">
                      <a16:colId xmlns:a16="http://schemas.microsoft.com/office/drawing/2014/main" val="2943598580"/>
                    </a:ext>
                  </a:extLst>
                </a:gridCol>
                <a:gridCol w="1399655">
                  <a:extLst>
                    <a:ext uri="{9D8B030D-6E8A-4147-A177-3AD203B41FA5}">
                      <a16:colId xmlns:a16="http://schemas.microsoft.com/office/drawing/2014/main" val="1866170331"/>
                    </a:ext>
                  </a:extLst>
                </a:gridCol>
                <a:gridCol w="1187784">
                  <a:extLst>
                    <a:ext uri="{9D8B030D-6E8A-4147-A177-3AD203B41FA5}">
                      <a16:colId xmlns:a16="http://schemas.microsoft.com/office/drawing/2014/main" val="512305737"/>
                    </a:ext>
                  </a:extLst>
                </a:gridCol>
                <a:gridCol w="1303506">
                  <a:extLst>
                    <a:ext uri="{9D8B030D-6E8A-4147-A177-3AD203B41FA5}">
                      <a16:colId xmlns:a16="http://schemas.microsoft.com/office/drawing/2014/main" val="3032571986"/>
                    </a:ext>
                  </a:extLst>
                </a:gridCol>
                <a:gridCol w="1060315">
                  <a:extLst>
                    <a:ext uri="{9D8B030D-6E8A-4147-A177-3AD203B41FA5}">
                      <a16:colId xmlns:a16="http://schemas.microsoft.com/office/drawing/2014/main" val="2114739163"/>
                    </a:ext>
                  </a:extLst>
                </a:gridCol>
                <a:gridCol w="2440022">
                  <a:extLst>
                    <a:ext uri="{9D8B030D-6E8A-4147-A177-3AD203B41FA5}">
                      <a16:colId xmlns:a16="http://schemas.microsoft.com/office/drawing/2014/main" val="1215485530"/>
                    </a:ext>
                  </a:extLst>
                </a:gridCol>
              </a:tblGrid>
              <a:tr h="621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MAT / 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Bovins viande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Caprins lait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Ovins viande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Bovins lait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à l’échelle de la région </a:t>
                      </a:r>
                      <a:r>
                        <a:rPr lang="fr-FR" sz="180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AuRA</a:t>
                      </a:r>
                      <a:endParaRPr lang="fr-FR" sz="1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8211"/>
                  </a:ext>
                </a:extLst>
              </a:tr>
              <a:tr h="747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Quantité totale de MAT fourrages consommés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771 408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10 815</a:t>
                      </a:r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52 069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375 832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b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1 211 124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095459"/>
                  </a:ext>
                </a:extLst>
              </a:tr>
              <a:tr h="621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totale de MAT concentrés consommés</a:t>
                      </a:r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93 039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5957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13 057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157 966 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270 019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62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299665"/>
                  </a:ext>
                </a:extLst>
              </a:tr>
              <a:tr h="621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Quantité totale de MAT consommés </a:t>
                      </a:r>
                    </a:p>
                    <a:p>
                      <a:pPr algn="l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Besoins en protéines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864 447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16 772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65 126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534 798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b="1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1 481 143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73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52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7160" y="6080695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559" y="168124"/>
            <a:ext cx="10433295" cy="864000"/>
          </a:xfrm>
        </p:spPr>
        <p:txBody>
          <a:bodyPr>
            <a:normAutofit fontScale="90000"/>
          </a:bodyPr>
          <a:lstStyle/>
          <a:p>
            <a:r>
              <a:rPr lang="fr-FR">
                <a:ea typeface="Verdana"/>
              </a:rPr>
              <a:t>Evaluation de la production en protéines en région </a:t>
            </a:r>
            <a:r>
              <a:rPr lang="fr-FR" err="1">
                <a:ea typeface="Verdana"/>
              </a:rPr>
              <a:t>AuRA</a:t>
            </a:r>
            <a:endParaRPr lang="fr-FR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6E0640D7-5BAB-C8E9-525B-7E763D40F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536067"/>
              </p:ext>
            </p:extLst>
          </p:nvPr>
        </p:nvGraphicFramePr>
        <p:xfrm>
          <a:off x="2219043" y="1132840"/>
          <a:ext cx="7128157" cy="536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5882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7640" y="607091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559" y="168124"/>
            <a:ext cx="10433295" cy="864000"/>
          </a:xfrm>
        </p:spPr>
        <p:txBody>
          <a:bodyPr>
            <a:normAutofit fontScale="90000"/>
          </a:bodyPr>
          <a:lstStyle/>
          <a:p>
            <a:r>
              <a:rPr lang="fr-FR">
                <a:ea typeface="Verdana"/>
              </a:rPr>
              <a:t>Evaluation de la production en protéines en région </a:t>
            </a:r>
            <a:r>
              <a:rPr lang="fr-FR" err="1">
                <a:ea typeface="Verdana"/>
              </a:rPr>
              <a:t>AuRA</a:t>
            </a:r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3BC2DC2-E104-98C4-7873-25C90A519C74}"/>
              </a:ext>
            </a:extLst>
          </p:cNvPr>
          <p:cNvSpPr/>
          <p:nvPr/>
        </p:nvSpPr>
        <p:spPr>
          <a:xfrm>
            <a:off x="5681405" y="3053803"/>
            <a:ext cx="5121949" cy="13919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D5524D-55B4-C9B7-4361-A10117274E09}"/>
              </a:ext>
            </a:extLst>
          </p:cNvPr>
          <p:cNvSpPr txBox="1"/>
          <p:nvPr/>
        </p:nvSpPr>
        <p:spPr>
          <a:xfrm>
            <a:off x="5772190" y="3149598"/>
            <a:ext cx="494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/>
              <a:t>Prise en compte de la MAT rectifié selon la consommation de céréales et d’oléo-protéagineux dédiée à l’alimentation animale 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A3ED27E-C62A-E9AA-501E-42487477A2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100874"/>
              </p:ext>
            </p:extLst>
          </p:nvPr>
        </p:nvGraphicFramePr>
        <p:xfrm>
          <a:off x="0" y="1489238"/>
          <a:ext cx="6278880" cy="554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719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7800" y="6223000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FCB8D5-3CCC-2B2F-2181-BC55336F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269875"/>
            <a:ext cx="10980738" cy="863600"/>
          </a:xfrm>
        </p:spPr>
        <p:txBody>
          <a:bodyPr>
            <a:normAutofit fontScale="90000"/>
          </a:bodyPr>
          <a:lstStyle/>
          <a:p>
            <a:r>
              <a:rPr lang="fr-FR"/>
              <a:t>Degré potentiel d’autonomie protéique régionale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AF2D6B-5EBC-D951-13A3-82A564C1D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90"/>
          <a:stretch/>
        </p:blipFill>
        <p:spPr>
          <a:xfrm>
            <a:off x="392855" y="1833396"/>
            <a:ext cx="6600825" cy="4754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43C13F-0413-298A-7EEB-CF2AAB56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703" y="1559882"/>
            <a:ext cx="1540074" cy="14657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D4EEDEE-0FC1-A3D3-9BA6-1C7C3CE29C08}"/>
              </a:ext>
            </a:extLst>
          </p:cNvPr>
          <p:cNvSpPr txBox="1"/>
          <p:nvPr/>
        </p:nvSpPr>
        <p:spPr>
          <a:xfrm>
            <a:off x="7654565" y="3436070"/>
            <a:ext cx="3808429" cy="1862048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sz="11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/>
              <a:t>Un potentiel de production fourragère importante </a:t>
            </a:r>
          </a:p>
          <a:p>
            <a:endParaRPr lang="fr-FR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/>
              <a:t>Un déficit en concentré protéique de près de 50 %  </a:t>
            </a:r>
          </a:p>
          <a:p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1827424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0FE6A-2503-69BE-594A-CE08C03E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55" y="269724"/>
            <a:ext cx="10386508" cy="864000"/>
          </a:xfrm>
        </p:spPr>
        <p:txBody>
          <a:bodyPr>
            <a:normAutofit fontScale="90000"/>
          </a:bodyPr>
          <a:lstStyle/>
          <a:p>
            <a:r>
              <a:rPr lang="fr-FR"/>
              <a:t>Des marges de progrès possibles pour rééquilibrer la balance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A9575A-043F-8574-A204-01472242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41" y="2358954"/>
            <a:ext cx="3320446" cy="2590118"/>
          </a:xfrm>
          <a:prstGeom prst="rect">
            <a:avLst/>
          </a:prstGeom>
        </p:spPr>
      </p:pic>
      <p:pic>
        <p:nvPicPr>
          <p:cNvPr id="5" name="Picture 2" descr="Flèche courbe Banque de photographies et d'images à haute ...">
            <a:extLst>
              <a:ext uri="{FF2B5EF4-FFF2-40B4-BE49-F238E27FC236}">
                <a16:creationId xmlns:a16="http://schemas.microsoft.com/office/drawing/2014/main" id="{62CA4723-115F-08C7-9B00-51B3B0B1D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1904" r="12484" b="23059"/>
          <a:stretch/>
        </p:blipFill>
        <p:spPr bwMode="auto">
          <a:xfrm>
            <a:off x="3525467" y="1551926"/>
            <a:ext cx="1527243" cy="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69179D-98C0-EED4-5DC6-31C896F79222}"/>
              </a:ext>
            </a:extLst>
          </p:cNvPr>
          <p:cNvSpPr txBox="1"/>
          <p:nvPr/>
        </p:nvSpPr>
        <p:spPr>
          <a:xfrm>
            <a:off x="541598" y="1585588"/>
            <a:ext cx="272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2"/>
                </a:solidFill>
              </a:rPr>
              <a:t>Besoins protéiques des animaux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6DA6B4-71E8-1425-667F-72B65FB2C4EA}"/>
              </a:ext>
            </a:extLst>
          </p:cNvPr>
          <p:cNvSpPr txBox="1"/>
          <p:nvPr/>
        </p:nvSpPr>
        <p:spPr>
          <a:xfrm>
            <a:off x="8553411" y="1555175"/>
            <a:ext cx="313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Production régionale en protéines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976E43-7958-CF7E-F209-45020028E94F}"/>
              </a:ext>
            </a:extLst>
          </p:cNvPr>
          <p:cNvSpPr txBox="1"/>
          <p:nvPr/>
        </p:nvSpPr>
        <p:spPr>
          <a:xfrm>
            <a:off x="304257" y="2523706"/>
            <a:ext cx="3929396" cy="345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chemeClr val="bg2"/>
                </a:solidFill>
              </a:rPr>
              <a:t>Levier valorisation de la ressource </a:t>
            </a:r>
            <a:r>
              <a:rPr lang="fr-FR" sz="1400">
                <a:solidFill>
                  <a:schemeClr val="bg2"/>
                </a:solidFill>
              </a:rPr>
              <a:t>: améliorer les pratiques de pâturage, conditions de stockage des fourrages…; </a:t>
            </a: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chemeClr val="bg2"/>
                </a:solidFill>
              </a:rPr>
              <a:t>Levier troupeau </a:t>
            </a:r>
            <a:r>
              <a:rPr lang="fr-FR" sz="1400">
                <a:solidFill>
                  <a:schemeClr val="bg2"/>
                </a:solidFill>
              </a:rPr>
              <a:t>: réduire les animaux improductifs, réduire le niveau de performance </a:t>
            </a:r>
            <a:r>
              <a:rPr lang="fr-FR" sz="1400" i="1">
                <a:solidFill>
                  <a:schemeClr val="bg2"/>
                </a:solidFill>
              </a:rPr>
              <a:t>(acceptabilité ?)</a:t>
            </a:r>
            <a:endParaRPr lang="fr-FR" sz="1400">
              <a:solidFill>
                <a:schemeClr val="bg2"/>
              </a:solidFill>
            </a:endParaRP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chemeClr val="bg2"/>
                </a:solidFill>
              </a:rPr>
              <a:t>Levier rationnement </a:t>
            </a:r>
            <a:r>
              <a:rPr lang="fr-FR" sz="1400">
                <a:solidFill>
                  <a:schemeClr val="bg2"/>
                </a:solidFill>
              </a:rPr>
              <a:t>: bien équilibrer sa ration, optimiser les quantités de concentré consommées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fr-FR" sz="1400">
              <a:solidFill>
                <a:schemeClr val="bg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4087D5-9B99-E350-8369-DC825BAECD87}"/>
              </a:ext>
            </a:extLst>
          </p:cNvPr>
          <p:cNvSpPr txBox="1"/>
          <p:nvPr/>
        </p:nvSpPr>
        <p:spPr>
          <a:xfrm>
            <a:off x="7958347" y="2468758"/>
            <a:ext cx="3929396" cy="2596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rgbClr val="608B1D"/>
                </a:solidFill>
              </a:rPr>
              <a:t>Levier fourrages </a:t>
            </a:r>
            <a:r>
              <a:rPr lang="fr-FR" sz="1400">
                <a:solidFill>
                  <a:srgbClr val="608B1D"/>
                </a:solidFill>
              </a:rPr>
              <a:t>: cultiver des légumineuses, améliorer la qualité de ses prairies, « nouvelles » cultures fourragères, récolte à un stade précoce…</a:t>
            </a: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rgbClr val="608B1D"/>
                </a:solidFill>
              </a:rPr>
              <a:t>Levier </a:t>
            </a:r>
            <a:r>
              <a:rPr lang="fr-FR" sz="1400" b="1" err="1">
                <a:solidFill>
                  <a:srgbClr val="608B1D"/>
                </a:solidFill>
              </a:rPr>
              <a:t>oléoprotéagineux</a:t>
            </a:r>
            <a:r>
              <a:rPr lang="fr-FR" sz="1400" b="1">
                <a:solidFill>
                  <a:srgbClr val="608B1D"/>
                </a:solidFill>
              </a:rPr>
              <a:t> : </a:t>
            </a:r>
            <a:r>
              <a:rPr lang="fr-FR" sz="1400">
                <a:solidFill>
                  <a:srgbClr val="608B1D"/>
                </a:solidFill>
              </a:rPr>
              <a:t>cultiver + de soja, colza et tournesol </a:t>
            </a: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400" b="1">
                <a:solidFill>
                  <a:srgbClr val="608B1D"/>
                </a:solidFill>
              </a:rPr>
              <a:t>Levier industriel </a:t>
            </a:r>
            <a:r>
              <a:rPr lang="fr-FR" sz="1400">
                <a:solidFill>
                  <a:srgbClr val="608B1D"/>
                </a:solidFill>
              </a:rPr>
              <a:t>: transformation des graines en tourteau</a:t>
            </a:r>
          </a:p>
        </p:txBody>
      </p:sp>
      <p:pic>
        <p:nvPicPr>
          <p:cNvPr id="12" name="Picture 2" descr="Flèche courbe Banque de photographies et d'images à haute ...">
            <a:extLst>
              <a:ext uri="{FF2B5EF4-FFF2-40B4-BE49-F238E27FC236}">
                <a16:creationId xmlns:a16="http://schemas.microsoft.com/office/drawing/2014/main" id="{0D1927CC-FECD-5439-4CD7-C8F15E9C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1904" r="12484" b="23059"/>
          <a:stretch/>
        </p:blipFill>
        <p:spPr bwMode="auto">
          <a:xfrm flipH="1">
            <a:off x="7139292" y="1579658"/>
            <a:ext cx="1566076" cy="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F71D0E-CBAC-B6E4-3D10-83C72C7A32F8}"/>
              </a:ext>
            </a:extLst>
          </p:cNvPr>
          <p:cNvSpPr txBox="1"/>
          <p:nvPr/>
        </p:nvSpPr>
        <p:spPr>
          <a:xfrm>
            <a:off x="1329183" y="4942827"/>
            <a:ext cx="9407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/>
              <a:t>Autonomie protéique des élevages d’Auvergne Rhône-Alpes </a:t>
            </a:r>
          </a:p>
        </p:txBody>
      </p:sp>
    </p:spTree>
    <p:extLst>
      <p:ext uri="{BB962C8B-B14F-4D97-AF65-F5344CB8AC3E}">
        <p14:creationId xmlns:p14="http://schemas.microsoft.com/office/powerpoint/2010/main" val="3564548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239" y="168124"/>
            <a:ext cx="10372335" cy="864000"/>
          </a:xfrm>
        </p:spPr>
        <p:txBody>
          <a:bodyPr>
            <a:normAutofit fontScale="90000"/>
          </a:bodyPr>
          <a:lstStyle/>
          <a:p>
            <a:r>
              <a:rPr lang="fr-FR"/>
              <a:t>Focus sur la culture et la transformation d’</a:t>
            </a:r>
            <a:r>
              <a:rPr lang="fr-FR" err="1"/>
              <a:t>oléoprotéagineux</a:t>
            </a:r>
            <a:r>
              <a:rPr lang="fr-FR"/>
              <a:t> 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B21162B-0F2F-FCB9-57F0-15851F3B042A}"/>
              </a:ext>
            </a:extLst>
          </p:cNvPr>
          <p:cNvSpPr txBox="1">
            <a:spLocks/>
          </p:cNvSpPr>
          <p:nvPr/>
        </p:nvSpPr>
        <p:spPr>
          <a:xfrm>
            <a:off x="1164584" y="1289156"/>
            <a:ext cx="10814056" cy="870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b="1"/>
              <a:t>Atteindre une autonomie totale en concentré protéique d'origine régionale : est-ce possible ? </a:t>
            </a:r>
            <a:endParaRPr lang="fr-FR" b="1">
              <a:ea typeface="Verdana"/>
            </a:endParaRP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D367B541-F7AA-E19C-5157-078D5990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92" y="2416941"/>
            <a:ext cx="11382408" cy="4428000"/>
          </a:xfrm>
        </p:spPr>
        <p:txBody>
          <a:bodyPr/>
          <a:lstStyle/>
          <a:p>
            <a:r>
              <a:rPr lang="fr-FR" sz="2000">
                <a:sym typeface="Wingdings" panose="05000000000000000000" pitchFamily="2" charset="2"/>
              </a:rPr>
              <a:t>2022 en </a:t>
            </a:r>
            <a:r>
              <a:rPr lang="fr-FR" sz="2000" err="1">
                <a:sym typeface="Wingdings" panose="05000000000000000000" pitchFamily="2" charset="2"/>
              </a:rPr>
              <a:t>AuRA</a:t>
            </a:r>
            <a:r>
              <a:rPr lang="fr-FR" sz="2000">
                <a:sym typeface="Wingdings" panose="05000000000000000000" pitchFamily="2" charset="2"/>
              </a:rPr>
              <a:t> =</a:t>
            </a:r>
            <a:r>
              <a:rPr lang="fr-FR" sz="200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000">
                <a:solidFill>
                  <a:srgbClr val="608B1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613 </a:t>
            </a:r>
            <a:r>
              <a:rPr lang="fr-FR" sz="2000">
                <a:solidFill>
                  <a:srgbClr val="608B1D"/>
                </a:solidFill>
                <a:sym typeface="Wingdings" panose="05000000000000000000" pitchFamily="2" charset="2"/>
              </a:rPr>
              <a:t>000</a:t>
            </a:r>
            <a:r>
              <a:rPr lang="fr-FR" sz="2000">
                <a:solidFill>
                  <a:srgbClr val="608B1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 grandes cultures (céréales + </a:t>
            </a:r>
            <a:r>
              <a:rPr lang="fr-FR" sz="2000" err="1">
                <a:solidFill>
                  <a:srgbClr val="608B1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oléoprotéagineux</a:t>
            </a:r>
            <a:r>
              <a:rPr lang="fr-FR" sz="2000">
                <a:solidFill>
                  <a:srgbClr val="608B1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fr-FR" sz="200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>
                <a:sym typeface="Wingdings" panose="05000000000000000000" pitchFamily="2" charset="2"/>
              </a:rPr>
              <a:t>18 000 ha de soja = 3% de la SAU 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>
                <a:sym typeface="Wingdings" panose="05000000000000000000" pitchFamily="2" charset="2"/>
              </a:rPr>
              <a:t>36 000 ha de colza = 6% de la SAU </a:t>
            </a:r>
          </a:p>
          <a:p>
            <a:pPr marL="0" indent="0">
              <a:buNone/>
            </a:pPr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34EBD85-060C-26D2-B400-2F7D27980160}"/>
              </a:ext>
            </a:extLst>
          </p:cNvPr>
          <p:cNvGrpSpPr/>
          <p:nvPr/>
        </p:nvGrpSpPr>
        <p:grpSpPr>
          <a:xfrm>
            <a:off x="332837" y="3944143"/>
            <a:ext cx="12088392" cy="4428000"/>
            <a:chOff x="441124" y="2366747"/>
            <a:chExt cx="12088392" cy="4428000"/>
          </a:xfrm>
        </p:grpSpPr>
        <p:sp>
          <p:nvSpPr>
            <p:cNvPr id="16" name="Espace réservé du numéro de diapositive 3">
              <a:extLst>
                <a:ext uri="{FF2B5EF4-FFF2-40B4-BE49-F238E27FC236}">
                  <a16:creationId xmlns:a16="http://schemas.microsoft.com/office/drawing/2014/main" id="{D5656CBC-38E8-4FE4-1B08-7B60CBCBE5F9}"/>
                </a:ext>
              </a:extLst>
            </p:cNvPr>
            <p:cNvSpPr txBox="1">
              <a:spLocks/>
            </p:cNvSpPr>
            <p:nvPr/>
          </p:nvSpPr>
          <p:spPr>
            <a:xfrm>
              <a:off x="11691316" y="4592438"/>
              <a:ext cx="838200" cy="36512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03B4600C-7654-4216-88CC-C8585DF21D95}" type="slidenum">
                <a:rPr lang="fr-FR" smtClean="0">
                  <a:solidFill>
                    <a:srgbClr val="000000"/>
                  </a:solidFill>
                  <a:latin typeface="Verdana"/>
                </a:rPr>
                <a:pPr>
                  <a:defRPr/>
                </a:pPr>
                <a:t>29</a:t>
              </a:fld>
              <a:endParaRPr lang="fr-FR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ECB4F87A-B7A3-3B0D-B784-171E26FB307C}"/>
                </a:ext>
              </a:extLst>
            </p:cNvPr>
            <p:cNvSpPr/>
            <p:nvPr/>
          </p:nvSpPr>
          <p:spPr>
            <a:xfrm>
              <a:off x="5412777" y="3883997"/>
              <a:ext cx="1191802" cy="2465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Picture 2" descr="Tourteau d'extraction de colza 00 - Source de protéines rapidement  fermentescibles dans le rumen">
              <a:extLst>
                <a:ext uri="{FF2B5EF4-FFF2-40B4-BE49-F238E27FC236}">
                  <a16:creationId xmlns:a16="http://schemas.microsoft.com/office/drawing/2014/main" id="{71533EEF-45EB-0D2D-0971-839AA73D5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84" b="23504"/>
            <a:stretch/>
          </p:blipFill>
          <p:spPr bwMode="auto">
            <a:xfrm>
              <a:off x="441124" y="4325561"/>
              <a:ext cx="970266" cy="533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Tourteau d'extraction de soja Arg./Holl. 48.5 ProFat">
              <a:extLst>
                <a:ext uri="{FF2B5EF4-FFF2-40B4-BE49-F238E27FC236}">
                  <a16:creationId xmlns:a16="http://schemas.microsoft.com/office/drawing/2014/main" id="{9A5E2F64-1456-B0B7-3F18-3A69716AB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84" r="2709" b="25981"/>
            <a:stretch/>
          </p:blipFill>
          <p:spPr bwMode="auto">
            <a:xfrm>
              <a:off x="486333" y="3313304"/>
              <a:ext cx="844622" cy="390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Espace réservé du contenu 2">
              <a:extLst>
                <a:ext uri="{FF2B5EF4-FFF2-40B4-BE49-F238E27FC236}">
                  <a16:creationId xmlns:a16="http://schemas.microsoft.com/office/drawing/2014/main" id="{1FC5E193-76C3-B75F-7B20-9F73DE403353}"/>
                </a:ext>
              </a:extLst>
            </p:cNvPr>
            <p:cNvSpPr txBox="1">
              <a:spLocks/>
            </p:cNvSpPr>
            <p:nvPr/>
          </p:nvSpPr>
          <p:spPr>
            <a:xfrm>
              <a:off x="1453191" y="3395522"/>
              <a:ext cx="4521129" cy="15006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9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b="1"/>
                <a:t>499 000 tonnes de tourteaux de soja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fr-FR" b="1"/>
            </a:p>
            <a:p>
              <a:pPr marL="0" indent="0">
                <a:buFont typeface="Arial" panose="020B0604020202020204" pitchFamily="34" charset="0"/>
                <a:buNone/>
              </a:pPr>
              <a:endParaRPr lang="fr-FR" b="1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fr-FR" b="1"/>
                <a:t>684 000 tonnes de tourteaux de colza </a:t>
              </a:r>
              <a:endParaRPr lang="fr-FR"/>
            </a:p>
          </p:txBody>
        </p:sp>
        <p:pic>
          <p:nvPicPr>
            <p:cNvPr id="21" name="Graphique 20" descr="Agriculture contour">
              <a:extLst>
                <a:ext uri="{FF2B5EF4-FFF2-40B4-BE49-F238E27FC236}">
                  <a16:creationId xmlns:a16="http://schemas.microsoft.com/office/drawing/2014/main" id="{5482942F-43B8-D3B2-7A3C-8A127D9A8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5312" y="3565370"/>
              <a:ext cx="760191" cy="760191"/>
            </a:xfrm>
            <a:prstGeom prst="rect">
              <a:avLst/>
            </a:prstGeom>
          </p:spPr>
        </p:pic>
        <p:sp>
          <p:nvSpPr>
            <p:cNvPr id="22" name="Espace réservé du contenu 2">
              <a:extLst>
                <a:ext uri="{FF2B5EF4-FFF2-40B4-BE49-F238E27FC236}">
                  <a16:creationId xmlns:a16="http://schemas.microsoft.com/office/drawing/2014/main" id="{A2D2DE2C-AA8D-E1B1-926E-86BC88E456B3}"/>
                </a:ext>
              </a:extLst>
            </p:cNvPr>
            <p:cNvSpPr txBox="1">
              <a:spLocks/>
            </p:cNvSpPr>
            <p:nvPr/>
          </p:nvSpPr>
          <p:spPr>
            <a:xfrm>
              <a:off x="883521" y="2366747"/>
              <a:ext cx="10051200" cy="4428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/>
                <a:t>Pour combler le déficit à l’échelle régionale demande de produire 240 000 tonnes de MAT concentrés (= besoin protéique en concentré)</a:t>
              </a:r>
            </a:p>
          </p:txBody>
        </p:sp>
        <p:sp>
          <p:nvSpPr>
            <p:cNvPr id="23" name="Espace réservé du contenu 2">
              <a:extLst>
                <a:ext uri="{FF2B5EF4-FFF2-40B4-BE49-F238E27FC236}">
                  <a16:creationId xmlns:a16="http://schemas.microsoft.com/office/drawing/2014/main" id="{F0B0E718-36EC-D3EE-09A4-B748CAB4566F}"/>
                </a:ext>
              </a:extLst>
            </p:cNvPr>
            <p:cNvSpPr txBox="1">
              <a:spLocks/>
            </p:cNvSpPr>
            <p:nvPr/>
          </p:nvSpPr>
          <p:spPr>
            <a:xfrm>
              <a:off x="6343324" y="3313304"/>
              <a:ext cx="5417384" cy="17591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9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48484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900" b="1"/>
                <a:t>211 500 hectares de soja (34 % de la SAU)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fr-FR" sz="1900" b="1"/>
            </a:p>
            <a:p>
              <a:pPr marL="0" indent="0">
                <a:buFont typeface="Arial" panose="020B0604020202020204" pitchFamily="34" charset="0"/>
                <a:buNone/>
              </a:pPr>
              <a:endParaRPr lang="fr-FR" sz="1900" b="1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fr-FR" sz="1900" b="1"/>
                <a:t>416 000 hectares de colza (67 % de la SAU) </a:t>
              </a:r>
              <a:endParaRPr lang="fr-FR" sz="190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479EACF-1FB4-56DF-A6C7-0AD72D5E03AB}"/>
                </a:ext>
              </a:extLst>
            </p:cNvPr>
            <p:cNvSpPr txBox="1"/>
            <p:nvPr/>
          </p:nvSpPr>
          <p:spPr>
            <a:xfrm>
              <a:off x="7905346" y="6486970"/>
              <a:ext cx="4477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Source : Laura </a:t>
              </a:r>
              <a:r>
                <a:rPr lang="fr-FR" sz="1400" err="1"/>
                <a:t>Duchez</a:t>
              </a:r>
              <a:r>
                <a:rPr lang="fr-FR" sz="1400"/>
                <a:t> et al., 2022.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298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7494" y="6102758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168124"/>
            <a:ext cx="10687295" cy="864000"/>
          </a:xfrm>
        </p:spPr>
        <p:txBody>
          <a:bodyPr>
            <a:normAutofit fontScale="90000"/>
          </a:bodyPr>
          <a:lstStyle/>
          <a:p>
            <a:r>
              <a:rPr lang="fr-FR"/>
              <a:t>Focus sur la culture et la transformation d’</a:t>
            </a:r>
            <a:r>
              <a:rPr lang="fr-FR" err="1"/>
              <a:t>oléoprotéagineux</a:t>
            </a:r>
            <a:r>
              <a:rPr lang="fr-FR"/>
              <a:t> 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88D57D0-F075-4AC3-B221-D8570377FF89}"/>
              </a:ext>
            </a:extLst>
          </p:cNvPr>
          <p:cNvSpPr txBox="1">
            <a:spLocks/>
          </p:cNvSpPr>
          <p:nvPr/>
        </p:nvSpPr>
        <p:spPr>
          <a:xfrm>
            <a:off x="1062000" y="1300218"/>
            <a:ext cx="10495262" cy="137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Une autonomie totale en concentré protéique n’est pas atteignable mais des marges de progrès existent sur les capacités de transformation des graines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6D6494-8CA2-F945-C4A3-969065E1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538" y="3101677"/>
            <a:ext cx="10495262" cy="3475077"/>
          </a:xfrm>
        </p:spPr>
        <p:txBody>
          <a:bodyPr>
            <a:normAutofit/>
          </a:bodyPr>
          <a:lstStyle/>
          <a:p>
            <a:r>
              <a:rPr lang="fr-FR" sz="2000">
                <a:sym typeface="Wingdings" panose="05000000000000000000" pitchFamily="2" charset="2"/>
              </a:rPr>
              <a:t>La région travaille sur la relocalisation de la production d’</a:t>
            </a:r>
            <a:r>
              <a:rPr lang="fr-FR" sz="2000" err="1">
                <a:sym typeface="Wingdings" panose="05000000000000000000" pitchFamily="2" charset="2"/>
              </a:rPr>
              <a:t>oléoprotéagineux</a:t>
            </a:r>
            <a:r>
              <a:rPr lang="fr-FR" sz="2000">
                <a:sym typeface="Wingdings" panose="05000000000000000000" pitchFamily="2" charset="2"/>
              </a:rPr>
              <a:t> : </a:t>
            </a:r>
          </a:p>
          <a:p>
            <a:pPr lvl="1"/>
            <a:r>
              <a:rPr lang="fr-FR" sz="1800">
                <a:sym typeface="Wingdings" panose="05000000000000000000" pitchFamily="2" charset="2"/>
              </a:rPr>
              <a:t>3 sites de trituration (Allier, Ain, Isère) + 1 site existant à Lezoux</a:t>
            </a:r>
          </a:p>
          <a:p>
            <a:pPr lvl="1"/>
            <a:r>
              <a:rPr lang="fr-FR" sz="1800">
                <a:sym typeface="Wingdings" panose="05000000000000000000" pitchFamily="2" charset="2"/>
              </a:rPr>
              <a:t>Capacité de produire 60 000 tonnes de tourteaux dans la région</a:t>
            </a:r>
          </a:p>
          <a:p>
            <a:pPr lvl="1"/>
            <a:endParaRPr lang="fr-FR" sz="1800">
              <a:sym typeface="Wingdings" panose="05000000000000000000" pitchFamily="2" charset="2"/>
            </a:endParaRPr>
          </a:p>
          <a:p>
            <a:r>
              <a:rPr lang="fr-FR" sz="1800">
                <a:sym typeface="Wingdings" panose="05000000000000000000" pitchFamily="2" charset="2"/>
              </a:rPr>
              <a:t>Travail multi partenarial en cours dans le projet COOPEARA</a:t>
            </a:r>
          </a:p>
        </p:txBody>
      </p:sp>
      <p:pic>
        <p:nvPicPr>
          <p:cNvPr id="6" name="Graphique 5" descr="Usine contour">
            <a:extLst>
              <a:ext uri="{FF2B5EF4-FFF2-40B4-BE49-F238E27FC236}">
                <a16:creationId xmlns:a16="http://schemas.microsoft.com/office/drawing/2014/main" id="{DA17E2E4-6BE4-D3E1-D920-5E514FC9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901" y="3289515"/>
            <a:ext cx="891274" cy="8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5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D46761-1675-3F0F-8308-5D7DD2496EC6}"/>
              </a:ext>
            </a:extLst>
          </p:cNvPr>
          <p:cNvSpPr txBox="1"/>
          <p:nvPr/>
        </p:nvSpPr>
        <p:spPr>
          <a:xfrm>
            <a:off x="1094464" y="2347018"/>
            <a:ext cx="105692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>
                <a:latin typeface="Verdana (En-têtes)"/>
              </a:rPr>
              <a:t>D’autres projets existants sur la thématique de la protéine en région</a:t>
            </a:r>
            <a:endParaRPr lang="fr-FR" b="1">
              <a:latin typeface="Verdana (En-têtes)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6707B80-9B3C-3428-BB85-CE3BBF58339B}"/>
              </a:ext>
            </a:extLst>
          </p:cNvPr>
          <p:cNvSpPr txBox="1">
            <a:spLocks/>
          </p:cNvSpPr>
          <p:nvPr/>
        </p:nvSpPr>
        <p:spPr>
          <a:xfrm>
            <a:off x="1094464" y="3611562"/>
            <a:ext cx="9513937" cy="112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009C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999"/>
              </a:lnSpc>
            </a:pPr>
            <a:r>
              <a:rPr lang="fr-FR" i="1">
                <a:ea typeface="Verdana"/>
              </a:rPr>
              <a:t>Présenté par Alice </a:t>
            </a:r>
            <a:r>
              <a:rPr lang="fr-FR" i="1" err="1">
                <a:ea typeface="Verdana"/>
              </a:rPr>
              <a:t>Berchoux</a:t>
            </a:r>
            <a:r>
              <a:rPr lang="fr-FR" i="1">
                <a:ea typeface="Verdana"/>
              </a:rPr>
              <a:t>, Christophe Berthelot, Jean-Pierre Manteaux, Aurore Saison </a:t>
            </a:r>
            <a:r>
              <a:rPr lang="fr-FR" i="1" err="1">
                <a:ea typeface="Verdana"/>
              </a:rPr>
              <a:t>Gaulier</a:t>
            </a:r>
            <a:r>
              <a:rPr lang="fr-FR" i="1">
                <a:ea typeface="Verdana"/>
              </a:rPr>
              <a:t>, Fabien Sevin et Mathilde </a:t>
            </a:r>
            <a:r>
              <a:rPr lang="fr-FR" i="1" err="1">
                <a:ea typeface="Verdana"/>
              </a:rPr>
              <a:t>Pilard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672341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F61E853E-2062-494A-A9A4-4C3B6B0D1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374889"/>
              </p:ext>
            </p:extLst>
          </p:nvPr>
        </p:nvGraphicFramePr>
        <p:xfrm>
          <a:off x="133610" y="5797614"/>
          <a:ext cx="10356322" cy="96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9811E7C-60AA-4C16-9A6A-F6C7DCB9A38D}"/>
              </a:ext>
            </a:extLst>
          </p:cNvPr>
          <p:cNvSpPr txBox="1"/>
          <p:nvPr/>
        </p:nvSpPr>
        <p:spPr>
          <a:xfrm>
            <a:off x="3015776" y="4794951"/>
            <a:ext cx="37248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prstClr val="black"/>
                </a:solidFill>
                <a:latin typeface="Calibri"/>
              </a:rPr>
              <a:t>PRAIR’IRR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Acquisition de références sur l’irrigation des fourrages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B4AD30-3D28-4963-9749-009BBE6C0411}"/>
              </a:ext>
            </a:extLst>
          </p:cNvPr>
          <p:cNvCxnSpPr>
            <a:cxnSpLocks/>
          </p:cNvCxnSpPr>
          <p:nvPr/>
        </p:nvCxnSpPr>
        <p:spPr>
          <a:xfrm flipH="1">
            <a:off x="1575340" y="73344"/>
            <a:ext cx="8735" cy="5963924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FF5F6DD-EBF7-4103-B757-9178A903F183}"/>
              </a:ext>
            </a:extLst>
          </p:cNvPr>
          <p:cNvCxnSpPr>
            <a:cxnSpLocks/>
          </p:cNvCxnSpPr>
          <p:nvPr/>
        </p:nvCxnSpPr>
        <p:spPr>
          <a:xfrm flipH="1">
            <a:off x="4388711" y="20853"/>
            <a:ext cx="12334" cy="5963924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AF8623-8A0D-4AE1-AFCC-7C7917BD0A5E}"/>
              </a:ext>
            </a:extLst>
          </p:cNvPr>
          <p:cNvCxnSpPr>
            <a:cxnSpLocks/>
          </p:cNvCxnSpPr>
          <p:nvPr/>
        </p:nvCxnSpPr>
        <p:spPr>
          <a:xfrm flipH="1">
            <a:off x="5959907" y="31364"/>
            <a:ext cx="64023" cy="602702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D2D68CD-1F40-45C8-8055-42C89F47EABE}"/>
              </a:ext>
            </a:extLst>
          </p:cNvPr>
          <p:cNvCxnSpPr>
            <a:cxnSpLocks/>
          </p:cNvCxnSpPr>
          <p:nvPr/>
        </p:nvCxnSpPr>
        <p:spPr>
          <a:xfrm flipH="1">
            <a:off x="7362586" y="20853"/>
            <a:ext cx="608" cy="5959909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8DB588-E9E8-4A6E-9640-1E5F9429CB72}"/>
              </a:ext>
            </a:extLst>
          </p:cNvPr>
          <p:cNvCxnSpPr>
            <a:cxnSpLocks/>
          </p:cNvCxnSpPr>
          <p:nvPr/>
        </p:nvCxnSpPr>
        <p:spPr>
          <a:xfrm>
            <a:off x="8808355" y="33579"/>
            <a:ext cx="0" cy="5947183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A8C8D74-AC7B-4FFA-96A5-B46C37992D32}"/>
              </a:ext>
            </a:extLst>
          </p:cNvPr>
          <p:cNvSpPr txBox="1"/>
          <p:nvPr/>
        </p:nvSpPr>
        <p:spPr>
          <a:xfrm>
            <a:off x="592364" y="5444120"/>
            <a:ext cx="377613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solidFill>
                  <a:prstClr val="black"/>
                </a:solidFill>
                <a:latin typeface="Calibri"/>
              </a:rPr>
              <a:t>Cap’Protéines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irrigation luzerne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181BD5B-2E1A-423E-BBF0-10D95C4450B8}"/>
              </a:ext>
            </a:extLst>
          </p:cNvPr>
          <p:cNvSpPr txBox="1"/>
          <p:nvPr/>
        </p:nvSpPr>
        <p:spPr>
          <a:xfrm>
            <a:off x="645458" y="3129781"/>
            <a:ext cx="383027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solidFill>
                  <a:prstClr val="black"/>
                </a:solidFill>
                <a:latin typeface="Calibri"/>
              </a:rPr>
              <a:t>Cap’Protéines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essais stations expé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32643F-45F1-4063-BD41-44B45FE53F18}"/>
              </a:ext>
            </a:extLst>
          </p:cNvPr>
          <p:cNvSpPr txBox="1"/>
          <p:nvPr/>
        </p:nvSpPr>
        <p:spPr>
          <a:xfrm>
            <a:off x="4343911" y="931189"/>
            <a:ext cx="446444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>
            <a:solidFill>
              <a:schemeClr val="accent5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solidFill>
                  <a:prstClr val="black"/>
                </a:solidFill>
                <a:latin typeface="Calibri"/>
              </a:rPr>
              <a:t>AuraProtéines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Accroitre la production de protéines en élevage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78E34DF-6E74-43A1-8AE7-7999C79CD39D}"/>
              </a:ext>
            </a:extLst>
          </p:cNvPr>
          <p:cNvSpPr txBox="1"/>
          <p:nvPr/>
        </p:nvSpPr>
        <p:spPr>
          <a:xfrm>
            <a:off x="698523" y="4210865"/>
            <a:ext cx="383027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solidFill>
                  <a:prstClr val="black"/>
                </a:solidFill>
                <a:latin typeface="Calibri"/>
              </a:rPr>
              <a:t>SecuFourrages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Doubles cultures, PME, cultures intermédiaires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B1A03-899C-4CEF-8B9C-10497B2F3B53}"/>
              </a:ext>
            </a:extLst>
          </p:cNvPr>
          <p:cNvSpPr txBox="1"/>
          <p:nvPr/>
        </p:nvSpPr>
        <p:spPr>
          <a:xfrm>
            <a:off x="4384752" y="3637094"/>
            <a:ext cx="373327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prstClr val="black"/>
                </a:solidFill>
                <a:latin typeface="Calibri"/>
              </a:rPr>
              <a:t>PME </a:t>
            </a:r>
            <a:r>
              <a:rPr lang="fr-FR" sz="1600" b="1" err="1">
                <a:solidFill>
                  <a:prstClr val="black"/>
                </a:solidFill>
                <a:latin typeface="Calibri"/>
              </a:rPr>
              <a:t>Kidure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Démarche de mise en place de mélange pour PME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F3C7C25-4613-4675-A9EB-EFE48942A744}"/>
              </a:ext>
            </a:extLst>
          </p:cNvPr>
          <p:cNvSpPr txBox="1"/>
          <p:nvPr/>
        </p:nvSpPr>
        <p:spPr>
          <a:xfrm>
            <a:off x="8856010" y="1843731"/>
            <a:ext cx="280173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>
                <a:solidFill>
                  <a:srgbClr val="002060"/>
                </a:solidFill>
              </a:rPr>
              <a:t>Echelle de l’exploitation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2FD90D5-65C9-45D0-8B05-F88371068FB2}"/>
              </a:ext>
            </a:extLst>
          </p:cNvPr>
          <p:cNvSpPr txBox="1"/>
          <p:nvPr/>
        </p:nvSpPr>
        <p:spPr>
          <a:xfrm>
            <a:off x="9361991" y="3925576"/>
            <a:ext cx="214127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>
                <a:solidFill>
                  <a:schemeClr val="accent3">
                    <a:lumMod val="50000"/>
                  </a:schemeClr>
                </a:solidFill>
              </a:rPr>
              <a:t>Echelle de la parcelle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C1313E-8055-BDF8-24BB-4AD987F895BD}"/>
              </a:ext>
            </a:extLst>
          </p:cNvPr>
          <p:cNvSpPr txBox="1"/>
          <p:nvPr/>
        </p:nvSpPr>
        <p:spPr>
          <a:xfrm>
            <a:off x="5994889" y="3171384"/>
            <a:ext cx="388372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solidFill>
                  <a:prstClr val="black"/>
                </a:solidFill>
                <a:latin typeface="Calibri"/>
              </a:rPr>
              <a:t>Cap’Protéines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+ : essais stations expé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EB51DC-AD37-D3BB-6E2E-4FFD37AD9FA8}"/>
              </a:ext>
            </a:extLst>
          </p:cNvPr>
          <p:cNvSpPr txBox="1"/>
          <p:nvPr/>
        </p:nvSpPr>
        <p:spPr>
          <a:xfrm>
            <a:off x="6045408" y="229453"/>
            <a:ext cx="406937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>
            <a:solidFill>
              <a:schemeClr val="accent5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prstClr val="black"/>
                </a:solidFill>
                <a:latin typeface="Calibri"/>
              </a:rPr>
              <a:t>COOPEARA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Renforcer l’autonomie protéique en région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09110F-2984-F988-33E9-EBB3A64F12F2}"/>
              </a:ext>
            </a:extLst>
          </p:cNvPr>
          <p:cNvSpPr txBox="1"/>
          <p:nvPr/>
        </p:nvSpPr>
        <p:spPr>
          <a:xfrm>
            <a:off x="2980046" y="1748305"/>
            <a:ext cx="4584345" cy="539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>
            <a:solidFill>
              <a:schemeClr val="accent5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prstClr val="black"/>
                </a:solidFill>
                <a:latin typeface="Calibri"/>
              </a:rPr>
              <a:t>RESYF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Traque à l’innovation, et essais systèmes pour améliorer systèmes fourragers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E4280B-0E90-9179-CB85-E185518B3FDC}"/>
              </a:ext>
            </a:extLst>
          </p:cNvPr>
          <p:cNvSpPr txBox="1"/>
          <p:nvPr/>
        </p:nvSpPr>
        <p:spPr>
          <a:xfrm>
            <a:off x="4348912" y="2416653"/>
            <a:ext cx="373118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>
            <a:solidFill>
              <a:schemeClr val="accent3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prstClr val="black"/>
                </a:solidFill>
                <a:latin typeface="Calibri"/>
              </a:rPr>
              <a:t>FESTIG</a:t>
            </a:r>
            <a:r>
              <a:rPr lang="fr-FR" sz="1600" b="1">
                <a:solidFill>
                  <a:prstClr val="black"/>
                </a:solidFill>
                <a:latin typeface="Calibri"/>
              </a:rPr>
              <a:t> : </a:t>
            </a:r>
            <a:r>
              <a:rPr lang="fr-FR" sz="1200" i="1">
                <a:solidFill>
                  <a:prstClr val="black"/>
                </a:solidFill>
                <a:latin typeface="Calibri"/>
              </a:rPr>
              <a:t>essais de nouvelles espèces fourragères dans un contexte d’AOP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C1D633A-B12E-1C90-31C7-DA5FD250F60F}"/>
              </a:ext>
            </a:extLst>
          </p:cNvPr>
          <p:cNvCxnSpPr>
            <a:cxnSpLocks/>
          </p:cNvCxnSpPr>
          <p:nvPr/>
        </p:nvCxnSpPr>
        <p:spPr>
          <a:xfrm flipH="1">
            <a:off x="2980046" y="-31671"/>
            <a:ext cx="8735" cy="5963924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ot"/>
          </a:ln>
          <a:effectLst/>
        </p:spPr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16F24ADA-EEDC-5027-F71E-01BEAAE5E8FD}"/>
              </a:ext>
            </a:extLst>
          </p:cNvPr>
          <p:cNvSpPr txBox="1"/>
          <p:nvPr/>
        </p:nvSpPr>
        <p:spPr>
          <a:xfrm>
            <a:off x="10227342" y="307634"/>
            <a:ext cx="1911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rgbClr val="002060"/>
                </a:solidFill>
              </a:rPr>
              <a:t>Echelle de l’exploitation et du territoire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486E2BE-EA3C-0864-9535-905B75DF57AF}"/>
              </a:ext>
            </a:extLst>
          </p:cNvPr>
          <p:cNvSpPr txBox="1"/>
          <p:nvPr/>
        </p:nvSpPr>
        <p:spPr>
          <a:xfrm>
            <a:off x="9048496" y="2398779"/>
            <a:ext cx="2801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>
                <a:solidFill>
                  <a:srgbClr val="002060"/>
                </a:solidFill>
              </a:rPr>
              <a:t>Echelle de la parcelle et du territoire 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20C0FB8-D8BB-7327-3076-3D61A9501399}"/>
              </a:ext>
            </a:extLst>
          </p:cNvPr>
          <p:cNvCxnSpPr>
            <a:stCxn id="18" idx="3"/>
            <a:endCxn id="31" idx="1"/>
          </p:cNvCxnSpPr>
          <p:nvPr/>
        </p:nvCxnSpPr>
        <p:spPr>
          <a:xfrm flipV="1">
            <a:off x="7564391" y="1997620"/>
            <a:ext cx="1291619" cy="2054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3EA2D2C-0CD8-7A71-539F-229571B98D14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8080094" y="2660389"/>
            <a:ext cx="968402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7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2" grpId="0" animBg="1"/>
      <p:bldP spid="13" grpId="0" animBg="1"/>
      <p:bldP spid="18" grpId="0" animBg="1"/>
      <p:bldP spid="20" grpId="0" animBg="1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6" r="56"/>
          <a:stretch/>
        </p:blipFill>
        <p:spPr>
          <a:xfrm>
            <a:off x="552514" y="1731662"/>
            <a:ext cx="3692745" cy="290452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"/>
          <p:cNvSpPr txBox="1">
            <a:spLocks noGrp="1"/>
          </p:cNvSpPr>
          <p:nvPr>
            <p:ph type="title"/>
          </p:nvPr>
        </p:nvSpPr>
        <p:spPr>
          <a:xfrm>
            <a:off x="650125" y="0"/>
            <a:ext cx="11338272" cy="143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/>
              <a:t>PROJET COOPEARA </a:t>
            </a:r>
            <a:br>
              <a:rPr lang="fr-FR"/>
            </a:b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COO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pération 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P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rotéines 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levages 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uvergne-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hône-</a:t>
            </a:r>
            <a:r>
              <a:rPr lang="fr-FR" sz="2999" u="sng"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fr-FR" sz="2999" b="0">
                <a:latin typeface="Verdana"/>
                <a:ea typeface="Verdana"/>
                <a:cs typeface="Verdana"/>
                <a:sym typeface="Verdana"/>
              </a:rPr>
              <a:t>lpes)</a:t>
            </a:r>
            <a:endParaRPr sz="4299"/>
          </a:p>
        </p:txBody>
      </p:sp>
      <p:sp>
        <p:nvSpPr>
          <p:cNvPr id="275" name="Google Shape;275;p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 w="9525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217">
              <a:defRPr/>
            </a:pPr>
            <a:fld id="{00000000-1234-1234-1234-123412341234}" type="slidenum">
              <a:rPr lang="fr-FR" kern="0">
                <a:solidFill>
                  <a:srgbClr val="DCBE69"/>
                </a:solidFill>
              </a:rPr>
              <a:pPr defTabSz="914217">
                <a:defRPr/>
              </a:pPr>
              <a:t>33</a:t>
            </a:fld>
            <a:endParaRPr kern="0">
              <a:solidFill>
                <a:srgbClr val="DCBE69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D9537F-97B6-A3C1-3F25-559F4CEC6C6D}"/>
              </a:ext>
            </a:extLst>
          </p:cNvPr>
          <p:cNvSpPr txBox="1"/>
          <p:nvPr/>
        </p:nvSpPr>
        <p:spPr>
          <a:xfrm>
            <a:off x="4893697" y="5843667"/>
            <a:ext cx="7094700" cy="722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 hangingPunct="0">
              <a:lnSpc>
                <a:spcPct val="118000"/>
              </a:lnSpc>
              <a:spcAft>
                <a:spcPts val="1000"/>
              </a:spcAft>
              <a:buClr>
                <a:srgbClr val="000000"/>
              </a:buClr>
            </a:pPr>
            <a:r>
              <a:rPr lang="fr-FR" b="1" kern="0">
                <a:solidFill>
                  <a:srgbClr val="87693C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OCR A Extended" panose="02010509020102010303" pitchFamily="50" charset="0"/>
                <a:sym typeface="Arial"/>
              </a:rPr>
              <a:t>Relocaliser en Auvergne-Rhône-Alpes la chaîne d’approvisionnement en protéines végétales pour l’alimentation animale</a:t>
            </a:r>
            <a:endParaRPr lang="fr-FR" sz="3999" b="1" kern="1400">
              <a:solidFill>
                <a:srgbClr val="87693C">
                  <a:lumMod val="50000"/>
                </a:srgbClr>
              </a:solidFill>
              <a:latin typeface="OCR A Extended" panose="02010509020102010303" pitchFamily="50" charset="0"/>
              <a:ea typeface="Times New Roman" panose="02020603050405020304" pitchFamily="18" charset="0"/>
              <a:cs typeface="OCR A Extended" panose="02010509020102010303" pitchFamily="50" charset="0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091134-832A-B47C-8B23-A6CA07E34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5" t="17562" r="61517" b="34895"/>
          <a:stretch/>
        </p:blipFill>
        <p:spPr>
          <a:xfrm>
            <a:off x="4493766" y="1731662"/>
            <a:ext cx="7145721" cy="35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98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"/>
          <p:cNvSpPr txBox="1">
            <a:spLocks noGrp="1"/>
          </p:cNvSpPr>
          <p:nvPr>
            <p:ph type="body" idx="1"/>
          </p:nvPr>
        </p:nvSpPr>
        <p:spPr>
          <a:xfrm>
            <a:off x="90578" y="1140992"/>
            <a:ext cx="10581550" cy="310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6565" indent="-342265" algn="l">
              <a:lnSpc>
                <a:spcPct val="115000"/>
              </a:lnSpc>
              <a:buSzPts val="1800"/>
              <a:buFont typeface="Arial"/>
              <a:buChar char="●"/>
            </a:pPr>
            <a:r>
              <a:rPr lang="fr-FR" sz="1800"/>
              <a:t>Des élevages trop dépendants des importations pour </a:t>
            </a:r>
            <a:br>
              <a:rPr lang="fr-FR" sz="1800"/>
            </a:br>
            <a:r>
              <a:rPr lang="fr-FR" sz="1800"/>
              <a:t>l’alimentation des animaux</a:t>
            </a:r>
            <a:endParaRPr lang="en-US">
              <a:ea typeface="Verdana"/>
            </a:endParaRPr>
          </a:p>
          <a:p>
            <a:pPr marL="913765" lvl="1" indent="-342265" algn="l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fr-FR" sz="1800"/>
              <a:t>90% des tourteaux de soja (et 60% des tourteaux de tournesol) </a:t>
            </a:r>
            <a:br>
              <a:rPr lang="fr-FR" sz="1800"/>
            </a:br>
            <a:r>
              <a:rPr lang="fr-FR" sz="1800"/>
              <a:t>utilisés par les coopératives régionales sont importés via le </a:t>
            </a:r>
            <a:br>
              <a:rPr lang="fr-FR" sz="1800"/>
            </a:br>
            <a:r>
              <a:rPr lang="fr-FR" sz="1800"/>
              <a:t>port de Sète (étude LCA ARA 2020).</a:t>
            </a:r>
            <a:endParaRPr>
              <a:ea typeface="Verdana"/>
            </a:endParaRPr>
          </a:p>
          <a:p>
            <a:pPr marL="913765" lvl="1" indent="-342265" algn="l">
              <a:lnSpc>
                <a:spcPct val="115000"/>
              </a:lnSpc>
              <a:spcBef>
                <a:spcPts val="0"/>
              </a:spcBef>
              <a:buSzPts val="1800"/>
              <a:buChar char="●"/>
            </a:pPr>
            <a:r>
              <a:rPr lang="fr-FR" sz="1800"/>
              <a:t>Des impacts négatifs de plus en plus difficiles à accepter </a:t>
            </a:r>
            <a:r>
              <a:rPr lang="fr-FR" sz="1600">
                <a:latin typeface="Calibri"/>
                <a:ea typeface="Calibri"/>
                <a:cs typeface="Calibri"/>
                <a:sym typeface="Calibri"/>
              </a:rPr>
              <a:t>(vulnérabilité des approvisionnements, déforestation</a:t>
            </a:r>
            <a:r>
              <a:rPr lang="fr-FR" sz="16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>
                <a:latin typeface="Calibri"/>
                <a:ea typeface="Calibri"/>
                <a:cs typeface="Calibri"/>
                <a:sym typeface="Calibri"/>
              </a:rPr>
              <a:t>importée, empreinte carbone et environnementale des pratiques agricoles)</a:t>
            </a:r>
            <a:endParaRPr>
              <a:ea typeface="Verdana"/>
            </a:endParaRPr>
          </a:p>
          <a:p>
            <a:pPr marL="456565" lvl="1" indent="-342265" algn="l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●"/>
            </a:pPr>
            <a:r>
              <a:rPr lang="fr-FR" sz="1800" b="1">
                <a:solidFill>
                  <a:schemeClr val="accent1"/>
                </a:solidFill>
              </a:rPr>
              <a:t>La flambée des engrais azotés</a:t>
            </a:r>
            <a:endParaRPr>
              <a:solidFill>
                <a:schemeClr val="accent1"/>
              </a:solidFill>
              <a:ea typeface="Verdana"/>
            </a:endParaRPr>
          </a:p>
          <a:p>
            <a:pPr marL="1616710" lvl="5" indent="-636270">
              <a:lnSpc>
                <a:spcPct val="115000"/>
              </a:lnSpc>
              <a:buNone/>
            </a:pPr>
            <a:r>
              <a:rPr lang="fr-FR" sz="1800" b="1"/>
              <a:t>→ 2 enjeux :</a:t>
            </a:r>
            <a:endParaRPr>
              <a:ea typeface="Verdana"/>
            </a:endParaRPr>
          </a:p>
          <a:p>
            <a:pPr marL="1616710" lvl="6" indent="-179070">
              <a:lnSpc>
                <a:spcPct val="115000"/>
              </a:lnSpc>
              <a:buFont typeface="Arial"/>
              <a:buChar char="-"/>
            </a:pPr>
            <a:r>
              <a:rPr lang="fr-FR" sz="1800" b="1"/>
              <a:t>Souveraineté en matière de tourteaux </a:t>
            </a:r>
            <a:endParaRPr>
              <a:ea typeface="Verdana"/>
            </a:endParaRPr>
          </a:p>
          <a:p>
            <a:pPr marL="1616710" lvl="6" indent="-179070">
              <a:lnSpc>
                <a:spcPct val="115000"/>
              </a:lnSpc>
              <a:buFont typeface="Arial"/>
              <a:buChar char="-"/>
            </a:pPr>
            <a:r>
              <a:rPr lang="fr-FR" sz="1800" b="1"/>
              <a:t>Substitution des engrais azotés par les légumineuses</a:t>
            </a:r>
            <a:endParaRPr>
              <a:ea typeface="Verdana"/>
            </a:endParaRPr>
          </a:p>
          <a:p>
            <a:pPr marL="456565" lvl="1" indent="-342265" algn="l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Char char="●"/>
            </a:pPr>
            <a:r>
              <a:rPr lang="fr-FR" sz="1800" b="1">
                <a:solidFill>
                  <a:schemeClr val="accent1"/>
                </a:solidFill>
              </a:rPr>
              <a:t>MAIS</a:t>
            </a:r>
            <a:r>
              <a:rPr lang="fr-FR"/>
              <a:t> </a:t>
            </a:r>
            <a:r>
              <a:rPr lang="fr-FR" sz="1800" b="1">
                <a:solidFill>
                  <a:schemeClr val="accent1"/>
                </a:solidFill>
              </a:rPr>
              <a:t>des freins techniques à lever pour produire la protéine végétale en France </a:t>
            </a:r>
            <a:r>
              <a:rPr lang="fr-FR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(génétique et itinéraires techniques adaptés aux territoires, efficience et qualité de la trituration, rentabilité éco)</a:t>
            </a:r>
            <a:endParaRPr>
              <a:ea typeface="Verdana"/>
            </a:endParaRPr>
          </a:p>
          <a:p>
            <a:pPr marL="456565" indent="-342265" algn="l">
              <a:lnSpc>
                <a:spcPct val="115000"/>
              </a:lnSpc>
              <a:buSzPts val="1800"/>
              <a:buChar char="●"/>
            </a:pPr>
            <a:r>
              <a:rPr lang="fr-FR" sz="1800"/>
              <a:t>Et une augmentation de l’autonomie protéique des élevages qui doit également passer par la valorisation des fourrages</a:t>
            </a:r>
            <a:r>
              <a:rPr lang="fr-FR" sz="1800" b="0"/>
              <a:t>, dans un contexte de changements climatiques</a:t>
            </a:r>
            <a:r>
              <a:rPr lang="fr-FR" sz="1800"/>
              <a:t> (déploiement CAP PROTEINE ET AURA PROTEINE</a:t>
            </a:r>
            <a:endParaRPr lang="fr-FR" sz="1800" b="0">
              <a:ea typeface="Verdana"/>
            </a:endParaRPr>
          </a:p>
          <a:p>
            <a:pPr marL="456565" indent="-227965" algn="l">
              <a:lnSpc>
                <a:spcPct val="115000"/>
              </a:lnSpc>
              <a:buSzPts val="1800"/>
            </a:pPr>
            <a:endParaRPr sz="1800" b="0">
              <a:ea typeface="Verdana"/>
            </a:endParaRPr>
          </a:p>
        </p:txBody>
      </p:sp>
      <p:sp>
        <p:nvSpPr>
          <p:cNvPr id="275" name="Google Shape;275;p2"/>
          <p:cNvSpPr txBox="1">
            <a:spLocks noGrp="1"/>
          </p:cNvSpPr>
          <p:nvPr>
            <p:ph type="title"/>
          </p:nvPr>
        </p:nvSpPr>
        <p:spPr>
          <a:xfrm>
            <a:off x="542079" y="1"/>
            <a:ext cx="10581551" cy="9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/>
              <a:t>Contexte du projet</a:t>
            </a:r>
            <a:endParaRPr/>
          </a:p>
        </p:txBody>
      </p:sp>
      <p:sp>
        <p:nvSpPr>
          <p:cNvPr id="276" name="Google Shape;276;p2"/>
          <p:cNvSpPr txBox="1">
            <a:spLocks noGrp="1"/>
          </p:cNvSpPr>
          <p:nvPr>
            <p:ph type="sldNum" idx="12"/>
          </p:nvPr>
        </p:nvSpPr>
        <p:spPr>
          <a:xfrm>
            <a:off x="11651508" y="6280546"/>
            <a:ext cx="539875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217"/>
            <a:fld id="{00000000-1234-1234-1234-123412341234}" type="slidenum">
              <a:rPr lang="fr-FR" kern="0">
                <a:solidFill>
                  <a:srgbClr val="DCBE69"/>
                </a:solidFill>
              </a:rPr>
              <a:pPr defTabSz="914217"/>
              <a:t>34</a:t>
            </a:fld>
            <a:endParaRPr kern="0">
              <a:solidFill>
                <a:srgbClr val="DCBE69"/>
              </a:solidFill>
            </a:endParaRPr>
          </a:p>
        </p:txBody>
      </p:sp>
      <p:pic>
        <p:nvPicPr>
          <p:cNvPr id="278" name="Google Shape;278;p2"/>
          <p:cNvPicPr preferRelativeResize="0"/>
          <p:nvPr/>
        </p:nvPicPr>
        <p:blipFill rotWithShape="1">
          <a:blip r:embed="rId3">
            <a:alphaModFix/>
          </a:blip>
          <a:srcRect t="14646"/>
          <a:stretch/>
        </p:blipFill>
        <p:spPr>
          <a:xfrm>
            <a:off x="7331324" y="-18854"/>
            <a:ext cx="4082539" cy="178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401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8134a85784_5_0"/>
          <p:cNvSpPr txBox="1">
            <a:spLocks noGrp="1"/>
          </p:cNvSpPr>
          <p:nvPr>
            <p:ph type="sldNum" idx="12"/>
          </p:nvPr>
        </p:nvSpPr>
        <p:spPr>
          <a:xfrm>
            <a:off x="9916910" y="5899634"/>
            <a:ext cx="539875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217">
              <a:defRPr/>
            </a:pPr>
            <a:fld id="{00000000-1234-1234-1234-123412341234}" type="slidenum">
              <a:rPr lang="fr-FR" kern="0">
                <a:solidFill>
                  <a:srgbClr val="DCBE69"/>
                </a:solidFill>
              </a:rPr>
              <a:pPr defTabSz="914217">
                <a:defRPr/>
              </a:pPr>
              <a:t>35</a:t>
            </a:fld>
            <a:endParaRPr kern="0">
              <a:solidFill>
                <a:srgbClr val="DCBE69"/>
              </a:solidFill>
            </a:endParaRPr>
          </a:p>
        </p:txBody>
      </p:sp>
      <p:sp>
        <p:nvSpPr>
          <p:cNvPr id="292" name="Google Shape;292;g18134a85784_5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/>
              <a:t>23 partenaires impliqués</a:t>
            </a:r>
            <a:endParaRPr/>
          </a:p>
        </p:txBody>
      </p:sp>
      <p:sp>
        <p:nvSpPr>
          <p:cNvPr id="293" name="Google Shape;293;g18134a85784_5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999"/>
              <a:t>Un consortium d’acteurs représentatifs</a:t>
            </a:r>
            <a:br>
              <a:rPr lang="fr-FR" sz="2999"/>
            </a:br>
            <a:r>
              <a:rPr lang="fr-FR" sz="2999"/>
              <a:t>de la filière “alimentation animale” </a:t>
            </a:r>
            <a:r>
              <a:rPr lang="fr-FR" sz="2999" err="1"/>
              <a:t>AuRA</a:t>
            </a:r>
            <a:endParaRPr sz="2999"/>
          </a:p>
        </p:txBody>
      </p:sp>
      <p:sp>
        <p:nvSpPr>
          <p:cNvPr id="295" name="Google Shape;295;g18134a85784_5_0"/>
          <p:cNvSpPr/>
          <p:nvPr/>
        </p:nvSpPr>
        <p:spPr>
          <a:xfrm>
            <a:off x="2248185" y="2080643"/>
            <a:ext cx="9141284" cy="44089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LCA ARA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8134a85784_5_0"/>
          <p:cNvSpPr txBox="1"/>
          <p:nvPr/>
        </p:nvSpPr>
        <p:spPr>
          <a:xfrm>
            <a:off x="47907" y="1786003"/>
            <a:ext cx="2032629" cy="83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b="1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chef de file</a:t>
            </a:r>
            <a:b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coordination globale et valorisation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18134a85784_5_0"/>
          <p:cNvSpPr/>
          <p:nvPr/>
        </p:nvSpPr>
        <p:spPr>
          <a:xfrm>
            <a:off x="2248185" y="2578978"/>
            <a:ext cx="4197828" cy="4001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TERRES INOVIA</a:t>
            </a: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18134a85784_5_0"/>
          <p:cNvSpPr/>
          <p:nvPr/>
        </p:nvSpPr>
        <p:spPr>
          <a:xfrm>
            <a:off x="8320004" y="2575854"/>
            <a:ext cx="3069489" cy="4001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IDELE</a:t>
            </a: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8134a85784_5_0"/>
          <p:cNvSpPr/>
          <p:nvPr/>
        </p:nvSpPr>
        <p:spPr>
          <a:xfrm>
            <a:off x="8320004" y="3079737"/>
            <a:ext cx="3069489" cy="4001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FIDOCL</a:t>
            </a: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8134a85784_5_0"/>
          <p:cNvSpPr/>
          <p:nvPr/>
        </p:nvSpPr>
        <p:spPr>
          <a:xfrm>
            <a:off x="2248185" y="3961783"/>
            <a:ext cx="2250979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 </a:t>
            </a:r>
            <a:r>
              <a:rPr lang="fr-FR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VESC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8134a85784_5_0"/>
          <p:cNvSpPr/>
          <p:nvPr/>
        </p:nvSpPr>
        <p:spPr>
          <a:xfrm>
            <a:off x="2248185" y="4972599"/>
            <a:ext cx="5889137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OXYANE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18134a85784_5_0"/>
          <p:cNvSpPr/>
          <p:nvPr/>
        </p:nvSpPr>
        <p:spPr>
          <a:xfrm>
            <a:off x="2248185" y="5453637"/>
            <a:ext cx="2250979" cy="4408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GIE Loire Auvergne Agro (UCAL/EUREA)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8134a85784_5_0"/>
          <p:cNvSpPr/>
          <p:nvPr/>
        </p:nvSpPr>
        <p:spPr>
          <a:xfrm>
            <a:off x="2248185" y="5983414"/>
            <a:ext cx="4253615" cy="4900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NUTRALP </a:t>
            </a:r>
            <a:r>
              <a:rPr lang="fr-FR"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(et ses coopératives mères : CAPDIS,</a:t>
            </a:r>
            <a:br>
              <a:rPr lang="fr-FR"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JURA MONT BLANC, BRESSE MACONNAIS)</a:t>
            </a:r>
            <a:endParaRPr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8134a85784_5_0"/>
          <p:cNvSpPr/>
          <p:nvPr/>
        </p:nvSpPr>
        <p:spPr>
          <a:xfrm>
            <a:off x="6609025" y="5499927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ATRIAL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18134a85784_5_0"/>
          <p:cNvSpPr/>
          <p:nvPr/>
        </p:nvSpPr>
        <p:spPr>
          <a:xfrm>
            <a:off x="6609025" y="5983415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CIZERON Bio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18134a85784_5_0"/>
          <p:cNvSpPr/>
          <p:nvPr/>
        </p:nvSpPr>
        <p:spPr>
          <a:xfrm>
            <a:off x="9916910" y="5658878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SODIAAL UNION*</a:t>
            </a:r>
            <a:endParaRPr sz="1400" i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18134a85784_5_0"/>
          <p:cNvSpPr/>
          <p:nvPr/>
        </p:nvSpPr>
        <p:spPr>
          <a:xfrm>
            <a:off x="4076186" y="4512080"/>
            <a:ext cx="576466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ALTITUDE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8134a85784_5_0"/>
          <p:cNvSpPr/>
          <p:nvPr/>
        </p:nvSpPr>
        <p:spPr>
          <a:xfrm>
            <a:off x="8312581" y="6298517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CIRHYO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8134a85784_5_0"/>
          <p:cNvSpPr/>
          <p:nvPr/>
        </p:nvSpPr>
        <p:spPr>
          <a:xfrm>
            <a:off x="9916910" y="4010535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AGRIAL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8134a85784_5_0"/>
          <p:cNvSpPr/>
          <p:nvPr/>
        </p:nvSpPr>
        <p:spPr>
          <a:xfrm>
            <a:off x="2253307" y="3460187"/>
            <a:ext cx="2250979" cy="39590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CRA AURA</a:t>
            </a: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18134a85784_5_0"/>
          <p:cNvSpPr txBox="1"/>
          <p:nvPr/>
        </p:nvSpPr>
        <p:spPr>
          <a:xfrm>
            <a:off x="2248185" y="1421395"/>
            <a:ext cx="2259977" cy="6154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Maillon Production (grandes cultures)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8134a85784_5_0"/>
          <p:cNvSpPr txBox="1"/>
          <p:nvPr/>
        </p:nvSpPr>
        <p:spPr>
          <a:xfrm>
            <a:off x="4729685" y="1421395"/>
            <a:ext cx="3407511" cy="6154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Maillon Transformation</a:t>
            </a:r>
            <a:b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(tourteaux, aliments)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18134a85784_5_0"/>
          <p:cNvSpPr txBox="1"/>
          <p:nvPr/>
        </p:nvSpPr>
        <p:spPr>
          <a:xfrm>
            <a:off x="8320054" y="1421395"/>
            <a:ext cx="3069489" cy="6154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Maillon Valorisation</a:t>
            </a:r>
            <a:b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(élevages - productions animales)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8134a85784_5_0"/>
          <p:cNvSpPr txBox="1"/>
          <p:nvPr/>
        </p:nvSpPr>
        <p:spPr>
          <a:xfrm>
            <a:off x="62740" y="2541212"/>
            <a:ext cx="2097115" cy="147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b="1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organismes techniques </a:t>
            </a:r>
            <a:br>
              <a:rPr lang="fr-FR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(publics ou privés)</a:t>
            </a:r>
            <a:endParaRPr sz="1400" i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Coordination technique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R&amp;D, expérimentation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diffusion/transfert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8134a85784_5_0"/>
          <p:cNvSpPr txBox="1"/>
          <p:nvPr/>
        </p:nvSpPr>
        <p:spPr>
          <a:xfrm>
            <a:off x="-100122" y="4485312"/>
            <a:ext cx="2259977" cy="126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b="1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opérateurs économiques agricoles</a:t>
            </a:r>
            <a:endParaRPr sz="1400" b="1" i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Essais/démo in situ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Déploiement en exploitations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8134a85784_5_0"/>
          <p:cNvSpPr/>
          <p:nvPr/>
        </p:nvSpPr>
        <p:spPr>
          <a:xfrm>
            <a:off x="8312581" y="4009300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SICAREV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8134a85784_5_0"/>
          <p:cNvSpPr/>
          <p:nvPr/>
        </p:nvSpPr>
        <p:spPr>
          <a:xfrm>
            <a:off x="4729685" y="3079737"/>
            <a:ext cx="1771990" cy="4001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OLEXA*</a:t>
            </a:r>
            <a:endParaRPr sz="1400" i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8134a85784_5_0"/>
          <p:cNvSpPr/>
          <p:nvPr/>
        </p:nvSpPr>
        <p:spPr>
          <a:xfrm>
            <a:off x="8320004" y="3560201"/>
            <a:ext cx="3069489" cy="39590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r>
              <a:rPr lang="fr-FR"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CHAMBRE AGRICULTURE AURA</a:t>
            </a: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8134a85784_5_0"/>
          <p:cNvSpPr/>
          <p:nvPr/>
        </p:nvSpPr>
        <p:spPr>
          <a:xfrm>
            <a:off x="8312581" y="5442735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SICAGIEB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8134a85784_5_0"/>
          <p:cNvSpPr/>
          <p:nvPr/>
        </p:nvSpPr>
        <p:spPr>
          <a:xfrm>
            <a:off x="8312569" y="5870626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UCA FEDER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18134a85784_5_0"/>
          <p:cNvSpPr/>
          <p:nvPr/>
        </p:nvSpPr>
        <p:spPr>
          <a:xfrm>
            <a:off x="8312581" y="5014844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SICABA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8134a85784_5_0"/>
          <p:cNvSpPr/>
          <p:nvPr/>
        </p:nvSpPr>
        <p:spPr>
          <a:xfrm>
            <a:off x="9916910" y="5205076"/>
            <a:ext cx="1528146" cy="40010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BRESSOR*</a:t>
            </a:r>
            <a:endParaRPr sz="1400" i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8134a85784_5_0"/>
          <p:cNvSpPr/>
          <p:nvPr/>
        </p:nvSpPr>
        <p:spPr>
          <a:xfrm>
            <a:off x="9916910" y="6123182"/>
            <a:ext cx="1528146" cy="4900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FDCL 73-74*</a:t>
            </a:r>
            <a:endParaRPr sz="1400" i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8134a85784_5_0"/>
          <p:cNvSpPr/>
          <p:nvPr/>
        </p:nvSpPr>
        <p:spPr>
          <a:xfrm>
            <a:off x="9916910" y="4540350"/>
            <a:ext cx="1528146" cy="57586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900"/>
              <a:defRPr/>
            </a:pPr>
            <a:r>
              <a:rPr lang="fr-FR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FROM. HT HERBAGE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8134a85784_5_0"/>
          <p:cNvSpPr txBox="1"/>
          <p:nvPr/>
        </p:nvSpPr>
        <p:spPr>
          <a:xfrm rot="-5400000">
            <a:off x="10700628" y="4864224"/>
            <a:ext cx="2578203" cy="4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91404" rIns="91404" bIns="91404" anchor="b" anchorCtr="0">
            <a:spAutoFit/>
          </a:bodyPr>
          <a:lstStyle/>
          <a:p>
            <a:pPr defTabSz="914217">
              <a:buClr>
                <a:srgbClr val="000000"/>
              </a:buClr>
              <a:buSzPts val="1400"/>
              <a:defRPr/>
            </a:pPr>
            <a:r>
              <a:rPr lang="fr-FR" sz="1400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*Partenaires non financés</a:t>
            </a:r>
            <a:endParaRPr sz="1400" i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8134a85784_5_0"/>
          <p:cNvSpPr/>
          <p:nvPr/>
        </p:nvSpPr>
        <p:spPr>
          <a:xfrm>
            <a:off x="9737676" y="191830"/>
            <a:ext cx="1651718" cy="850303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100"/>
              <a:defRPr/>
            </a:pPr>
            <a:r>
              <a:rPr lang="fr-FR" sz="1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cf. détail de la composition du consortium en annexe</a:t>
            </a:r>
            <a:r>
              <a:rPr lang="fr-FR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du document</a:t>
            </a:r>
            <a:endParaRPr sz="1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76;p2">
            <a:extLst>
              <a:ext uri="{FF2B5EF4-FFF2-40B4-BE49-F238E27FC236}">
                <a16:creationId xmlns:a16="http://schemas.microsoft.com/office/drawing/2014/main" id="{8B8A9AC1-B734-723B-382C-A64638DC7970}"/>
              </a:ext>
            </a:extLst>
          </p:cNvPr>
          <p:cNvSpPr txBox="1">
            <a:spLocks/>
          </p:cNvSpPr>
          <p:nvPr/>
        </p:nvSpPr>
        <p:spPr>
          <a:xfrm>
            <a:off x="11651508" y="6280546"/>
            <a:ext cx="539875" cy="5758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>
              <a:defRPr lang="fr-FR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217"/>
            <a:fld id="{00000000-1234-1234-1234-123412341234}" type="slidenum">
              <a:rPr lang="fr-FR" kern="0" smtClean="0">
                <a:solidFill>
                  <a:srgbClr val="DCBE69"/>
                </a:solidFill>
              </a:rPr>
              <a:pPr defTabSz="914217"/>
              <a:t>35</a:t>
            </a:fld>
            <a:endParaRPr lang="fr-FR" kern="0">
              <a:solidFill>
                <a:srgbClr val="DCBE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09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851b2e25f5_1_28"/>
          <p:cNvSpPr/>
          <p:nvPr/>
        </p:nvSpPr>
        <p:spPr>
          <a:xfrm rot="-5400000" flipH="1">
            <a:off x="5369538" y="1436142"/>
            <a:ext cx="1023063" cy="408745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CBE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979" tIns="0" rIns="91404" bIns="91404" anchor="t" anchorCtr="0">
            <a:noAutofit/>
          </a:bodyPr>
          <a:lstStyle/>
          <a:p>
            <a:pPr algn="ctr" defTabSz="914217">
              <a:buClr>
                <a:srgbClr val="000000"/>
              </a:buClr>
              <a:buSzPts val="1200"/>
            </a:pPr>
            <a:r>
              <a:rPr lang="fr-FR" sz="1200" b="1" kern="0">
                <a:solidFill>
                  <a:srgbClr val="DCBE69"/>
                </a:solidFill>
                <a:latin typeface="Arial"/>
                <a:ea typeface="Arial"/>
                <a:cs typeface="Arial"/>
                <a:sym typeface="Arial"/>
              </a:rPr>
              <a:t>TRANSFO</a:t>
            </a:r>
            <a:endParaRPr sz="1200" b="1" kern="0">
              <a:solidFill>
                <a:srgbClr val="DCBE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851b2e25f5_1_28"/>
          <p:cNvSpPr/>
          <p:nvPr/>
        </p:nvSpPr>
        <p:spPr>
          <a:xfrm rot="-5400000" flipH="1">
            <a:off x="5055211" y="31342"/>
            <a:ext cx="1651718" cy="408745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CBE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979" tIns="0" rIns="91404" bIns="91404" anchor="t" anchorCtr="0">
            <a:noAutofit/>
          </a:bodyPr>
          <a:lstStyle/>
          <a:p>
            <a:pPr algn="ctr" defTabSz="914217">
              <a:buClr>
                <a:srgbClr val="000000"/>
              </a:buClr>
              <a:buSzPts val="1200"/>
            </a:pPr>
            <a:r>
              <a:rPr lang="fr-FR" sz="1200" b="1" kern="0">
                <a:solidFill>
                  <a:srgbClr val="DCBE69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1200" b="1" kern="0">
              <a:solidFill>
                <a:srgbClr val="DCBE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851b2e25f5_1_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/>
              <a:t>Plan d’action du projet </a:t>
            </a:r>
            <a:endParaRPr/>
          </a:p>
        </p:txBody>
      </p:sp>
      <p:sp>
        <p:nvSpPr>
          <p:cNvPr id="409" name="Google Shape;409;g1851b2e25f5_1_28"/>
          <p:cNvSpPr txBox="1">
            <a:spLocks noGrp="1"/>
          </p:cNvSpPr>
          <p:nvPr>
            <p:ph type="sldNum" idx="12"/>
          </p:nvPr>
        </p:nvSpPr>
        <p:spPr>
          <a:xfrm>
            <a:off x="11651508" y="6128181"/>
            <a:ext cx="539875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217"/>
            <a:fld id="{00000000-1234-1234-1234-123412341234}" type="slidenum">
              <a:rPr lang="fr-FR" kern="0">
                <a:solidFill>
                  <a:srgbClr val="DCBE69"/>
                </a:solidFill>
              </a:rPr>
              <a:pPr defTabSz="914217"/>
              <a:t>36</a:t>
            </a:fld>
            <a:endParaRPr kern="0">
              <a:solidFill>
                <a:srgbClr val="DCBE69"/>
              </a:solidFill>
            </a:endParaRPr>
          </a:p>
        </p:txBody>
      </p:sp>
      <p:sp>
        <p:nvSpPr>
          <p:cNvPr id="410" name="Google Shape;410;g1851b2e25f5_1_28"/>
          <p:cNvSpPr/>
          <p:nvPr/>
        </p:nvSpPr>
        <p:spPr>
          <a:xfrm>
            <a:off x="768353" y="1574466"/>
            <a:ext cx="2485525" cy="1810381"/>
          </a:xfrm>
          <a:prstGeom prst="rect">
            <a:avLst/>
          </a:prstGeom>
          <a:solidFill>
            <a:srgbClr val="DCBE6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28" tIns="53328" rIns="53328" bIns="53328" numCol="1" spcCol="1270" anchor="ctr" anchorCtr="0">
            <a:noAutofit/>
          </a:bodyPr>
          <a:lstStyle/>
          <a:p>
            <a:pPr algn="ctr" defTabSz="914217">
              <a:buClr>
                <a:srgbClr val="000000"/>
              </a:buClr>
            </a:pP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Développer la production régionale de protéines destinée à l’alimentation animale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g1851b2e25f5_1_28"/>
          <p:cNvSpPr/>
          <p:nvPr/>
        </p:nvSpPr>
        <p:spPr>
          <a:xfrm>
            <a:off x="768353" y="3833188"/>
            <a:ext cx="2485525" cy="1483958"/>
          </a:xfrm>
          <a:prstGeom prst="rect">
            <a:avLst/>
          </a:prstGeom>
          <a:solidFill>
            <a:srgbClr val="DCBE69">
              <a:hueOff val="-665225"/>
              <a:satOff val="-15540"/>
              <a:lumOff val="5245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28" tIns="53328" rIns="53328" bIns="53328" numCol="1" spcCol="1270" anchor="ctr" anchorCtr="0">
            <a:noAutofit/>
          </a:bodyPr>
          <a:lstStyle/>
          <a:p>
            <a:pPr algn="ctr" defTabSz="914217">
              <a:buClr>
                <a:srgbClr val="000000"/>
              </a:buClr>
            </a:pP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Augmenter </a:t>
            </a:r>
            <a:b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l’autonomie alimentaire des exploitations d’élevage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g1851b2e25f5_1_28"/>
          <p:cNvSpPr/>
          <p:nvPr/>
        </p:nvSpPr>
        <p:spPr>
          <a:xfrm>
            <a:off x="8561253" y="1686308"/>
            <a:ext cx="2594181" cy="1263607"/>
          </a:xfrm>
          <a:prstGeom prst="rect">
            <a:avLst/>
          </a:prstGeom>
          <a:solidFill>
            <a:srgbClr val="DCBE69">
              <a:hueOff val="-1995677"/>
              <a:satOff val="-46622"/>
              <a:lumOff val="15736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28" tIns="53328" rIns="53328" bIns="53328" numCol="1" spcCol="1270" anchor="ctr" anchorCtr="0">
            <a:noAutofit/>
          </a:bodyPr>
          <a:lstStyle/>
          <a:p>
            <a:pPr algn="ctr" defTabSz="914217">
              <a:buClr>
                <a:srgbClr val="000000"/>
              </a:buClr>
            </a:pP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Diffuser</a:t>
            </a:r>
            <a:b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valoriser les résultats issus des travaux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g1851b2e25f5_1_28"/>
          <p:cNvSpPr txBox="1"/>
          <p:nvPr/>
        </p:nvSpPr>
        <p:spPr>
          <a:xfrm>
            <a:off x="4267968" y="1310596"/>
            <a:ext cx="1719502" cy="1468760"/>
          </a:xfrm>
          <a:prstGeom prst="rect">
            <a:avLst/>
          </a:prstGeom>
          <a:solidFill>
            <a:srgbClr val="F2E6C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ctr" anchorCtr="0">
            <a:no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1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buClr>
                <a:srgbClr val="000000"/>
              </a:buClr>
              <a:buSzPts val="1600"/>
            </a:pPr>
            <a:r>
              <a:rPr lang="fr-FR" sz="1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Identifier les variétés d’intérêts répondant à la géographie du territoire et aux systèmes d’exploitations</a:t>
            </a:r>
            <a:endParaRPr sz="12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1851b2e25f5_1_28"/>
          <p:cNvSpPr txBox="1"/>
          <p:nvPr/>
        </p:nvSpPr>
        <p:spPr>
          <a:xfrm>
            <a:off x="4267968" y="4094378"/>
            <a:ext cx="3533782" cy="961577"/>
          </a:xfrm>
          <a:prstGeom prst="rect">
            <a:avLst/>
          </a:prstGeom>
          <a:solidFill>
            <a:srgbClr val="F2E7D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5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lnSpc>
                <a:spcPct val="90000"/>
              </a:lnSpc>
              <a:spcBef>
                <a:spcPts val="490"/>
              </a:spcBef>
              <a:buClr>
                <a:srgbClr val="000000"/>
              </a:buClr>
              <a:buSzPts val="1400"/>
            </a:pPr>
            <a:r>
              <a:rPr lang="fr-FR" sz="1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Tester et faire approprier des solutions agronomiques et zootechniques par un réseau de fermes pilotes</a:t>
            </a:r>
            <a:endParaRPr lang="fr-FR" sz="10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1851b2e25f5_1_28"/>
          <p:cNvSpPr txBox="1"/>
          <p:nvPr/>
        </p:nvSpPr>
        <p:spPr>
          <a:xfrm>
            <a:off x="4267968" y="3041646"/>
            <a:ext cx="3533782" cy="769322"/>
          </a:xfrm>
          <a:prstGeom prst="rect">
            <a:avLst/>
          </a:prstGeom>
          <a:solidFill>
            <a:srgbClr val="F2E6C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2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buClr>
                <a:srgbClr val="000000"/>
              </a:buClr>
              <a:buSzPts val="1600"/>
            </a:pPr>
            <a:r>
              <a:rPr lang="fr-FR" sz="1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Optimiser les process industriels de transformation et de valorisation des graines</a:t>
            </a:r>
            <a:endParaRPr sz="10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1851b2e25f5_1_28"/>
          <p:cNvSpPr txBox="1"/>
          <p:nvPr/>
        </p:nvSpPr>
        <p:spPr>
          <a:xfrm>
            <a:off x="6082273" y="1350662"/>
            <a:ext cx="1719502" cy="1138836"/>
          </a:xfrm>
          <a:prstGeom prst="rect">
            <a:avLst/>
          </a:prstGeom>
          <a:solidFill>
            <a:srgbClr val="F2E6C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3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buClr>
                <a:srgbClr val="000000"/>
              </a:buClr>
              <a:buSzPts val="1600"/>
            </a:pPr>
            <a:r>
              <a:rPr lang="fr-FR" sz="1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Démontrer la faisabilité technico- économique auprès des producteurs</a:t>
            </a:r>
            <a:endParaRPr sz="10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1851b2e25f5_1_28"/>
          <p:cNvSpPr txBox="1"/>
          <p:nvPr/>
        </p:nvSpPr>
        <p:spPr>
          <a:xfrm>
            <a:off x="4267943" y="5732148"/>
            <a:ext cx="3533782" cy="795416"/>
          </a:xfrm>
          <a:prstGeom prst="rect">
            <a:avLst/>
          </a:prstGeom>
          <a:solidFill>
            <a:srgbClr val="E5D6CD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4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lnSpc>
                <a:spcPct val="90000"/>
              </a:lnSpc>
              <a:spcBef>
                <a:spcPts val="490"/>
              </a:spcBef>
              <a:buClr>
                <a:srgbClr val="000000"/>
              </a:buClr>
              <a:buSzPts val="1400"/>
            </a:pPr>
            <a:r>
              <a:rPr lang="fr-FR" sz="1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Tester des produits finis auprès des consommateurs (BtoC)</a:t>
            </a:r>
            <a:endParaRPr sz="10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1851b2e25f5_1_28"/>
          <p:cNvSpPr txBox="1"/>
          <p:nvPr/>
        </p:nvSpPr>
        <p:spPr>
          <a:xfrm>
            <a:off x="8579630" y="3210668"/>
            <a:ext cx="2575804" cy="1294896"/>
          </a:xfrm>
          <a:prstGeom prst="rect">
            <a:avLst/>
          </a:prstGeom>
          <a:solidFill>
            <a:srgbClr val="EAE3E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  <p:txBody>
          <a:bodyPr spcFirstLastPara="1" wrap="square" lIns="91404" tIns="91404" rIns="91404" bIns="91404" anchor="t" anchorCtr="0">
            <a:spAutoFit/>
          </a:bodyPr>
          <a:lstStyle/>
          <a:p>
            <a:pPr algn="ctr" defTabSz="914217">
              <a:buClr>
                <a:srgbClr val="FFFFFF"/>
              </a:buClr>
              <a:buSzPts val="1600"/>
            </a:pPr>
            <a:r>
              <a:rPr lang="fr-FR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 6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217">
              <a:lnSpc>
                <a:spcPct val="90000"/>
              </a:lnSpc>
              <a:spcBef>
                <a:spcPts val="490"/>
              </a:spcBef>
              <a:buClr>
                <a:srgbClr val="000000"/>
              </a:buClr>
              <a:buSzPts val="1400"/>
            </a:pPr>
            <a:r>
              <a:rPr lang="fr-FR"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Faire connaître les résultats du projet en les croisant avec ceux d’autres projets en cours, vulgariser les références, former les techniciens et producteurs</a:t>
            </a:r>
            <a:endParaRPr sz="12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9" name="Google Shape;419;g1851b2e25f5_1_28"/>
          <p:cNvCxnSpPr>
            <a:stCxn id="410" idx="3"/>
            <a:endCxn id="407" idx="0"/>
          </p:cNvCxnSpPr>
          <p:nvPr/>
        </p:nvCxnSpPr>
        <p:spPr>
          <a:xfrm flipV="1">
            <a:off x="3253878" y="2075070"/>
            <a:ext cx="583465" cy="40458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0" name="Google Shape;420;g1851b2e25f5_1_28"/>
          <p:cNvCxnSpPr>
            <a:stCxn id="410" idx="3"/>
            <a:endCxn id="406" idx="0"/>
          </p:cNvCxnSpPr>
          <p:nvPr/>
        </p:nvCxnSpPr>
        <p:spPr>
          <a:xfrm>
            <a:off x="3253878" y="2479657"/>
            <a:ext cx="583465" cy="100021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1" name="Google Shape;421;g1851b2e25f5_1_28"/>
          <p:cNvCxnSpPr>
            <a:cxnSpLocks/>
            <a:stCxn id="411" idx="3"/>
            <a:endCxn id="414" idx="1"/>
          </p:cNvCxnSpPr>
          <p:nvPr/>
        </p:nvCxnSpPr>
        <p:spPr>
          <a:xfrm>
            <a:off x="3253879" y="4575167"/>
            <a:ext cx="101409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3" name="Google Shape;423;g1851b2e25f5_1_28"/>
          <p:cNvSpPr/>
          <p:nvPr/>
        </p:nvSpPr>
        <p:spPr>
          <a:xfrm>
            <a:off x="768353" y="5580233"/>
            <a:ext cx="2485525" cy="1099246"/>
          </a:xfrm>
          <a:prstGeom prst="rect">
            <a:avLst/>
          </a:prstGeom>
          <a:solidFill>
            <a:srgbClr val="DCBE69">
              <a:hueOff val="-1330451"/>
              <a:satOff val="-31081"/>
              <a:lumOff val="10491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28" tIns="53328" rIns="53328" bIns="53328" numCol="1" spcCol="1270" anchor="ctr" anchorCtr="0">
            <a:noAutofit/>
          </a:bodyPr>
          <a:lstStyle/>
          <a:p>
            <a:pPr algn="ctr" defTabSz="914217">
              <a:buClr>
                <a:srgbClr val="000000"/>
              </a:buClr>
            </a:pP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Valoriser la </a:t>
            </a:r>
            <a:b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garantie d’origine</a:t>
            </a:r>
            <a:b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sur le marché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24" name="Google Shape;424;g1851b2e25f5_1_28"/>
          <p:cNvCxnSpPr>
            <a:stCxn id="423" idx="3"/>
            <a:endCxn id="417" idx="1"/>
          </p:cNvCxnSpPr>
          <p:nvPr/>
        </p:nvCxnSpPr>
        <p:spPr>
          <a:xfrm>
            <a:off x="3253878" y="6129856"/>
            <a:ext cx="1014065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7" name="Google Shape;427;g1851b2e25f5_1_28"/>
          <p:cNvSpPr/>
          <p:nvPr/>
        </p:nvSpPr>
        <p:spPr>
          <a:xfrm>
            <a:off x="377054" y="3580913"/>
            <a:ext cx="825409" cy="74682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400"/>
            </a:pPr>
            <a:r>
              <a:rPr lang="fr-FR" sz="1400" b="1" kern="0">
                <a:solidFill>
                  <a:srgbClr val="FFFFFF"/>
                </a:solidFill>
                <a:latin typeface="Arial"/>
                <a:sym typeface="Arial"/>
              </a:rPr>
              <a:t>lot 2</a:t>
            </a:r>
            <a:endParaRPr sz="14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8" name="Google Shape;428;g1851b2e25f5_1_28"/>
          <p:cNvSpPr/>
          <p:nvPr/>
        </p:nvSpPr>
        <p:spPr>
          <a:xfrm>
            <a:off x="377054" y="5381354"/>
            <a:ext cx="825409" cy="74682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400"/>
            </a:pPr>
            <a:r>
              <a:rPr lang="fr-FR" sz="1400" b="1" kern="0">
                <a:solidFill>
                  <a:srgbClr val="FFFFFF"/>
                </a:solidFill>
                <a:latin typeface="Arial"/>
                <a:sym typeface="Arial"/>
              </a:rPr>
              <a:t>lot 3</a:t>
            </a:r>
            <a:endParaRPr sz="14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9" name="Google Shape;429;g1851b2e25f5_1_28"/>
          <p:cNvSpPr/>
          <p:nvPr/>
        </p:nvSpPr>
        <p:spPr>
          <a:xfrm>
            <a:off x="8200183" y="1497103"/>
            <a:ext cx="825409" cy="74682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400"/>
            </a:pPr>
            <a:r>
              <a:rPr lang="fr-FR" sz="1400" b="1" kern="0">
                <a:solidFill>
                  <a:srgbClr val="FFFFFF"/>
                </a:solidFill>
                <a:latin typeface="Arial"/>
                <a:sym typeface="Arial"/>
              </a:rPr>
              <a:t>lot 4</a:t>
            </a:r>
            <a:endParaRPr sz="14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0" name="Google Shape;430;g1851b2e25f5_1_28"/>
          <p:cNvSpPr/>
          <p:nvPr/>
        </p:nvSpPr>
        <p:spPr>
          <a:xfrm>
            <a:off x="417351" y="1379915"/>
            <a:ext cx="825409" cy="74682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400"/>
            </a:pPr>
            <a:r>
              <a:rPr lang="fr-FR" sz="1400" b="1" kern="0">
                <a:solidFill>
                  <a:srgbClr val="FFFFFF"/>
                </a:solidFill>
                <a:latin typeface="Arial"/>
                <a:sym typeface="Arial"/>
              </a:rPr>
              <a:t>lot 1</a:t>
            </a:r>
            <a:endParaRPr sz="14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Google Shape;416;g1851b2e25f5_1_28">
            <a:extLst>
              <a:ext uri="{FF2B5EF4-FFF2-40B4-BE49-F238E27FC236}">
                <a16:creationId xmlns:a16="http://schemas.microsoft.com/office/drawing/2014/main" id="{19D34989-0194-D894-DDE2-E729904682AC}"/>
              </a:ext>
            </a:extLst>
          </p:cNvPr>
          <p:cNvSpPr txBox="1"/>
          <p:nvPr/>
        </p:nvSpPr>
        <p:spPr>
          <a:xfrm>
            <a:off x="8548702" y="5096285"/>
            <a:ext cx="2603496" cy="1245664"/>
          </a:xfrm>
          <a:prstGeom prst="rect">
            <a:avLst/>
          </a:prstGeom>
          <a:solidFill>
            <a:srgbClr val="DCBE69">
              <a:hueOff val="-2660902"/>
              <a:satOff val="-62162"/>
              <a:lumOff val="20981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28" tIns="53328" rIns="53328" bIns="53328" numCol="1" spcCol="127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tx1"/>
                </a:solidFill>
              </a:defRPr>
            </a:lvl1pPr>
          </a:lstStyle>
          <a:p>
            <a:pPr algn="ctr" defTabSz="914217">
              <a:buClr>
                <a:srgbClr val="000000"/>
              </a:buClr>
            </a:pPr>
            <a:r>
              <a:rPr lang="fr-FR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Coordination et animation globale du projet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g1851b2e25f5_1_28"/>
          <p:cNvSpPr/>
          <p:nvPr/>
        </p:nvSpPr>
        <p:spPr>
          <a:xfrm>
            <a:off x="8184937" y="4948346"/>
            <a:ext cx="825409" cy="74682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04" tIns="91404" rIns="91404" bIns="91404" anchor="ctr" anchorCtr="0">
            <a:noAutofit/>
          </a:bodyPr>
          <a:lstStyle/>
          <a:p>
            <a:pPr defTabSz="914217">
              <a:buClr>
                <a:srgbClr val="000000"/>
              </a:buClr>
              <a:buSzPts val="1400"/>
            </a:pPr>
            <a:r>
              <a:rPr lang="fr-FR" sz="1400" b="1" kern="0">
                <a:solidFill>
                  <a:srgbClr val="FFFFFF"/>
                </a:solidFill>
                <a:latin typeface="Arial"/>
                <a:sym typeface="Arial"/>
              </a:rPr>
              <a:t>lot 5</a:t>
            </a:r>
            <a:endParaRPr sz="140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6" name="Google Shape;421;g1851b2e25f5_1_28">
            <a:extLst>
              <a:ext uri="{FF2B5EF4-FFF2-40B4-BE49-F238E27FC236}">
                <a16:creationId xmlns:a16="http://schemas.microsoft.com/office/drawing/2014/main" id="{ECB17F76-3110-A190-E880-BFCD05E9D690}"/>
              </a:ext>
            </a:extLst>
          </p:cNvPr>
          <p:cNvCxnSpPr>
            <a:cxnSpLocks/>
            <a:stCxn id="412" idx="2"/>
            <a:endCxn id="418" idx="0"/>
          </p:cNvCxnSpPr>
          <p:nvPr/>
        </p:nvCxnSpPr>
        <p:spPr>
          <a:xfrm>
            <a:off x="9858344" y="2949915"/>
            <a:ext cx="9189" cy="2607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Google Shape;399;g1851b2e25f5_1_18">
            <a:extLst>
              <a:ext uri="{FF2B5EF4-FFF2-40B4-BE49-F238E27FC236}">
                <a16:creationId xmlns:a16="http://schemas.microsoft.com/office/drawing/2014/main" id="{159B1362-B6A0-7835-5CFB-64FA9A00A96A}"/>
              </a:ext>
            </a:extLst>
          </p:cNvPr>
          <p:cNvSpPr txBox="1">
            <a:spLocks/>
          </p:cNvSpPr>
          <p:nvPr/>
        </p:nvSpPr>
        <p:spPr>
          <a:xfrm>
            <a:off x="542078" y="936953"/>
            <a:ext cx="10581551" cy="39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-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"/>
              <a:buChar char="▪"/>
              <a:defRPr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914217">
              <a:spcAft>
                <a:spcPts val="400"/>
              </a:spcAft>
              <a:buClr>
                <a:srgbClr val="87693C"/>
              </a:buClr>
            </a:pPr>
            <a:endParaRPr lang="fr-FR" kern="0">
              <a:solidFill>
                <a:srgbClr val="87693C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85729E-9073-C6F7-9B86-166CECE5D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275" y="43127"/>
            <a:ext cx="2042844" cy="18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9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2E4B405-D5E0-42CB-E9FE-B12262CA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188913"/>
            <a:ext cx="11331575" cy="977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800">
                <a:latin typeface="Neo Sans Pro"/>
              </a:rPr>
              <a:t>Quels sont les impacts du projet ?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056C06-2F89-93B7-A50A-1BCC1D2AE82C}"/>
              </a:ext>
            </a:extLst>
          </p:cNvPr>
          <p:cNvSpPr/>
          <p:nvPr/>
        </p:nvSpPr>
        <p:spPr>
          <a:xfrm>
            <a:off x="8166100" y="1073150"/>
            <a:ext cx="3721100" cy="660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Capacité productive et reproductive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831A5B-39E3-B899-377F-FC0A3E86D0D0}"/>
              </a:ext>
            </a:extLst>
          </p:cNvPr>
          <p:cNvSpPr/>
          <p:nvPr/>
        </p:nvSpPr>
        <p:spPr>
          <a:xfrm>
            <a:off x="4927600" y="4619625"/>
            <a:ext cx="2628900" cy="62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Autonomie et complémentarité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5C81D-61CB-79F6-E12F-91CDF7C53543}"/>
              </a:ext>
            </a:extLst>
          </p:cNvPr>
          <p:cNvSpPr/>
          <p:nvPr/>
        </p:nvSpPr>
        <p:spPr>
          <a:xfrm>
            <a:off x="412750" y="4524375"/>
            <a:ext cx="3460750" cy="62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Ancrage territorial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9924F7-C9F6-2D2E-011B-953A0ECD842B}"/>
              </a:ext>
            </a:extLst>
          </p:cNvPr>
          <p:cNvSpPr/>
          <p:nvPr/>
        </p:nvSpPr>
        <p:spPr>
          <a:xfrm>
            <a:off x="169863" y="1214438"/>
            <a:ext cx="2727325" cy="660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Responsabilité globale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7604C7-93B2-E0B4-10C0-C52573B4BEC6}"/>
              </a:ext>
            </a:extLst>
          </p:cNvPr>
          <p:cNvSpPr/>
          <p:nvPr/>
        </p:nvSpPr>
        <p:spPr>
          <a:xfrm>
            <a:off x="8612188" y="3429000"/>
            <a:ext cx="3579812" cy="7604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Robustesse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20CD2D-71AA-2781-3669-9B6C583B3550}"/>
              </a:ext>
            </a:extLst>
          </p:cNvPr>
          <p:cNvSpPr txBox="1"/>
          <p:nvPr/>
        </p:nvSpPr>
        <p:spPr>
          <a:xfrm>
            <a:off x="8612188" y="4189413"/>
            <a:ext cx="3579812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Réduire la sensibilité des exploitations aux spéculations sur le marché mondial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Diversité temporelle des cultures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0E102D-5407-D233-7BFC-C0A49099E072}"/>
              </a:ext>
            </a:extLst>
          </p:cNvPr>
          <p:cNvSpPr txBox="1"/>
          <p:nvPr/>
        </p:nvSpPr>
        <p:spPr>
          <a:xfrm>
            <a:off x="4927600" y="5259388"/>
            <a:ext cx="26289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Autonomie dans le processus productif (voie fourrage/voie concentré)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4A2B35-AA7C-565B-DEE4-16E267E366F6}"/>
              </a:ext>
            </a:extLst>
          </p:cNvPr>
          <p:cNvSpPr txBox="1"/>
          <p:nvPr/>
        </p:nvSpPr>
        <p:spPr>
          <a:xfrm>
            <a:off x="8166100" y="1733550"/>
            <a:ext cx="3787775" cy="923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Améliorer le revenu et la compétitivité des exploitation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Qualité de la production (AOP)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EC70F1-B9C4-33B8-D61A-211015B8497C}"/>
              </a:ext>
            </a:extLst>
          </p:cNvPr>
          <p:cNvSpPr txBox="1"/>
          <p:nvPr/>
        </p:nvSpPr>
        <p:spPr>
          <a:xfrm>
            <a:off x="412750" y="5175250"/>
            <a:ext cx="34607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/>
              </a:solidFill>
              <a:ea typeface="Verdana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78B5B4-2A90-1F96-E5AB-DC37E503CAF7}"/>
              </a:ext>
            </a:extLst>
          </p:cNvPr>
          <p:cNvSpPr txBox="1"/>
          <p:nvPr/>
        </p:nvSpPr>
        <p:spPr>
          <a:xfrm>
            <a:off x="169863" y="1864096"/>
            <a:ext cx="2732829" cy="23380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Limiter les effets de la déforestation GES importation de soja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black"/>
                </a:solidFill>
              </a:rPr>
              <a:t>Favoriser la biodiversité en diversifiant l’ occupation de sols agricoles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5961B1-557C-8BF9-3EE0-C2D585AE9339}"/>
              </a:ext>
            </a:extLst>
          </p:cNvPr>
          <p:cNvSpPr/>
          <p:nvPr/>
        </p:nvSpPr>
        <p:spPr>
          <a:xfrm>
            <a:off x="2994025" y="1785917"/>
            <a:ext cx="5167684" cy="2647971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cap="all">
                <a:solidFill>
                  <a:prstClr val="white"/>
                </a:solidFill>
              </a:rPr>
              <a:t>Renforcer la durabilité des productions animales à l’échelle du territoire </a:t>
            </a:r>
          </a:p>
        </p:txBody>
      </p:sp>
      <p:sp>
        <p:nvSpPr>
          <p:cNvPr id="2" name="Google Shape;276;p2">
            <a:extLst>
              <a:ext uri="{FF2B5EF4-FFF2-40B4-BE49-F238E27FC236}">
                <a16:creationId xmlns:a16="http://schemas.microsoft.com/office/drawing/2014/main" id="{1C583EEB-1880-F7CB-AC7F-03C0B911A5A5}"/>
              </a:ext>
            </a:extLst>
          </p:cNvPr>
          <p:cNvSpPr txBox="1">
            <a:spLocks/>
          </p:cNvSpPr>
          <p:nvPr/>
        </p:nvSpPr>
        <p:spPr>
          <a:xfrm>
            <a:off x="11651508" y="6280546"/>
            <a:ext cx="539875" cy="57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/>
            <a:fld id="{00000000-1234-1234-1234-123412341234}" type="slidenum">
              <a:rPr lang="fr-FR" sz="1200" kern="0" smtClean="0">
                <a:solidFill>
                  <a:srgbClr val="DCBE69"/>
                </a:solidFill>
              </a:rPr>
              <a:pPr defTabSz="914217"/>
              <a:t>37</a:t>
            </a:fld>
            <a:endParaRPr lang="fr-FR" sz="1200" kern="0">
              <a:solidFill>
                <a:srgbClr val="DCBE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9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EB167-C92D-2125-842E-EA4E59BB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RESYF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3A933A-423B-6BD3-3143-A2F855D6C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5" name="Google Shape;125;p4">
            <a:extLst>
              <a:ext uri="{FF2B5EF4-FFF2-40B4-BE49-F238E27FC236}">
                <a16:creationId xmlns:a16="http://schemas.microsoft.com/office/drawing/2014/main" id="{4BE78E39-6ABD-8A69-672A-45AEC35E50D2}"/>
              </a:ext>
            </a:extLst>
          </p:cNvPr>
          <p:cNvGrpSpPr/>
          <p:nvPr/>
        </p:nvGrpSpPr>
        <p:grpSpPr>
          <a:xfrm>
            <a:off x="210000" y="1415487"/>
            <a:ext cx="11755200" cy="5073067"/>
            <a:chOff x="0" y="612382"/>
            <a:chExt cx="11755200" cy="5073067"/>
          </a:xfrm>
        </p:grpSpPr>
        <p:sp>
          <p:nvSpPr>
            <p:cNvPr id="6" name="Google Shape;126;p4">
              <a:extLst>
                <a:ext uri="{FF2B5EF4-FFF2-40B4-BE49-F238E27FC236}">
                  <a16:creationId xmlns:a16="http://schemas.microsoft.com/office/drawing/2014/main" id="{DC78E936-5201-4354-55FF-C86E7137A334}"/>
                </a:ext>
              </a:extLst>
            </p:cNvPr>
            <p:cNvSpPr/>
            <p:nvPr/>
          </p:nvSpPr>
          <p:spPr>
            <a:xfrm>
              <a:off x="0" y="3835649"/>
              <a:ext cx="11755200" cy="1849800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27;p4">
              <a:extLst>
                <a:ext uri="{FF2B5EF4-FFF2-40B4-BE49-F238E27FC236}">
                  <a16:creationId xmlns:a16="http://schemas.microsoft.com/office/drawing/2014/main" id="{EEC3F9EE-B620-0122-6729-CE870578268E}"/>
                </a:ext>
              </a:extLst>
            </p:cNvPr>
            <p:cNvSpPr txBox="1"/>
            <p:nvPr/>
          </p:nvSpPr>
          <p:spPr>
            <a:xfrm>
              <a:off x="0" y="3835649"/>
              <a:ext cx="3526500" cy="18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84475" rIns="284475" bIns="2844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  <a:tabLst/>
                <a:defRPr/>
              </a:pPr>
              <a:r>
                <a:rPr kumimoji="0" lang="fr-FR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actions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28;p4">
              <a:extLst>
                <a:ext uri="{FF2B5EF4-FFF2-40B4-BE49-F238E27FC236}">
                  <a16:creationId xmlns:a16="http://schemas.microsoft.com/office/drawing/2014/main" id="{DFA6EBCF-F276-894A-C946-C2FD6FC9DD0D}"/>
                </a:ext>
              </a:extLst>
            </p:cNvPr>
            <p:cNvSpPr/>
            <p:nvPr/>
          </p:nvSpPr>
          <p:spPr>
            <a:xfrm>
              <a:off x="0" y="2209773"/>
              <a:ext cx="11755200" cy="1412400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29;p4">
              <a:extLst>
                <a:ext uri="{FF2B5EF4-FFF2-40B4-BE49-F238E27FC236}">
                  <a16:creationId xmlns:a16="http://schemas.microsoft.com/office/drawing/2014/main" id="{55C13683-3813-4074-B737-D1CB01C2B39D}"/>
                </a:ext>
              </a:extLst>
            </p:cNvPr>
            <p:cNvSpPr txBox="1"/>
            <p:nvPr/>
          </p:nvSpPr>
          <p:spPr>
            <a:xfrm>
              <a:off x="0" y="2209773"/>
              <a:ext cx="3526500" cy="14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84475" rIns="284475" bIns="2844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  <a:tabLst/>
                <a:defRPr/>
              </a:pPr>
              <a:r>
                <a:rPr kumimoji="0" lang="fr-FR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objectifs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30;p4">
              <a:extLst>
                <a:ext uri="{FF2B5EF4-FFF2-40B4-BE49-F238E27FC236}">
                  <a16:creationId xmlns:a16="http://schemas.microsoft.com/office/drawing/2014/main" id="{71B13DD7-680C-1F1D-54E2-F49F2381FA2C}"/>
                </a:ext>
              </a:extLst>
            </p:cNvPr>
            <p:cNvSpPr/>
            <p:nvPr/>
          </p:nvSpPr>
          <p:spPr>
            <a:xfrm>
              <a:off x="0" y="612382"/>
              <a:ext cx="11755200" cy="1301700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31;p4">
              <a:extLst>
                <a:ext uri="{FF2B5EF4-FFF2-40B4-BE49-F238E27FC236}">
                  <a16:creationId xmlns:a16="http://schemas.microsoft.com/office/drawing/2014/main" id="{36AD2EA8-E306-4F63-8E19-46C84637E27A}"/>
                </a:ext>
              </a:extLst>
            </p:cNvPr>
            <p:cNvSpPr txBox="1"/>
            <p:nvPr/>
          </p:nvSpPr>
          <p:spPr>
            <a:xfrm>
              <a:off x="0" y="612382"/>
              <a:ext cx="3526500" cy="13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84475" rIns="284475" bIns="2844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  <a:tabLst/>
                <a:defRPr/>
              </a:pPr>
              <a:r>
                <a:rPr kumimoji="0" lang="fr-FR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projet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32;p4">
              <a:extLst>
                <a:ext uri="{FF2B5EF4-FFF2-40B4-BE49-F238E27FC236}">
                  <a16:creationId xmlns:a16="http://schemas.microsoft.com/office/drawing/2014/main" id="{E48359C9-095B-7822-E233-C30201096931}"/>
                </a:ext>
              </a:extLst>
            </p:cNvPr>
            <p:cNvSpPr/>
            <p:nvPr/>
          </p:nvSpPr>
          <p:spPr>
            <a:xfrm>
              <a:off x="5707366" y="628473"/>
              <a:ext cx="3615300" cy="12840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3;p4">
              <a:extLst>
                <a:ext uri="{FF2B5EF4-FFF2-40B4-BE49-F238E27FC236}">
                  <a16:creationId xmlns:a16="http://schemas.microsoft.com/office/drawing/2014/main" id="{FB5710B1-5D28-C2A7-27CF-ECA09A54FC43}"/>
                </a:ext>
              </a:extLst>
            </p:cNvPr>
            <p:cNvSpPr txBox="1"/>
            <p:nvPr/>
          </p:nvSpPr>
          <p:spPr>
            <a:xfrm>
              <a:off x="5733022" y="626864"/>
              <a:ext cx="3540000" cy="120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RESYF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Calibri"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Améliorer la résilience des systèmes fourragers face au changement climatique</a:t>
              </a: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4;p4">
              <a:extLst>
                <a:ext uri="{FF2B5EF4-FFF2-40B4-BE49-F238E27FC236}">
                  <a16:creationId xmlns:a16="http://schemas.microsoft.com/office/drawing/2014/main" id="{6EC48E45-278B-1D0B-A6A6-E304EC5AF878}"/>
                </a:ext>
              </a:extLst>
            </p:cNvPr>
            <p:cNvSpPr/>
            <p:nvPr/>
          </p:nvSpPr>
          <p:spPr>
            <a:xfrm>
              <a:off x="4617593" y="1912444"/>
              <a:ext cx="2897400" cy="42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5" name="Google Shape;135;p4">
              <a:extLst>
                <a:ext uri="{FF2B5EF4-FFF2-40B4-BE49-F238E27FC236}">
                  <a16:creationId xmlns:a16="http://schemas.microsoft.com/office/drawing/2014/main" id="{C2DC12A0-B93C-1878-F49A-01E5914605A4}"/>
                </a:ext>
              </a:extLst>
            </p:cNvPr>
            <p:cNvSpPr/>
            <p:nvPr/>
          </p:nvSpPr>
          <p:spPr>
            <a:xfrm>
              <a:off x="3508376" y="2339270"/>
              <a:ext cx="2218500" cy="11448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36;p4">
              <a:extLst>
                <a:ext uri="{FF2B5EF4-FFF2-40B4-BE49-F238E27FC236}">
                  <a16:creationId xmlns:a16="http://schemas.microsoft.com/office/drawing/2014/main" id="{3BAD0260-B6EB-D638-3CA3-671369F417BF}"/>
                </a:ext>
              </a:extLst>
            </p:cNvPr>
            <p:cNvSpPr txBox="1"/>
            <p:nvPr/>
          </p:nvSpPr>
          <p:spPr>
            <a:xfrm>
              <a:off x="3541908" y="2372802"/>
              <a:ext cx="2151300" cy="10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Traque à l’innovation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37;p4">
              <a:extLst>
                <a:ext uri="{FF2B5EF4-FFF2-40B4-BE49-F238E27FC236}">
                  <a16:creationId xmlns:a16="http://schemas.microsoft.com/office/drawing/2014/main" id="{8ADA9336-692F-F674-EB56-AD9763DFF957}"/>
                </a:ext>
              </a:extLst>
            </p:cNvPr>
            <p:cNvSpPr/>
            <p:nvPr/>
          </p:nvSpPr>
          <p:spPr>
            <a:xfrm>
              <a:off x="4571873" y="3484145"/>
              <a:ext cx="91500" cy="53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8" name="Google Shape;138;p4">
              <a:extLst>
                <a:ext uri="{FF2B5EF4-FFF2-40B4-BE49-F238E27FC236}">
                  <a16:creationId xmlns:a16="http://schemas.microsoft.com/office/drawing/2014/main" id="{E2EF01B3-C7FC-C140-3D4B-7DED7F165865}"/>
                </a:ext>
              </a:extLst>
            </p:cNvPr>
            <p:cNvSpPr/>
            <p:nvPr/>
          </p:nvSpPr>
          <p:spPr>
            <a:xfrm>
              <a:off x="3508376" y="4018063"/>
              <a:ext cx="2218500" cy="14790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39;p4">
              <a:extLst>
                <a:ext uri="{FF2B5EF4-FFF2-40B4-BE49-F238E27FC236}">
                  <a16:creationId xmlns:a16="http://schemas.microsoft.com/office/drawing/2014/main" id="{47146DDC-6A2E-9A34-68C6-FC0C0A6EBD95}"/>
                </a:ext>
              </a:extLst>
            </p:cNvPr>
            <p:cNvSpPr txBox="1"/>
            <p:nvPr/>
          </p:nvSpPr>
          <p:spPr>
            <a:xfrm>
              <a:off x="3551693" y="4061380"/>
              <a:ext cx="2131800" cy="13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identifier et caractériser les adaptations innovantes de systèmes fourragers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0;p4">
              <a:extLst>
                <a:ext uri="{FF2B5EF4-FFF2-40B4-BE49-F238E27FC236}">
                  <a16:creationId xmlns:a16="http://schemas.microsoft.com/office/drawing/2014/main" id="{5F28001E-D1BF-7241-AAD4-03631D4C51F7}"/>
                </a:ext>
              </a:extLst>
            </p:cNvPr>
            <p:cNvSpPr/>
            <p:nvPr/>
          </p:nvSpPr>
          <p:spPr>
            <a:xfrm>
              <a:off x="7452843" y="1912444"/>
              <a:ext cx="91500" cy="42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630" y="0"/>
                  </a:moveTo>
                  <a:lnTo>
                    <a:pt x="81630" y="60000"/>
                  </a:lnTo>
                  <a:lnTo>
                    <a:pt x="60000" y="60000"/>
                  </a:ln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1" name="Google Shape;141;p4">
              <a:extLst>
                <a:ext uri="{FF2B5EF4-FFF2-40B4-BE49-F238E27FC236}">
                  <a16:creationId xmlns:a16="http://schemas.microsoft.com/office/drawing/2014/main" id="{80AB16E0-23B6-6E4E-F070-E9622DE6D484}"/>
                </a:ext>
              </a:extLst>
            </p:cNvPr>
            <p:cNvSpPr/>
            <p:nvPr/>
          </p:nvSpPr>
          <p:spPr>
            <a:xfrm>
              <a:off x="6389346" y="2339270"/>
              <a:ext cx="2218500" cy="12273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42;p4">
              <a:extLst>
                <a:ext uri="{FF2B5EF4-FFF2-40B4-BE49-F238E27FC236}">
                  <a16:creationId xmlns:a16="http://schemas.microsoft.com/office/drawing/2014/main" id="{77F2AE27-F87E-DC85-1081-666AEAA4B779}"/>
                </a:ext>
              </a:extLst>
            </p:cNvPr>
            <p:cNvSpPr txBox="1"/>
            <p:nvPr/>
          </p:nvSpPr>
          <p:spPr>
            <a:xfrm>
              <a:off x="6425291" y="2375215"/>
              <a:ext cx="2146500" cy="11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Co-conception et expérimentation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43;p4">
              <a:extLst>
                <a:ext uri="{FF2B5EF4-FFF2-40B4-BE49-F238E27FC236}">
                  <a16:creationId xmlns:a16="http://schemas.microsoft.com/office/drawing/2014/main" id="{EA4DF1CA-F8FB-59AF-76F4-73190F32A40A}"/>
                </a:ext>
              </a:extLst>
            </p:cNvPr>
            <p:cNvSpPr/>
            <p:nvPr/>
          </p:nvSpPr>
          <p:spPr>
            <a:xfrm>
              <a:off x="7452843" y="3566523"/>
              <a:ext cx="91500" cy="42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" name="Google Shape;144;p4">
              <a:extLst>
                <a:ext uri="{FF2B5EF4-FFF2-40B4-BE49-F238E27FC236}">
                  <a16:creationId xmlns:a16="http://schemas.microsoft.com/office/drawing/2014/main" id="{2C699E64-E03E-70CE-56A6-8CBCD4975C01}"/>
                </a:ext>
              </a:extLst>
            </p:cNvPr>
            <p:cNvSpPr/>
            <p:nvPr/>
          </p:nvSpPr>
          <p:spPr>
            <a:xfrm>
              <a:off x="6389346" y="3993350"/>
              <a:ext cx="2218500" cy="14790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45;p4">
              <a:extLst>
                <a:ext uri="{FF2B5EF4-FFF2-40B4-BE49-F238E27FC236}">
                  <a16:creationId xmlns:a16="http://schemas.microsoft.com/office/drawing/2014/main" id="{DFAF7525-7CC2-2B60-B3F7-D74BBFEC1816}"/>
                </a:ext>
              </a:extLst>
            </p:cNvPr>
            <p:cNvSpPr txBox="1"/>
            <p:nvPr/>
          </p:nvSpPr>
          <p:spPr>
            <a:xfrm>
              <a:off x="6432663" y="4036667"/>
              <a:ext cx="2131800" cy="13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mise en place de dynamiques collectives et d’essais en exploitation, afin d’en objectiver l’efficacité et leurs impacts sur les exploitations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46;p4">
              <a:extLst>
                <a:ext uri="{FF2B5EF4-FFF2-40B4-BE49-F238E27FC236}">
                  <a16:creationId xmlns:a16="http://schemas.microsoft.com/office/drawing/2014/main" id="{805C7808-28F9-9CA9-004B-6DFA92FD9567}"/>
                </a:ext>
              </a:extLst>
            </p:cNvPr>
            <p:cNvSpPr/>
            <p:nvPr/>
          </p:nvSpPr>
          <p:spPr>
            <a:xfrm>
              <a:off x="7515046" y="1912444"/>
              <a:ext cx="2867100" cy="410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7" name="Google Shape;147;p4">
              <a:extLst>
                <a:ext uri="{FF2B5EF4-FFF2-40B4-BE49-F238E27FC236}">
                  <a16:creationId xmlns:a16="http://schemas.microsoft.com/office/drawing/2014/main" id="{A9642DA9-8D1A-B21C-BAEC-DA21625836A9}"/>
                </a:ext>
              </a:extLst>
            </p:cNvPr>
            <p:cNvSpPr/>
            <p:nvPr/>
          </p:nvSpPr>
          <p:spPr>
            <a:xfrm>
              <a:off x="9273022" y="2322795"/>
              <a:ext cx="2218500" cy="12273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48;p4">
              <a:extLst>
                <a:ext uri="{FF2B5EF4-FFF2-40B4-BE49-F238E27FC236}">
                  <a16:creationId xmlns:a16="http://schemas.microsoft.com/office/drawing/2014/main" id="{F3D53E71-19EF-1A97-7A74-9A975E68A7EF}"/>
                </a:ext>
              </a:extLst>
            </p:cNvPr>
            <p:cNvSpPr txBox="1"/>
            <p:nvPr/>
          </p:nvSpPr>
          <p:spPr>
            <a:xfrm>
              <a:off x="9308967" y="2358740"/>
              <a:ext cx="2146500" cy="11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Valorisation diffusion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49;p4">
              <a:extLst>
                <a:ext uri="{FF2B5EF4-FFF2-40B4-BE49-F238E27FC236}">
                  <a16:creationId xmlns:a16="http://schemas.microsoft.com/office/drawing/2014/main" id="{0F8FF75E-E3CF-2B9F-DD32-FE6514451D27}"/>
                </a:ext>
              </a:extLst>
            </p:cNvPr>
            <p:cNvSpPr/>
            <p:nvPr/>
          </p:nvSpPr>
          <p:spPr>
            <a:xfrm>
              <a:off x="10336519" y="3550047"/>
              <a:ext cx="91500" cy="42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60000"/>
                  </a:lnTo>
                  <a:lnTo>
                    <a:pt x="81864" y="60000"/>
                  </a:lnTo>
                  <a:lnTo>
                    <a:pt x="81864" y="120000"/>
                  </a:lnTo>
                </a:path>
              </a:pathLst>
            </a:custGeom>
            <a:noFill/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0" name="Google Shape;150;p4">
              <a:extLst>
                <a:ext uri="{FF2B5EF4-FFF2-40B4-BE49-F238E27FC236}">
                  <a16:creationId xmlns:a16="http://schemas.microsoft.com/office/drawing/2014/main" id="{6E8602C1-789F-69E4-0389-6E2A0B87085A}"/>
                </a:ext>
              </a:extLst>
            </p:cNvPr>
            <p:cNvSpPr/>
            <p:nvPr/>
          </p:nvSpPr>
          <p:spPr>
            <a:xfrm>
              <a:off x="9289683" y="3976874"/>
              <a:ext cx="2218500" cy="14790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1;p4">
              <a:extLst>
                <a:ext uri="{FF2B5EF4-FFF2-40B4-BE49-F238E27FC236}">
                  <a16:creationId xmlns:a16="http://schemas.microsoft.com/office/drawing/2014/main" id="{DC71AF8D-3D04-D3FD-63A6-874DCC581C1A}"/>
                </a:ext>
              </a:extLst>
            </p:cNvPr>
            <p:cNvSpPr txBox="1"/>
            <p:nvPr/>
          </p:nvSpPr>
          <p:spPr>
            <a:xfrm>
              <a:off x="9333000" y="4020191"/>
              <a:ext cx="2131800" cy="13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fr-FR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assurer une vision transversale et partagée des initiatives territoriales. Diffuser et valoriser les expérimentations au travers de la création de supports numériques et d’animation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06BB72D-7861-5CDF-0045-0AC49C32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359" y="2175"/>
            <a:ext cx="28098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865" y="188444"/>
            <a:ext cx="10677135" cy="864000"/>
          </a:xfrm>
        </p:spPr>
        <p:txBody>
          <a:bodyPr>
            <a:normAutofit/>
          </a:bodyPr>
          <a:lstStyle/>
          <a:p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Le projet </a:t>
            </a:r>
            <a:r>
              <a:rPr kumimoji="0" lang="fr-FR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AuRA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 Protéines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8280" y="6184065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9280CE-B304-24DD-AC93-F75E758C08D9}"/>
              </a:ext>
            </a:extLst>
          </p:cNvPr>
          <p:cNvSpPr txBox="1"/>
          <p:nvPr/>
        </p:nvSpPr>
        <p:spPr>
          <a:xfrm>
            <a:off x="4601308" y="1905000"/>
            <a:ext cx="62034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Verdana"/>
              </a:rPr>
              <a:t>Projet sur 3 ans démarré en 2023 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61521B2-39F9-2091-0C68-4704C3BA0F24}"/>
              </a:ext>
            </a:extLst>
          </p:cNvPr>
          <p:cNvSpPr txBox="1"/>
          <p:nvPr/>
        </p:nvSpPr>
        <p:spPr>
          <a:xfrm>
            <a:off x="664307" y="2950308"/>
            <a:ext cx="1035538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u="sng">
                <a:ea typeface="Verdana"/>
              </a:rPr>
              <a:t>OBJECTIFS :</a:t>
            </a:r>
            <a:endParaRPr lang="en-US"/>
          </a:p>
          <a:p>
            <a:endParaRPr lang="fr-FR" b="1" u="sng">
              <a:ea typeface="Verdana"/>
            </a:endParaRPr>
          </a:p>
          <a:p>
            <a:pPr marL="342900" indent="-342900">
              <a:buAutoNum type="arabicPeriod"/>
            </a:pPr>
            <a:r>
              <a:rPr lang="fr-FR">
                <a:ea typeface="Verdana"/>
              </a:rPr>
              <a:t>Evaluer le degré d'autonomie protéique de la filière herbivore sur la région et recenser les besoins des agriculteurs</a:t>
            </a:r>
          </a:p>
          <a:p>
            <a:endParaRPr lang="fr-FR">
              <a:ea typeface="Verdana"/>
            </a:endParaRPr>
          </a:p>
          <a:p>
            <a:r>
              <a:rPr lang="fr-FR">
                <a:ea typeface="Verdana"/>
              </a:rPr>
              <a:t>2. Mobiliser et structurer des collectifs d'agriculteurs </a:t>
            </a:r>
          </a:p>
          <a:p>
            <a:endParaRPr lang="fr-FR">
              <a:ea typeface="Verdana"/>
            </a:endParaRPr>
          </a:p>
          <a:p>
            <a:r>
              <a:rPr lang="fr-FR">
                <a:ea typeface="Verdana"/>
              </a:rPr>
              <a:t>3. Diffuser et vulgariser les résultats tant pour les éleveurs que les conseillers afin de : </a:t>
            </a:r>
          </a:p>
          <a:p>
            <a:pPr marL="800100" lvl="1" indent="-342900">
              <a:buFont typeface="Courier New"/>
              <a:buChar char="o"/>
            </a:pPr>
            <a:r>
              <a:rPr lang="fr-FR">
                <a:ea typeface="Verdana"/>
              </a:rPr>
              <a:t>Promouvoir des solutions agroécologiques d’accroissement de l’autonomie protéique et d’adaptation au changement climatique</a:t>
            </a:r>
          </a:p>
          <a:p>
            <a:pPr marL="800100" lvl="1" indent="-342900">
              <a:buFont typeface="Courier New"/>
              <a:buChar char="o"/>
            </a:pPr>
            <a:r>
              <a:rPr lang="fr-FR">
                <a:ea typeface="Verdana"/>
              </a:rPr>
              <a:t>Adapter les systèmes d'élevages ruminants vers davantage d'autonomie protéique </a:t>
            </a:r>
            <a:endParaRPr lang="en-US">
              <a:ea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D3031E-506E-F09D-FDAE-1B33B634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52" y="1641561"/>
            <a:ext cx="4025363" cy="10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5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7778D2-FD0B-60D0-856F-A543AA26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359" y="2175"/>
            <a:ext cx="2809875" cy="117157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A8D94BA-654C-E36A-073A-F88AB371E7B8}"/>
              </a:ext>
            </a:extLst>
          </p:cNvPr>
          <p:cNvSpPr txBox="1">
            <a:spLocks/>
          </p:cNvSpPr>
          <p:nvPr/>
        </p:nvSpPr>
        <p:spPr>
          <a:xfrm>
            <a:off x="285600" y="294005"/>
            <a:ext cx="1098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571500" indent="-5715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RESYF, projet de 2022 à 2024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F5C477-8362-A5C0-AE08-5354C9327028}"/>
              </a:ext>
            </a:extLst>
          </p:cNvPr>
          <p:cNvSpPr txBox="1">
            <a:spLocks/>
          </p:cNvSpPr>
          <p:nvPr/>
        </p:nvSpPr>
        <p:spPr>
          <a:xfrm>
            <a:off x="550543" y="1390701"/>
            <a:ext cx="10051200" cy="442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Verdana"/>
              </a:rPr>
              <a:t>2022 : Traque à l'innovation chez les éleveurs</a:t>
            </a:r>
          </a:p>
          <a:p>
            <a:pPr>
              <a:lnSpc>
                <a:spcPct val="113999"/>
              </a:lnSpc>
            </a:pPr>
            <a:r>
              <a:rPr lang="fr-FR">
                <a:ea typeface="Verdana"/>
              </a:rPr>
              <a:t>2023 : Rédaction de 8 fiches témoignages éleveurs – conseillers sur la résilience des systèmes fourragers à partir de la traque à l'innovation</a:t>
            </a:r>
          </a:p>
          <a:p>
            <a:pPr>
              <a:lnSpc>
                <a:spcPct val="113999"/>
              </a:lnSpc>
            </a:pPr>
            <a:r>
              <a:rPr lang="fr-FR">
                <a:ea typeface="Verdana"/>
              </a:rPr>
              <a:t>2024 : tournage de 9 vidéos (dont 8 chez des éleveurs) </a:t>
            </a:r>
          </a:p>
          <a:p>
            <a:pPr>
              <a:lnSpc>
                <a:spcPct val="113999"/>
              </a:lnSpc>
            </a:pPr>
            <a:endParaRPr lang="fr-FR"/>
          </a:p>
          <a:p>
            <a:pPr>
              <a:lnSpc>
                <a:spcPct val="113999"/>
              </a:lnSpc>
            </a:pPr>
            <a:r>
              <a:rPr lang="fr-FR"/>
              <a:t>Animation de 6 collectifs d'éleveurs pour </a:t>
            </a:r>
            <a:r>
              <a:rPr lang="fr-FR" err="1"/>
              <a:t>co-concevoir</a:t>
            </a:r>
            <a:r>
              <a:rPr lang="fr-FR"/>
              <a:t> et expérimenter des essais systèmes sur le thème des fourrages</a:t>
            </a:r>
          </a:p>
          <a:p>
            <a:pPr>
              <a:lnSpc>
                <a:spcPct val="113999"/>
              </a:lnSpc>
            </a:pPr>
            <a:r>
              <a:rPr lang="fr-FR">
                <a:ea typeface="Verdana"/>
              </a:rPr>
              <a:t>Livrables bientôt disponibles sur le site CRA AURA</a:t>
            </a:r>
          </a:p>
          <a:p>
            <a:endParaRPr lang="fr-FR">
              <a:ea typeface="Verdan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F28FD0-8690-B95B-FBC6-29350D912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8" y="5817717"/>
            <a:ext cx="33623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95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F41A128-9144-4558-AC50-3C1707C0C41E}"/>
              </a:ext>
            </a:extLst>
          </p:cNvPr>
          <p:cNvGraphicFramePr/>
          <p:nvPr/>
        </p:nvGraphicFramePr>
        <p:xfrm>
          <a:off x="67321" y="337351"/>
          <a:ext cx="12057357" cy="7244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FDF0DFA-8B66-4B26-B762-8CC230B7D87A}"/>
              </a:ext>
            </a:extLst>
          </p:cNvPr>
          <p:cNvSpPr txBox="1"/>
          <p:nvPr/>
        </p:nvSpPr>
        <p:spPr>
          <a:xfrm>
            <a:off x="687427" y="164631"/>
            <a:ext cx="1106789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/>
              <a:t>PEPIT PRAIR’IRR: </a:t>
            </a:r>
          </a:p>
          <a:p>
            <a:pPr algn="ctr"/>
            <a:r>
              <a:rPr lang="fr-FR" sz="2000" err="1"/>
              <a:t>PRAIRies</a:t>
            </a:r>
            <a:r>
              <a:rPr lang="fr-FR" sz="2000"/>
              <a:t>, Intérêt de </a:t>
            </a:r>
            <a:r>
              <a:rPr lang="fr-FR" sz="2000" err="1"/>
              <a:t>l’IRRigation</a:t>
            </a:r>
            <a:r>
              <a:rPr lang="fr-FR" sz="2000"/>
              <a:t> face au changement climatique et pratiques innovantes (2022-2024)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9D8893-2CE2-42B0-BCC0-606E3E3FDF1F}"/>
              </a:ext>
            </a:extLst>
          </p:cNvPr>
          <p:cNvSpPr txBox="1"/>
          <p:nvPr/>
        </p:nvSpPr>
        <p:spPr>
          <a:xfrm>
            <a:off x="685257" y="1184260"/>
            <a:ext cx="8071084" cy="643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/>
              <a:t>Suite et continuité des actions financées via </a:t>
            </a:r>
            <a:r>
              <a:rPr lang="fr-FR" b="1" i="1"/>
              <a:t>CAP’PROTEINE</a:t>
            </a:r>
            <a:r>
              <a:rPr lang="fr-FR" i="1"/>
              <a:t> (2021-2022) </a:t>
            </a:r>
          </a:p>
        </p:txBody>
      </p:sp>
      <p:sp>
        <p:nvSpPr>
          <p:cNvPr id="8" name="Flèche : courbe vers la droite 7">
            <a:extLst>
              <a:ext uri="{FF2B5EF4-FFF2-40B4-BE49-F238E27FC236}">
                <a16:creationId xmlns:a16="http://schemas.microsoft.com/office/drawing/2014/main" id="{7AD12DBE-8BC1-4BC6-8265-F97DCCC139C4}"/>
              </a:ext>
            </a:extLst>
          </p:cNvPr>
          <p:cNvSpPr/>
          <p:nvPr/>
        </p:nvSpPr>
        <p:spPr>
          <a:xfrm>
            <a:off x="198268" y="464652"/>
            <a:ext cx="497149" cy="10889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0D1D0C-E0EA-496B-BDDF-17E5EA837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474" y="6094266"/>
            <a:ext cx="7519386" cy="6971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D0B67C-7DE6-2D4B-1C0E-202072059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83741"/>
            <a:ext cx="1426588" cy="7742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D2E5E7-4F6C-72EA-2DD0-54D63C45D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587" y="6083740"/>
            <a:ext cx="806887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77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144AB-0853-4997-89E5-5D4D87E7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Point d’étape Action 1 : traque à l’innovation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7961A0A-9013-A4D9-9A8A-2B8F2DC3D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614829"/>
              </p:ext>
            </p:extLst>
          </p:nvPr>
        </p:nvGraphicFramePr>
        <p:xfrm>
          <a:off x="600592" y="1125394"/>
          <a:ext cx="11353801" cy="544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1B6273-EF5B-4C34-8C02-DF27827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BE30-E02C-4CDD-92A0-8588C2C36939}" type="slidenum">
              <a:rPr lang="fr-FR" smtClean="0"/>
              <a:t>41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479A3-B1FD-6FB7-089F-E8318E3812D6}"/>
              </a:ext>
            </a:extLst>
          </p:cNvPr>
          <p:cNvSpPr txBox="1"/>
          <p:nvPr/>
        </p:nvSpPr>
        <p:spPr>
          <a:xfrm>
            <a:off x="1367968" y="3579483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A8111-2AEE-F70C-ECCA-7E7E223C33D1}"/>
              </a:ext>
            </a:extLst>
          </p:cNvPr>
          <p:cNvSpPr txBox="1"/>
          <p:nvPr/>
        </p:nvSpPr>
        <p:spPr>
          <a:xfrm>
            <a:off x="4841900" y="3579483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7D672D-7EDA-88E6-691B-C2D89B992B0E}"/>
              </a:ext>
            </a:extLst>
          </p:cNvPr>
          <p:cNvSpPr txBox="1"/>
          <p:nvPr/>
        </p:nvSpPr>
        <p:spPr>
          <a:xfrm>
            <a:off x="8315832" y="3542714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FA5AB25-B2D5-B113-72F7-5C14A31BF7BC}"/>
              </a:ext>
            </a:extLst>
          </p:cNvPr>
          <p:cNvGrpSpPr/>
          <p:nvPr/>
        </p:nvGrpSpPr>
        <p:grpSpPr>
          <a:xfrm>
            <a:off x="648531" y="1312109"/>
            <a:ext cx="3293045" cy="1889276"/>
            <a:chOff x="3462687" y="3264199"/>
            <a:chExt cx="3293045" cy="21761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043666-CED6-AF97-0E2D-A7D495B54466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D41942-B92E-24E9-2071-384CA19A281F}"/>
                </a:ext>
              </a:extLst>
            </p:cNvPr>
            <p:cNvSpPr txBox="1"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l"/>
              <a:r>
                <a:rPr lang="fr-FR" sz="2400"/>
                <a:t>- Elaboration guide d’enquête</a:t>
              </a:r>
            </a:p>
            <a:p>
              <a:pPr lvl="0" algn="l"/>
              <a:r>
                <a:rPr lang="fr-FR" sz="2400"/>
                <a:t>- Réalisation de 32 enquêtes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100" kern="120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F526B24-4561-D33F-38F3-0D9A739CD3E5}"/>
              </a:ext>
            </a:extLst>
          </p:cNvPr>
          <p:cNvGrpSpPr/>
          <p:nvPr/>
        </p:nvGrpSpPr>
        <p:grpSpPr>
          <a:xfrm>
            <a:off x="7325039" y="1271469"/>
            <a:ext cx="3293045" cy="1889276"/>
            <a:chOff x="3462687" y="3264199"/>
            <a:chExt cx="3293045" cy="2176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95EAF6-C6FD-ECA0-F25D-678CEFF4303E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E410F8-0BA8-78A0-EBA6-3958B6ED406C}"/>
                </a:ext>
              </a:extLst>
            </p:cNvPr>
            <p:cNvSpPr txBox="1"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ctr"/>
              <a:r>
                <a:rPr lang="fr-FR" sz="2400"/>
                <a:t>Poursuite du suivi chez les agriculteurs innovants</a:t>
              </a:r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71A9709-91EC-6703-43F0-A658233FE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5836920"/>
            <a:ext cx="21945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99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144AB-0853-4997-89E5-5D4D87E7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Point d’étape Action 2 : réseau luzerne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7961A0A-9013-A4D9-9A8A-2B8F2DC3D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343124"/>
              </p:ext>
            </p:extLst>
          </p:nvPr>
        </p:nvGraphicFramePr>
        <p:xfrm>
          <a:off x="620912" y="1025509"/>
          <a:ext cx="11353801" cy="544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1B6273-EF5B-4C34-8C02-DF27827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BE30-E02C-4CDD-92A0-8588C2C36939}" type="slidenum">
              <a:rPr lang="fr-FR" smtClean="0"/>
              <a:t>42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479A3-B1FD-6FB7-089F-E8318E3812D6}"/>
              </a:ext>
            </a:extLst>
          </p:cNvPr>
          <p:cNvSpPr txBox="1"/>
          <p:nvPr/>
        </p:nvSpPr>
        <p:spPr>
          <a:xfrm>
            <a:off x="1398448" y="3428271"/>
            <a:ext cx="175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A8111-2AEE-F70C-ECCA-7E7E223C33D1}"/>
              </a:ext>
            </a:extLst>
          </p:cNvPr>
          <p:cNvSpPr txBox="1"/>
          <p:nvPr/>
        </p:nvSpPr>
        <p:spPr>
          <a:xfrm>
            <a:off x="4862220" y="3428271"/>
            <a:ext cx="175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7D672D-7EDA-88E6-691B-C2D89B992B0E}"/>
              </a:ext>
            </a:extLst>
          </p:cNvPr>
          <p:cNvSpPr txBox="1"/>
          <p:nvPr/>
        </p:nvSpPr>
        <p:spPr>
          <a:xfrm>
            <a:off x="8325992" y="3432406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FA5AB25-B2D5-B113-72F7-5C14A31BF7BC}"/>
              </a:ext>
            </a:extLst>
          </p:cNvPr>
          <p:cNvGrpSpPr/>
          <p:nvPr/>
        </p:nvGrpSpPr>
        <p:grpSpPr>
          <a:xfrm>
            <a:off x="709971" y="1223652"/>
            <a:ext cx="5593847" cy="1697536"/>
            <a:chOff x="3092498" y="3508278"/>
            <a:chExt cx="3804578" cy="27789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043666-CED6-AF97-0E2D-A7D495B54466}"/>
                </a:ext>
              </a:extLst>
            </p:cNvPr>
            <p:cNvSpPr/>
            <p:nvPr/>
          </p:nvSpPr>
          <p:spPr>
            <a:xfrm>
              <a:off x="3092498" y="3572007"/>
              <a:ext cx="3622849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D41942-B92E-24E9-2071-384CA19A281F}"/>
                </a:ext>
              </a:extLst>
            </p:cNvPr>
            <p:cNvSpPr txBox="1"/>
            <p:nvPr/>
          </p:nvSpPr>
          <p:spPr>
            <a:xfrm>
              <a:off x="3146344" y="3508278"/>
              <a:ext cx="3750732" cy="2778954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100" kern="1200"/>
                <a:t>Suivie de 5 parcelles « agriculteurs » en  expérimentation dans l’Ain, le Rhône, le Puy de Dôme, la Loire et l’Ardèche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F526B24-4561-D33F-38F3-0D9A739CD3E5}"/>
              </a:ext>
            </a:extLst>
          </p:cNvPr>
          <p:cNvGrpSpPr/>
          <p:nvPr/>
        </p:nvGrpSpPr>
        <p:grpSpPr>
          <a:xfrm>
            <a:off x="6680831" y="1227323"/>
            <a:ext cx="3523590" cy="1648711"/>
            <a:chOff x="3462687" y="3187575"/>
            <a:chExt cx="3293045" cy="31913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95EAF6-C6FD-ECA0-F25D-678CEFF4303E}"/>
                </a:ext>
              </a:extLst>
            </p:cNvPr>
            <p:cNvSpPr/>
            <p:nvPr/>
          </p:nvSpPr>
          <p:spPr>
            <a:xfrm>
              <a:off x="3462687" y="3264199"/>
              <a:ext cx="3293045" cy="254008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E410F8-0BA8-78A0-EBA6-3958B6ED406C}"/>
                </a:ext>
              </a:extLst>
            </p:cNvPr>
            <p:cNvSpPr txBox="1"/>
            <p:nvPr/>
          </p:nvSpPr>
          <p:spPr>
            <a:xfrm>
              <a:off x="3462687" y="3187575"/>
              <a:ext cx="3293045" cy="3191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ctr"/>
              <a:r>
                <a:rPr lang="fr-FR" sz="2400"/>
                <a:t>Synthèse et compilation des données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2AE9E9B-7B4C-34FD-9A55-B6C0E1EA834B}"/>
              </a:ext>
            </a:extLst>
          </p:cNvPr>
          <p:cNvSpPr txBox="1"/>
          <p:nvPr/>
        </p:nvSpPr>
        <p:spPr>
          <a:xfrm>
            <a:off x="5064402" y="5007023"/>
            <a:ext cx="5877019" cy="13316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462280" tIns="462280" rIns="462280" bIns="46228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/>
              <a:t>Objectifs: établir la courbe de réponse à l’eau de la luzerne </a:t>
            </a:r>
            <a:endParaRPr lang="fr-FR" sz="2800" kern="120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9516EE3-28EF-5CEF-660E-B30DDD68523C}"/>
              </a:ext>
            </a:extLst>
          </p:cNvPr>
          <p:cNvGrpSpPr/>
          <p:nvPr/>
        </p:nvGrpSpPr>
        <p:grpSpPr>
          <a:xfrm>
            <a:off x="3007347" y="2616957"/>
            <a:ext cx="6613690" cy="505906"/>
            <a:chOff x="3462687" y="3264199"/>
            <a:chExt cx="3293045" cy="21761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2F552D-4201-6C90-57D4-70A9AB026755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DE2D386-A9AC-872E-F74C-8BBDF21DFF43}"/>
                </a:ext>
              </a:extLst>
            </p:cNvPr>
            <p:cNvSpPr txBox="1"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ctr"/>
              <a:r>
                <a:rPr lang="fr-FR" sz="2400"/>
                <a:t>Traitement des données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E442CBD7-5AEB-C9D3-2321-92832905C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12" y="4335850"/>
            <a:ext cx="4039865" cy="2227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E5E73F-AD3B-563E-4055-FD6035F0A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0" y="5836920"/>
            <a:ext cx="21945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7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144AB-0853-4997-89E5-5D4D87E7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Point d’étape Action 3 : expé micro-parcelle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7961A0A-9013-A4D9-9A8A-2B8F2DC3DE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912" y="708834"/>
          <a:ext cx="11353801" cy="544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1B6273-EF5B-4C34-8C02-DF27827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BE30-E02C-4CDD-92A0-8588C2C36939}" type="slidenum">
              <a:rPr lang="fr-FR" smtClean="0"/>
              <a:t>43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479A3-B1FD-6FB7-089F-E8318E3812D6}"/>
              </a:ext>
            </a:extLst>
          </p:cNvPr>
          <p:cNvSpPr txBox="1"/>
          <p:nvPr/>
        </p:nvSpPr>
        <p:spPr>
          <a:xfrm>
            <a:off x="1348968" y="3170972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A8111-2AEE-F70C-ECCA-7E7E223C33D1}"/>
              </a:ext>
            </a:extLst>
          </p:cNvPr>
          <p:cNvSpPr txBox="1"/>
          <p:nvPr/>
        </p:nvSpPr>
        <p:spPr>
          <a:xfrm>
            <a:off x="4852324" y="3170972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7D672D-7EDA-88E6-691B-C2D89B992B0E}"/>
              </a:ext>
            </a:extLst>
          </p:cNvPr>
          <p:cNvSpPr txBox="1"/>
          <p:nvPr/>
        </p:nvSpPr>
        <p:spPr>
          <a:xfrm>
            <a:off x="8286408" y="3175107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FA5AB25-B2D5-B113-72F7-5C14A31BF7BC}"/>
              </a:ext>
            </a:extLst>
          </p:cNvPr>
          <p:cNvGrpSpPr/>
          <p:nvPr/>
        </p:nvGrpSpPr>
        <p:grpSpPr>
          <a:xfrm>
            <a:off x="1254257" y="1183412"/>
            <a:ext cx="7685557" cy="1134115"/>
            <a:chOff x="3462687" y="3264199"/>
            <a:chExt cx="3293045" cy="21761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043666-CED6-AF97-0E2D-A7D495B54466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D41942-B92E-24E9-2071-384CA19A281F}"/>
                </a:ext>
              </a:extLst>
            </p:cNvPr>
            <p:cNvSpPr txBox="1"/>
            <p:nvPr/>
          </p:nvSpPr>
          <p:spPr>
            <a:xfrm>
              <a:off x="3462687" y="3283355"/>
              <a:ext cx="3293045" cy="1678085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100"/>
                <a:t>Suivi </a:t>
              </a:r>
              <a:r>
                <a:rPr lang="fr-FR" sz="2100" kern="1200"/>
                <a:t>de l’essai micro-parcelle à Pusignan sur la station expérimentale d’ARVALIS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F526B24-4561-D33F-38F3-0D9A739CD3E5}"/>
              </a:ext>
            </a:extLst>
          </p:cNvPr>
          <p:cNvGrpSpPr/>
          <p:nvPr/>
        </p:nvGrpSpPr>
        <p:grpSpPr>
          <a:xfrm>
            <a:off x="9108488" y="1187739"/>
            <a:ext cx="1976685" cy="1124219"/>
            <a:chOff x="3462687" y="3264199"/>
            <a:chExt cx="3293045" cy="2176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95EAF6-C6FD-ECA0-F25D-678CEFF4303E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E410F8-0BA8-78A0-EBA6-3958B6ED406C}"/>
                </a:ext>
              </a:extLst>
            </p:cNvPr>
            <p:cNvSpPr txBox="1"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ctr"/>
              <a:r>
                <a:rPr lang="fr-FR" sz="2000"/>
                <a:t>Synthèse et compilation des données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2AE9E9B-7B4C-34FD-9A55-B6C0E1EA834B}"/>
              </a:ext>
            </a:extLst>
          </p:cNvPr>
          <p:cNvSpPr txBox="1"/>
          <p:nvPr/>
        </p:nvSpPr>
        <p:spPr>
          <a:xfrm>
            <a:off x="3062950" y="4278846"/>
            <a:ext cx="8296834" cy="18527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462280" tIns="462280" rIns="462280" bIns="462280" numCol="1" spcCol="1270" anchor="t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/>
              <a:t>Objectifs: établir les courbes de réponse à l’eau de la luzerne, fétuque et ray-grass hybride</a:t>
            </a:r>
            <a:endParaRPr lang="fr-FR" sz="2800" kern="120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9516EE3-28EF-5CEF-660E-B30DDD68523C}"/>
              </a:ext>
            </a:extLst>
          </p:cNvPr>
          <p:cNvGrpSpPr/>
          <p:nvPr/>
        </p:nvGrpSpPr>
        <p:grpSpPr>
          <a:xfrm>
            <a:off x="2472958" y="2320074"/>
            <a:ext cx="6791819" cy="575179"/>
            <a:chOff x="3462687" y="2966224"/>
            <a:chExt cx="3293045" cy="2474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2F552D-4201-6C90-57D4-70A9AB026755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DE2D386-A9AC-872E-F74C-8BBDF21DFF43}"/>
                </a:ext>
              </a:extLst>
            </p:cNvPr>
            <p:cNvSpPr txBox="1"/>
            <p:nvPr/>
          </p:nvSpPr>
          <p:spPr>
            <a:xfrm>
              <a:off x="3462687" y="2966224"/>
              <a:ext cx="3293045" cy="21761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ctr"/>
              <a:r>
                <a:rPr lang="fr-FR" sz="2400"/>
                <a:t>Traitement des données</a:t>
              </a:r>
            </a:p>
          </p:txBody>
        </p:sp>
      </p:grpSp>
      <p:pic>
        <p:nvPicPr>
          <p:cNvPr id="18" name="Image 17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8222C386-018B-A1AD-17B1-8F366F048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" y="4059520"/>
            <a:ext cx="3405770" cy="21812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2A7CAD-4B62-2898-3391-0B2A29DF8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0" y="5836920"/>
            <a:ext cx="21945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2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144AB-0853-4997-89E5-5D4D87E7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Point d’étape Action 4 : communication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7961A0A-9013-A4D9-9A8A-2B8F2DC3DE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912" y="708834"/>
          <a:ext cx="11353801" cy="544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1B6273-EF5B-4C34-8C02-DF27827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BE30-E02C-4CDD-92A0-8588C2C36939}" type="slidenum">
              <a:rPr lang="fr-FR" smtClean="0"/>
              <a:t>44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479A3-B1FD-6FB7-089F-E8318E3812D6}"/>
              </a:ext>
            </a:extLst>
          </p:cNvPr>
          <p:cNvSpPr txBox="1"/>
          <p:nvPr/>
        </p:nvSpPr>
        <p:spPr>
          <a:xfrm>
            <a:off x="1378656" y="3161076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A8111-2AEE-F70C-ECCA-7E7E223C33D1}"/>
              </a:ext>
            </a:extLst>
          </p:cNvPr>
          <p:cNvSpPr txBox="1"/>
          <p:nvPr/>
        </p:nvSpPr>
        <p:spPr>
          <a:xfrm>
            <a:off x="4862220" y="3170972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7D672D-7EDA-88E6-691B-C2D89B992B0E}"/>
              </a:ext>
            </a:extLst>
          </p:cNvPr>
          <p:cNvSpPr txBox="1"/>
          <p:nvPr/>
        </p:nvSpPr>
        <p:spPr>
          <a:xfrm>
            <a:off x="8316096" y="3165211"/>
            <a:ext cx="17541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FA5AB25-B2D5-B113-72F7-5C14A31BF7BC}"/>
              </a:ext>
            </a:extLst>
          </p:cNvPr>
          <p:cNvGrpSpPr/>
          <p:nvPr/>
        </p:nvGrpSpPr>
        <p:grpSpPr>
          <a:xfrm>
            <a:off x="648531" y="1058108"/>
            <a:ext cx="3523974" cy="2033694"/>
            <a:chOff x="3462687" y="3264199"/>
            <a:chExt cx="3523974" cy="23424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043666-CED6-AF97-0E2D-A7D495B54466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D41942-B92E-24E9-2071-384CA19A281F}"/>
                </a:ext>
              </a:extLst>
            </p:cNvPr>
            <p:cNvSpPr txBox="1"/>
            <p:nvPr/>
          </p:nvSpPr>
          <p:spPr>
            <a:xfrm>
              <a:off x="3462687" y="3264199"/>
              <a:ext cx="3523974" cy="2342478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l"/>
              <a:r>
                <a:rPr lang="fr-FR" sz="2000"/>
                <a:t>16 septembre : journée de partage des résultats sur la plateforme expérimentale d’ARVALIS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100" kern="120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F526B24-4561-D33F-38F3-0D9A739CD3E5}"/>
              </a:ext>
            </a:extLst>
          </p:cNvPr>
          <p:cNvGrpSpPr/>
          <p:nvPr/>
        </p:nvGrpSpPr>
        <p:grpSpPr>
          <a:xfrm>
            <a:off x="7477439" y="1058109"/>
            <a:ext cx="3293045" cy="1889276"/>
            <a:chOff x="3462687" y="3264199"/>
            <a:chExt cx="3293045" cy="2176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95EAF6-C6FD-ECA0-F25D-678CEFF4303E}"/>
                </a:ext>
              </a:extLst>
            </p:cNvPr>
            <p:cNvSpPr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E410F8-0BA8-78A0-EBA6-3958B6ED406C}"/>
                </a:ext>
              </a:extLst>
            </p:cNvPr>
            <p:cNvSpPr txBox="1"/>
            <p:nvPr/>
          </p:nvSpPr>
          <p:spPr>
            <a:xfrm>
              <a:off x="3462687" y="3264199"/>
              <a:ext cx="3293045" cy="21761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lvl="0" algn="l"/>
              <a:r>
                <a:rPr lang="fr-FR" sz="2000"/>
                <a:t>Automne 2024 : journée de restitution finale ouverte à l’ensemble des acteurs agricole AURA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20B3E88-4D9F-B5D0-8411-1CB568E33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5836920"/>
            <a:ext cx="21945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28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18" y="107950"/>
            <a:ext cx="12041632" cy="63571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16545" y="5006466"/>
            <a:ext cx="3982720" cy="1256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55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LA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Valentin,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plaine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de Valence,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150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d’altitude,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300" b="1" spc="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Lait</a:t>
            </a:r>
            <a:r>
              <a:rPr sz="1300" b="1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Bio</a:t>
            </a:r>
            <a:r>
              <a:rPr sz="1000" b="1" spc="-5" dirty="0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  <a:p>
            <a:pPr marL="48895" algn="ctr">
              <a:lnSpc>
                <a:spcPts val="2035"/>
              </a:lnSpc>
            </a:pP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SécuF</a:t>
            </a:r>
            <a:r>
              <a:rPr sz="17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</a:t>
            </a:r>
            <a:r>
              <a:rPr sz="17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85622"/>
                </a:solidFill>
                <a:latin typeface="Calibri"/>
                <a:cs typeface="Calibri"/>
              </a:rPr>
              <a:t>pâturée</a:t>
            </a:r>
            <a:r>
              <a:rPr sz="17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par</a:t>
            </a:r>
            <a:r>
              <a:rPr sz="17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les</a:t>
            </a:r>
            <a:r>
              <a:rPr sz="17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5" dirty="0">
                <a:solidFill>
                  <a:srgbClr val="385622"/>
                </a:solidFill>
                <a:latin typeface="Calibri"/>
                <a:cs typeface="Calibri"/>
              </a:rPr>
              <a:t>VL,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dirty="0">
                <a:solidFill>
                  <a:srgbClr val="001F5F"/>
                </a:solidFill>
                <a:latin typeface="Calibri"/>
                <a:cs typeface="Calibri"/>
              </a:rPr>
              <a:t>PME</a:t>
            </a:r>
            <a:r>
              <a:rPr sz="17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1F5F"/>
                </a:solidFill>
                <a:latin typeface="Calibri"/>
                <a:cs typeface="Calibri"/>
              </a:rPr>
              <a:t>multi-sites,</a:t>
            </a:r>
            <a:r>
              <a:rPr sz="17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001F5F"/>
                </a:solidFill>
                <a:latin typeface="Calibri"/>
                <a:cs typeface="Calibri"/>
              </a:rPr>
              <a:t>comparaison</a:t>
            </a:r>
            <a:r>
              <a:rPr sz="17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1F5F"/>
                </a:solidFill>
                <a:latin typeface="Calibri"/>
                <a:cs typeface="Calibri"/>
              </a:rPr>
              <a:t>bandes</a:t>
            </a:r>
            <a:r>
              <a:rPr sz="17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1F5F"/>
                </a:solidFill>
                <a:latin typeface="Calibri"/>
                <a:cs typeface="Calibri"/>
              </a:rPr>
              <a:t>1 </a:t>
            </a:r>
            <a:r>
              <a:rPr sz="1700" b="1" spc="-10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17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2035"/>
              </a:lnSpc>
            </a:pPr>
            <a:r>
              <a:rPr sz="1700" spc="-5" dirty="0">
                <a:solidFill>
                  <a:srgbClr val="001F5F"/>
                </a:solidFill>
                <a:latin typeface="Calibri"/>
                <a:cs typeface="Calibri"/>
              </a:rPr>
              <a:t>expérimentation</a:t>
            </a:r>
            <a:r>
              <a:rPr sz="17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7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1F5F"/>
                </a:solidFill>
                <a:latin typeface="Calibri"/>
                <a:cs typeface="Calibri"/>
              </a:rPr>
              <a:t>blocs,</a:t>
            </a:r>
            <a:r>
              <a:rPr sz="17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semée</a:t>
            </a:r>
            <a:r>
              <a:rPr sz="17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en 2021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2035"/>
              </a:lnSpc>
            </a:pP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 PME</a:t>
            </a:r>
            <a:r>
              <a:rPr sz="17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Kidure</a:t>
            </a:r>
            <a:r>
              <a:rPr sz="17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2024</a:t>
            </a:r>
            <a:r>
              <a:rPr sz="17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Bourdeaux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/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Diois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51746" y="1428368"/>
            <a:ext cx="2788920" cy="1209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05"/>
              </a:spcBef>
            </a:pPr>
            <a:r>
              <a:rPr sz="1000" b="1" spc="-5" dirty="0">
                <a:latin typeface="Calibri"/>
                <a:cs typeface="Calibri"/>
              </a:rPr>
              <a:t>Centre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d’Elevage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de</a:t>
            </a:r>
            <a:r>
              <a:rPr sz="1000" b="1" spc="-10" dirty="0">
                <a:latin typeface="Calibri"/>
                <a:cs typeface="Calibri"/>
              </a:rPr>
              <a:t> Poisy,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500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 d’altitude,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IGP 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Tomme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de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Savoie,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300" b="1" spc="1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lait.</a:t>
            </a:r>
            <a:r>
              <a:rPr sz="1300" b="1" spc="1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</a:t>
            </a:r>
            <a:r>
              <a:rPr sz="17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PME </a:t>
            </a:r>
            <a:r>
              <a:rPr sz="1700" b="1" spc="-3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85622"/>
                </a:solidFill>
                <a:latin typeface="Calibri"/>
                <a:cs typeface="Calibri"/>
              </a:rPr>
              <a:t>pâturée</a:t>
            </a:r>
            <a:endParaRPr sz="1700">
              <a:latin typeface="Calibri"/>
              <a:cs typeface="Calibri"/>
            </a:endParaRPr>
          </a:p>
          <a:p>
            <a:pPr marL="12700" marR="224154">
              <a:lnSpc>
                <a:spcPct val="100000"/>
              </a:lnSpc>
            </a:pP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PME Kidure </a:t>
            </a: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2024 </a:t>
            </a:r>
            <a:r>
              <a:rPr sz="1700" spc="-10" dirty="0">
                <a:latin typeface="Calibri"/>
                <a:cs typeface="Calibri"/>
              </a:rPr>
              <a:t>gaec </a:t>
            </a:r>
            <a:r>
              <a:rPr sz="1700" dirty="0">
                <a:latin typeface="Calibri"/>
                <a:cs typeface="Calibri"/>
              </a:rPr>
              <a:t>les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Eparis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et </a:t>
            </a:r>
            <a:r>
              <a:rPr sz="1700" spc="-10" dirty="0">
                <a:latin typeface="Calibri"/>
                <a:cs typeface="Calibri"/>
              </a:rPr>
              <a:t>gaec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Cap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13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385622"/>
                </a:solidFill>
                <a:latin typeface="Calibri"/>
                <a:cs typeface="Calibri"/>
              </a:rPr>
              <a:t>(Traize)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889" y="3814064"/>
            <a:ext cx="3227705" cy="47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2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GAEC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de </a:t>
            </a:r>
            <a:r>
              <a:rPr sz="1000" b="1" spc="-10" dirty="0">
                <a:latin typeface="Calibri"/>
                <a:cs typeface="Calibri"/>
              </a:rPr>
              <a:t>VAREILLES,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St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Just,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850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d’altitude,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950" b="1" spc="15" baseline="2136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Lait.</a:t>
            </a:r>
            <a:endParaRPr sz="1950" baseline="2136">
              <a:latin typeface="Calibri"/>
              <a:cs typeface="Calibri"/>
            </a:endParaRPr>
          </a:p>
          <a:p>
            <a:pPr marL="51435" algn="ctr">
              <a:lnSpc>
                <a:spcPts val="2000"/>
              </a:lnSpc>
            </a:pP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</a:t>
            </a:r>
            <a:r>
              <a:rPr sz="17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</a:t>
            </a:r>
            <a:r>
              <a:rPr sz="17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fauchée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352" y="2433065"/>
            <a:ext cx="2409825" cy="950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17</a:t>
            </a:r>
            <a:r>
              <a:rPr sz="1800" b="1" spc="-4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Sites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40"/>
              </a:lnSpc>
            </a:pPr>
            <a:r>
              <a:rPr sz="1800" b="1" dirty="0">
                <a:solidFill>
                  <a:srgbClr val="2D75B6"/>
                </a:solidFill>
                <a:latin typeface="Calibri"/>
                <a:cs typeface="Calibri"/>
              </a:rPr>
              <a:t>6</a:t>
            </a:r>
            <a:r>
              <a:rPr sz="1800" b="1" spc="-2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départements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AuRA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980"/>
              </a:lnSpc>
            </a:pPr>
            <a:r>
              <a:rPr sz="2500" b="1" spc="-10" dirty="0">
                <a:solidFill>
                  <a:srgbClr val="2D75B6"/>
                </a:solidFill>
                <a:latin typeface="Calibri"/>
                <a:cs typeface="Calibri"/>
              </a:rPr>
              <a:t>PME</a:t>
            </a:r>
            <a:r>
              <a:rPr sz="2500" b="1" spc="-2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2D75B6"/>
                </a:solidFill>
                <a:latin typeface="Calibri"/>
                <a:cs typeface="Calibri"/>
              </a:rPr>
              <a:t>kidure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5097" y="3458972"/>
            <a:ext cx="27546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Vernatel,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Terres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Froides,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600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,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950" b="1" spc="7" baseline="2136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viande,</a:t>
            </a:r>
            <a:endParaRPr sz="1950" baseline="2136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4369" y="3646423"/>
            <a:ext cx="3735704" cy="54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</a:t>
            </a:r>
            <a:r>
              <a:rPr sz="17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</a:t>
            </a:r>
            <a:r>
              <a:rPr sz="17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3</a:t>
            </a:r>
            <a:r>
              <a:rPr sz="17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fauches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17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PME</a:t>
            </a:r>
            <a:r>
              <a:rPr sz="17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Kidure</a:t>
            </a:r>
            <a:r>
              <a:rPr sz="17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2024</a:t>
            </a:r>
            <a:r>
              <a:rPr sz="17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85622"/>
                </a:solidFill>
                <a:latin typeface="Calibri"/>
                <a:cs typeface="Calibri"/>
              </a:rPr>
              <a:t>Mathésyne</a:t>
            </a:r>
            <a:r>
              <a:rPr sz="15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15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85622"/>
                </a:solidFill>
                <a:latin typeface="Calibri"/>
                <a:cs typeface="Calibri"/>
              </a:rPr>
              <a:t>Bonneveaux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9689" y="5038090"/>
            <a:ext cx="4298315" cy="1257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996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Gaec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de la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Route Panoramique,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Tournon,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300" b="1" spc="1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lait</a:t>
            </a:r>
            <a:r>
              <a:rPr sz="1300" b="1" spc="1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C55A11"/>
                </a:solidFill>
                <a:latin typeface="Calibri"/>
                <a:cs typeface="Calibri"/>
              </a:rPr>
              <a:t>bio</a:t>
            </a:r>
            <a:r>
              <a:rPr sz="1000" b="1" spc="-5" dirty="0">
                <a:latin typeface="Calibri"/>
                <a:cs typeface="Calibri"/>
              </a:rPr>
              <a:t>,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450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d’altitude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sol </a:t>
            </a:r>
            <a:r>
              <a:rPr sz="1000" b="1" spc="-2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granitique, </a:t>
            </a: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prévision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1 à 2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fauches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+ 1 </a:t>
            </a:r>
            <a:r>
              <a:rPr sz="17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85622"/>
                </a:solidFill>
                <a:latin typeface="Calibri"/>
                <a:cs typeface="Calibri"/>
              </a:rPr>
              <a:t>pâture</a:t>
            </a:r>
            <a:r>
              <a:rPr sz="1700" spc="3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D75B6"/>
                </a:solidFill>
                <a:latin typeface="Calibri"/>
                <a:cs typeface="Calibri"/>
              </a:rPr>
              <a:t>4 F</a:t>
            </a:r>
            <a:r>
              <a:rPr sz="1700" spc="-1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D75B6"/>
                </a:solidFill>
                <a:latin typeface="Calibri"/>
                <a:cs typeface="Calibri"/>
              </a:rPr>
              <a:t>en</a:t>
            </a:r>
            <a:r>
              <a:rPr sz="1700" spc="-1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D75B6"/>
                </a:solidFill>
                <a:latin typeface="Calibri"/>
                <a:cs typeface="Calibri"/>
              </a:rPr>
              <a:t>2021!!</a:t>
            </a:r>
            <a:endParaRPr sz="17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000" b="1" spc="-5" dirty="0">
                <a:latin typeface="Calibri"/>
                <a:cs typeface="Calibri"/>
              </a:rPr>
              <a:t>Ferme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du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Pradel,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C55A11"/>
                </a:solidFill>
                <a:latin typeface="Calibri"/>
                <a:cs typeface="Calibri"/>
              </a:rPr>
              <a:t>caprins</a:t>
            </a:r>
            <a:r>
              <a:rPr sz="1000" b="1" spc="-10" dirty="0">
                <a:latin typeface="Calibri"/>
                <a:cs typeface="Calibri"/>
              </a:rPr>
              <a:t>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</a:t>
            </a:r>
            <a:r>
              <a:rPr sz="17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85622"/>
                </a:solidFill>
                <a:latin typeface="Calibri"/>
                <a:cs typeface="Calibri"/>
              </a:rPr>
              <a:t>pâturée</a:t>
            </a:r>
            <a:endParaRPr sz="17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PME</a:t>
            </a:r>
            <a:r>
              <a:rPr sz="17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Kidure</a:t>
            </a:r>
            <a:r>
              <a:rPr sz="17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2024</a:t>
            </a:r>
            <a:r>
              <a:rPr sz="17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85622"/>
                </a:solidFill>
                <a:latin typeface="Calibri"/>
                <a:cs typeface="Calibri"/>
              </a:rPr>
              <a:t>Montagne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2903" y="182372"/>
            <a:ext cx="3761740" cy="732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2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GAEC</a:t>
            </a:r>
            <a:r>
              <a:rPr sz="1000" b="1" spc="-5" dirty="0">
                <a:latin typeface="Calibri"/>
                <a:cs typeface="Calibri"/>
              </a:rPr>
              <a:t> de Valyrêve,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Poisieu,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600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m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d’altitude,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Bovins</a:t>
            </a:r>
            <a:r>
              <a:rPr sz="1950" b="1" spc="7" baseline="2136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950" b="1" spc="-7" baseline="2136" dirty="0">
                <a:solidFill>
                  <a:srgbClr val="C55A11"/>
                </a:solidFill>
                <a:latin typeface="Calibri"/>
                <a:cs typeface="Calibri"/>
              </a:rPr>
              <a:t>lait,</a:t>
            </a:r>
            <a:endParaRPr sz="1950" baseline="2136">
              <a:latin typeface="Calibri"/>
              <a:cs typeface="Calibri"/>
            </a:endParaRPr>
          </a:p>
          <a:p>
            <a:pPr algn="ctr">
              <a:lnSpc>
                <a:spcPts val="2000"/>
              </a:lnSpc>
            </a:pPr>
            <a:r>
              <a:rPr sz="1700" b="1" spc="-5" dirty="0">
                <a:solidFill>
                  <a:srgbClr val="385622"/>
                </a:solidFill>
                <a:latin typeface="Calibri"/>
                <a:cs typeface="Calibri"/>
              </a:rPr>
              <a:t>SécuF</a:t>
            </a:r>
            <a:r>
              <a:rPr sz="17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85622"/>
                </a:solidFill>
                <a:latin typeface="Calibri"/>
                <a:cs typeface="Calibri"/>
              </a:rPr>
              <a:t>PME</a:t>
            </a:r>
            <a:r>
              <a:rPr sz="17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prévision</a:t>
            </a:r>
            <a:r>
              <a:rPr sz="17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2</a:t>
            </a:r>
            <a:r>
              <a:rPr sz="17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fauches</a:t>
            </a:r>
            <a:r>
              <a:rPr sz="17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+ 2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 pâtures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 PME</a:t>
            </a:r>
            <a:r>
              <a:rPr sz="17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6FC0"/>
                </a:solidFill>
                <a:latin typeface="Calibri"/>
                <a:cs typeface="Calibri"/>
              </a:rPr>
              <a:t>Kidure</a:t>
            </a:r>
            <a:r>
              <a:rPr sz="17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2024 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Bresse</a:t>
            </a:r>
            <a:r>
              <a:rPr sz="1700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17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385622"/>
                </a:solidFill>
                <a:latin typeface="Calibri"/>
                <a:cs typeface="Calibri"/>
              </a:rPr>
              <a:t>Valromey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3068" y="4799076"/>
            <a:ext cx="1361440" cy="1882139"/>
            <a:chOff x="163068" y="4799076"/>
            <a:chExt cx="1361440" cy="1882139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68" y="4799076"/>
              <a:ext cx="1360932" cy="6659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5676900"/>
              <a:ext cx="835152" cy="10043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29308" y="6420103"/>
            <a:ext cx="7371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6750" algn="l"/>
              </a:tabLst>
            </a:pP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PME</a:t>
            </a:r>
            <a:r>
              <a:rPr sz="1800" b="1" spc="1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kidure</a:t>
            </a:r>
            <a:r>
              <a:rPr sz="1800" b="1" spc="-2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CA38</a:t>
            </a:r>
            <a:r>
              <a:rPr sz="1800" b="1" spc="2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jp</a:t>
            </a:r>
            <a:r>
              <a:rPr sz="1800" b="1" spc="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Manteaux	</a:t>
            </a:r>
            <a:r>
              <a:rPr sz="1800" b="1" spc="-10" dirty="0">
                <a:latin typeface="Calibri"/>
                <a:cs typeface="Calibri"/>
                <a:hlinkClick r:id="rId5"/>
              </a:rPr>
              <a:t>jean-pierre.manteaux@drome.chambagri.fr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9512" y="0"/>
            <a:ext cx="6948805" cy="1034415"/>
          </a:xfrm>
          <a:prstGeom prst="rect">
            <a:avLst/>
          </a:prstGeom>
        </p:spPr>
        <p:txBody>
          <a:bodyPr vert="horz" wrap="square" lIns="0" tIns="198120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1560"/>
              </a:spcBef>
            </a:pPr>
            <a:r>
              <a:rPr spc="-35" dirty="0">
                <a:solidFill>
                  <a:srgbClr val="2E5496"/>
                </a:solidFill>
              </a:rPr>
              <a:t>PME</a:t>
            </a:r>
            <a:r>
              <a:rPr spc="-100" dirty="0">
                <a:solidFill>
                  <a:srgbClr val="2E5496"/>
                </a:solidFill>
              </a:rPr>
              <a:t> </a:t>
            </a:r>
            <a:r>
              <a:rPr spc="-35" dirty="0">
                <a:solidFill>
                  <a:srgbClr val="2E5496"/>
                </a:solidFill>
              </a:rPr>
              <a:t>Kidure</a:t>
            </a:r>
            <a:r>
              <a:rPr spc="-80" dirty="0">
                <a:solidFill>
                  <a:srgbClr val="2E5496"/>
                </a:solidFill>
              </a:rPr>
              <a:t> </a:t>
            </a:r>
            <a:r>
              <a:rPr sz="3000" spc="-15" dirty="0">
                <a:solidFill>
                  <a:srgbClr val="C55A11"/>
                </a:solidFill>
              </a:rPr>
              <a:t>des</a:t>
            </a:r>
            <a:r>
              <a:rPr sz="3000" spc="-70" dirty="0">
                <a:solidFill>
                  <a:srgbClr val="C55A11"/>
                </a:solidFill>
              </a:rPr>
              <a:t> </a:t>
            </a:r>
            <a:r>
              <a:rPr sz="3000" spc="-30" dirty="0">
                <a:solidFill>
                  <a:srgbClr val="C55A11"/>
                </a:solidFill>
              </a:rPr>
              <a:t>prairies</a:t>
            </a:r>
            <a:r>
              <a:rPr sz="3000" spc="-70" dirty="0">
                <a:solidFill>
                  <a:srgbClr val="C55A11"/>
                </a:solidFill>
              </a:rPr>
              <a:t> </a:t>
            </a:r>
            <a:r>
              <a:rPr sz="3000" spc="-40" dirty="0">
                <a:solidFill>
                  <a:srgbClr val="C55A11"/>
                </a:solidFill>
              </a:rPr>
              <a:t>temporaires</a:t>
            </a:r>
            <a:r>
              <a:rPr sz="3000" spc="-70" dirty="0">
                <a:solidFill>
                  <a:srgbClr val="C55A11"/>
                </a:solidFill>
              </a:rPr>
              <a:t> </a:t>
            </a:r>
            <a:r>
              <a:rPr sz="3000" spc="-15" dirty="0">
                <a:solidFill>
                  <a:srgbClr val="C55A11"/>
                </a:solidFill>
              </a:rPr>
              <a:t>qui </a:t>
            </a:r>
            <a:r>
              <a:rPr sz="3000" spc="-660" dirty="0">
                <a:solidFill>
                  <a:srgbClr val="C55A11"/>
                </a:solidFill>
              </a:rPr>
              <a:t> </a:t>
            </a:r>
            <a:r>
              <a:rPr sz="3000" spc="-40" dirty="0">
                <a:solidFill>
                  <a:srgbClr val="C55A11"/>
                </a:solidFill>
              </a:rPr>
              <a:t>résistent</a:t>
            </a:r>
            <a:r>
              <a:rPr sz="3000" spc="-75" dirty="0">
                <a:solidFill>
                  <a:srgbClr val="C55A11"/>
                </a:solidFill>
              </a:rPr>
              <a:t> </a:t>
            </a:r>
            <a:r>
              <a:rPr sz="3000" spc="-20" dirty="0">
                <a:solidFill>
                  <a:srgbClr val="C55A11"/>
                </a:solidFill>
              </a:rPr>
              <a:t>mieux</a:t>
            </a:r>
            <a:r>
              <a:rPr sz="3000" spc="-75" dirty="0">
                <a:solidFill>
                  <a:srgbClr val="C55A11"/>
                </a:solidFill>
              </a:rPr>
              <a:t> </a:t>
            </a:r>
            <a:r>
              <a:rPr sz="3000" spc="-5" dirty="0">
                <a:solidFill>
                  <a:srgbClr val="C55A11"/>
                </a:solidFill>
              </a:rPr>
              <a:t>au</a:t>
            </a:r>
            <a:r>
              <a:rPr sz="3000" spc="-65" dirty="0">
                <a:solidFill>
                  <a:srgbClr val="C55A11"/>
                </a:solidFill>
              </a:rPr>
              <a:t> </a:t>
            </a:r>
            <a:r>
              <a:rPr sz="3000" spc="-15" dirty="0">
                <a:solidFill>
                  <a:srgbClr val="C55A11"/>
                </a:solidFill>
              </a:rPr>
              <a:t>sec,</a:t>
            </a:r>
            <a:r>
              <a:rPr sz="3000" spc="-70" dirty="0">
                <a:solidFill>
                  <a:srgbClr val="C55A11"/>
                </a:solidFill>
              </a:rPr>
              <a:t> </a:t>
            </a:r>
            <a:r>
              <a:rPr sz="3000" spc="-35" dirty="0">
                <a:solidFill>
                  <a:srgbClr val="C55A11"/>
                </a:solidFill>
              </a:rPr>
              <a:t>avec</a:t>
            </a:r>
            <a:r>
              <a:rPr sz="3000" spc="-70" dirty="0">
                <a:solidFill>
                  <a:srgbClr val="C55A11"/>
                </a:solidFill>
              </a:rPr>
              <a:t> </a:t>
            </a:r>
            <a:r>
              <a:rPr sz="3000" spc="-35" dirty="0">
                <a:solidFill>
                  <a:srgbClr val="C55A11"/>
                </a:solidFill>
              </a:rPr>
              <a:t>forte</a:t>
            </a:r>
            <a:r>
              <a:rPr sz="3000" spc="-85" dirty="0">
                <a:solidFill>
                  <a:srgbClr val="C55A11"/>
                </a:solidFill>
              </a:rPr>
              <a:t> </a:t>
            </a:r>
            <a:r>
              <a:rPr sz="3000" spc="-35" dirty="0">
                <a:solidFill>
                  <a:srgbClr val="C55A11"/>
                </a:solidFill>
              </a:rPr>
              <a:t>diversité</a:t>
            </a:r>
            <a:endParaRPr sz="3000"/>
          </a:p>
        </p:txBody>
      </p:sp>
      <p:sp>
        <p:nvSpPr>
          <p:cNvPr id="16" name="object 16"/>
          <p:cNvSpPr txBox="1"/>
          <p:nvPr/>
        </p:nvSpPr>
        <p:spPr>
          <a:xfrm>
            <a:off x="159512" y="990422"/>
            <a:ext cx="6448425" cy="90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50"/>
              </a:lnSpc>
              <a:spcBef>
                <a:spcPts val="100"/>
              </a:spcBef>
            </a:pPr>
            <a:r>
              <a:rPr sz="2400" spc="-30" dirty="0">
                <a:latin typeface="Calibri Light"/>
                <a:cs typeface="Calibri Light"/>
              </a:rPr>
              <a:t>SécuFourrages</a:t>
            </a:r>
            <a:r>
              <a:rPr sz="2400" spc="-70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PME</a:t>
            </a:r>
            <a:r>
              <a:rPr sz="2400" spc="-6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2021</a:t>
            </a:r>
            <a:r>
              <a:rPr sz="2400" spc="-6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à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2023,</a:t>
            </a:r>
            <a:r>
              <a:rPr sz="2400" spc="-5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8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sites</a:t>
            </a:r>
            <a:r>
              <a:rPr sz="2400" spc="-5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année</a:t>
            </a:r>
            <a:r>
              <a:rPr sz="2400" spc="-7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4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et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5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014"/>
              </a:lnSpc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PME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Kidure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2024,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test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l’outil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sur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9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parcelles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50"/>
              </a:lnSpc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expérimentales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663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77284"/>
            <a:ext cx="3592067" cy="26807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03919" y="0"/>
            <a:ext cx="3688079" cy="32324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4914" y="53416"/>
            <a:ext cx="596773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64125" algn="l"/>
              </a:tabLst>
            </a:pPr>
            <a:r>
              <a:rPr sz="3500" spc="-20" dirty="0">
                <a:solidFill>
                  <a:srgbClr val="2D75B6"/>
                </a:solidFill>
              </a:rPr>
              <a:t>P</a:t>
            </a:r>
            <a:r>
              <a:rPr sz="3500" spc="-40" dirty="0">
                <a:solidFill>
                  <a:srgbClr val="2D75B6"/>
                </a:solidFill>
              </a:rPr>
              <a:t>M</a:t>
            </a:r>
            <a:r>
              <a:rPr sz="3500" dirty="0">
                <a:solidFill>
                  <a:srgbClr val="2D75B6"/>
                </a:solidFill>
              </a:rPr>
              <a:t>E</a:t>
            </a:r>
            <a:r>
              <a:rPr sz="3500" spc="-80" dirty="0">
                <a:solidFill>
                  <a:srgbClr val="2D75B6"/>
                </a:solidFill>
              </a:rPr>
              <a:t> </a:t>
            </a:r>
            <a:r>
              <a:rPr sz="3500" spc="-20" dirty="0">
                <a:solidFill>
                  <a:srgbClr val="2D75B6"/>
                </a:solidFill>
              </a:rPr>
              <a:t>K</a:t>
            </a:r>
            <a:r>
              <a:rPr sz="3500" dirty="0">
                <a:solidFill>
                  <a:srgbClr val="2D75B6"/>
                </a:solidFill>
              </a:rPr>
              <a:t>i</a:t>
            </a:r>
            <a:r>
              <a:rPr sz="3500" spc="-35" dirty="0">
                <a:solidFill>
                  <a:srgbClr val="2D75B6"/>
                </a:solidFill>
              </a:rPr>
              <a:t>du</a:t>
            </a:r>
            <a:r>
              <a:rPr sz="3500" spc="-70" dirty="0">
                <a:solidFill>
                  <a:srgbClr val="2D75B6"/>
                </a:solidFill>
              </a:rPr>
              <a:t>r</a:t>
            </a:r>
            <a:r>
              <a:rPr sz="3500" dirty="0">
                <a:solidFill>
                  <a:srgbClr val="2D75B6"/>
                </a:solidFill>
              </a:rPr>
              <a:t>e</a:t>
            </a:r>
            <a:r>
              <a:rPr sz="3500" spc="-90" dirty="0">
                <a:solidFill>
                  <a:srgbClr val="2D75B6"/>
                </a:solidFill>
              </a:rPr>
              <a:t> </a:t>
            </a:r>
            <a:r>
              <a:rPr sz="3500" spc="-20" dirty="0">
                <a:solidFill>
                  <a:srgbClr val="2D75B6"/>
                </a:solidFill>
              </a:rPr>
              <a:t>L</a:t>
            </a:r>
            <a:r>
              <a:rPr sz="3500" dirty="0">
                <a:solidFill>
                  <a:srgbClr val="2D75B6"/>
                </a:solidFill>
              </a:rPr>
              <a:t>.A.</a:t>
            </a:r>
            <a:r>
              <a:rPr sz="3500" spc="-80" dirty="0">
                <a:solidFill>
                  <a:srgbClr val="2D75B6"/>
                </a:solidFill>
              </a:rPr>
              <a:t> </a:t>
            </a:r>
            <a:r>
              <a:rPr sz="3500" spc="-25" dirty="0">
                <a:solidFill>
                  <a:srgbClr val="2D75B6"/>
                </a:solidFill>
              </a:rPr>
              <a:t>d</a:t>
            </a:r>
            <a:r>
              <a:rPr sz="3500" dirty="0">
                <a:solidFill>
                  <a:srgbClr val="2D75B6"/>
                </a:solidFill>
              </a:rPr>
              <a:t>u</a:t>
            </a:r>
            <a:r>
              <a:rPr sz="3500" spc="-60" dirty="0">
                <a:solidFill>
                  <a:srgbClr val="2D75B6"/>
                </a:solidFill>
              </a:rPr>
              <a:t> </a:t>
            </a:r>
            <a:r>
              <a:rPr sz="3500" spc="-215" dirty="0">
                <a:solidFill>
                  <a:srgbClr val="2D75B6"/>
                </a:solidFill>
              </a:rPr>
              <a:t>V</a:t>
            </a:r>
            <a:r>
              <a:rPr sz="3500" spc="-35" dirty="0">
                <a:solidFill>
                  <a:srgbClr val="2D75B6"/>
                </a:solidFill>
              </a:rPr>
              <a:t>a</a:t>
            </a:r>
            <a:r>
              <a:rPr sz="3500" spc="-20" dirty="0">
                <a:solidFill>
                  <a:srgbClr val="2D75B6"/>
                </a:solidFill>
              </a:rPr>
              <a:t>l</a:t>
            </a:r>
            <a:r>
              <a:rPr sz="3500" spc="-30" dirty="0">
                <a:solidFill>
                  <a:srgbClr val="2D75B6"/>
                </a:solidFill>
              </a:rPr>
              <a:t>e</a:t>
            </a:r>
            <a:r>
              <a:rPr sz="3500" spc="-70" dirty="0">
                <a:solidFill>
                  <a:srgbClr val="2D75B6"/>
                </a:solidFill>
              </a:rPr>
              <a:t>n</a:t>
            </a:r>
            <a:r>
              <a:rPr sz="3500" spc="-25" dirty="0">
                <a:solidFill>
                  <a:srgbClr val="2D75B6"/>
                </a:solidFill>
              </a:rPr>
              <a:t>t</a:t>
            </a:r>
            <a:r>
              <a:rPr sz="3500" dirty="0">
                <a:solidFill>
                  <a:srgbClr val="2D75B6"/>
                </a:solidFill>
              </a:rPr>
              <a:t>in	</a:t>
            </a:r>
            <a:r>
              <a:rPr sz="3500" spc="-25" dirty="0">
                <a:solidFill>
                  <a:srgbClr val="2D75B6"/>
                </a:solidFill>
              </a:rPr>
              <a:t>2</a:t>
            </a:r>
            <a:r>
              <a:rPr sz="3500" spc="-40" dirty="0">
                <a:solidFill>
                  <a:srgbClr val="2D75B6"/>
                </a:solidFill>
              </a:rPr>
              <a:t>02</a:t>
            </a:r>
            <a:r>
              <a:rPr sz="3500" dirty="0">
                <a:solidFill>
                  <a:srgbClr val="2D75B6"/>
                </a:solidFill>
              </a:rPr>
              <a:t>3</a:t>
            </a:r>
            <a:endParaRPr sz="3500"/>
          </a:p>
        </p:txBody>
      </p:sp>
      <p:sp>
        <p:nvSpPr>
          <p:cNvPr id="5" name="object 5"/>
          <p:cNvSpPr txBox="1"/>
          <p:nvPr/>
        </p:nvSpPr>
        <p:spPr>
          <a:xfrm>
            <a:off x="8722486" y="6423770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4754" y="802894"/>
            <a:ext cx="3269615" cy="1951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9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Poids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nu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et</a:t>
            </a:r>
            <a:endParaRPr sz="2000">
              <a:latin typeface="Arial"/>
              <a:cs typeface="Arial"/>
            </a:endParaRPr>
          </a:p>
          <a:p>
            <a:pPr marL="12700" marR="525780">
              <a:lnSpc>
                <a:spcPct val="70000"/>
              </a:lnSpc>
              <a:spcBef>
                <a:spcPts val="355"/>
              </a:spcBef>
            </a:pPr>
            <a:r>
              <a:rPr sz="2000" b="1" dirty="0">
                <a:latin typeface="Arial"/>
                <a:cs typeface="Arial"/>
              </a:rPr>
              <a:t>adventices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identique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à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sept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2022.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sz="2000" b="1" spc="-5" dirty="0">
                <a:solidFill>
                  <a:srgbClr val="2D75B6"/>
                </a:solidFill>
                <a:latin typeface="Arial"/>
                <a:cs typeface="Arial"/>
              </a:rPr>
              <a:t>Diversité</a:t>
            </a:r>
            <a:r>
              <a:rPr sz="2000" b="1" spc="-2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floristique</a:t>
            </a:r>
            <a:r>
              <a:rPr sz="2000" b="1" spc="-5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reste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925"/>
              </a:lnSpc>
            </a:pPr>
            <a:r>
              <a:rPr sz="2000" b="1" spc="-5" dirty="0">
                <a:solidFill>
                  <a:srgbClr val="2D75B6"/>
                </a:solidFill>
                <a:latin typeface="Arial"/>
                <a:cs typeface="Arial"/>
              </a:rPr>
              <a:t>élevée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925"/>
              </a:lnSpc>
            </a:pP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Cohabitation</a:t>
            </a:r>
            <a:r>
              <a:rPr sz="2000" b="1" spc="-6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réussie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70000"/>
              </a:lnSpc>
              <a:spcBef>
                <a:spcPts val="360"/>
              </a:spcBef>
            </a:pP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graminées/</a:t>
            </a:r>
            <a:r>
              <a:rPr sz="2000" b="1" spc="-6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légumineuses</a:t>
            </a:r>
            <a:r>
              <a:rPr sz="2000" b="1" spc="-6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D75B6"/>
                </a:solidFill>
                <a:latin typeface="Arial"/>
                <a:cs typeface="Arial"/>
              </a:rPr>
              <a:t>/ </a:t>
            </a:r>
            <a:r>
              <a:rPr sz="2000" b="1" spc="-54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D75B6"/>
                </a:solidFill>
                <a:latin typeface="Arial"/>
                <a:cs typeface="Arial"/>
              </a:rPr>
              <a:t>diverses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2710" y="1274444"/>
            <a:ext cx="901065" cy="6654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Bande</a:t>
            </a:r>
            <a:r>
              <a:rPr sz="1500" b="1" spc="-4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4</a:t>
            </a:r>
            <a:endParaRPr sz="1500">
              <a:latin typeface="Arial"/>
              <a:cs typeface="Arial"/>
            </a:endParaRPr>
          </a:p>
          <a:p>
            <a:pPr marL="169545">
              <a:lnSpc>
                <a:spcPct val="100000"/>
              </a:lnSpc>
              <a:spcBef>
                <a:spcPts val="720"/>
              </a:spcBef>
            </a:pP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bande</a:t>
            </a:r>
            <a:r>
              <a:rPr sz="1500" b="1" spc="-7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44839" y="2165680"/>
            <a:ext cx="74422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bande</a:t>
            </a:r>
            <a:r>
              <a:rPr sz="1500" b="1" spc="-8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E5496"/>
                </a:solidFill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7279" y="2806446"/>
            <a:ext cx="7423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bande</a:t>
            </a:r>
            <a:r>
              <a:rPr sz="1500" b="1" spc="-9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2E5496"/>
                </a:solidFill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718035" y="0"/>
            <a:ext cx="4474210" cy="6851650"/>
            <a:chOff x="7718035" y="0"/>
            <a:chExt cx="4474210" cy="68516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69396" y="981455"/>
              <a:ext cx="1022603" cy="4998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94947" y="0"/>
              <a:ext cx="797051" cy="9083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1616" y="6095"/>
              <a:ext cx="1434083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65307" y="734568"/>
              <a:ext cx="606551" cy="7254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18035" y="3074305"/>
              <a:ext cx="4096385" cy="3777615"/>
            </a:xfrm>
            <a:custGeom>
              <a:avLst/>
              <a:gdLst/>
              <a:ahLst/>
              <a:cxnLst/>
              <a:rect l="l" t="t" r="r" b="b"/>
              <a:pathLst>
                <a:path w="4096384" h="3777615">
                  <a:moveTo>
                    <a:pt x="4095886" y="0"/>
                  </a:moveTo>
                  <a:lnTo>
                    <a:pt x="0" y="0"/>
                  </a:lnTo>
                  <a:lnTo>
                    <a:pt x="0" y="3777251"/>
                  </a:lnTo>
                  <a:lnTo>
                    <a:pt x="4095886" y="3777251"/>
                  </a:lnTo>
                  <a:lnTo>
                    <a:pt x="4095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42293" y="6200032"/>
              <a:ext cx="3105150" cy="0"/>
            </a:xfrm>
            <a:custGeom>
              <a:avLst/>
              <a:gdLst/>
              <a:ahLst/>
              <a:cxnLst/>
              <a:rect l="l" t="t" r="r" b="b"/>
              <a:pathLst>
                <a:path w="3105150">
                  <a:moveTo>
                    <a:pt x="0" y="0"/>
                  </a:moveTo>
                  <a:lnTo>
                    <a:pt x="232720" y="0"/>
                  </a:lnTo>
                </a:path>
                <a:path w="3105150">
                  <a:moveTo>
                    <a:pt x="543749" y="0"/>
                  </a:moveTo>
                  <a:lnTo>
                    <a:pt x="1009191" y="0"/>
                  </a:lnTo>
                </a:path>
                <a:path w="3105150">
                  <a:moveTo>
                    <a:pt x="1319485" y="0"/>
                  </a:moveTo>
                  <a:lnTo>
                    <a:pt x="1785632" y="0"/>
                  </a:lnTo>
                </a:path>
                <a:path w="3105150">
                  <a:moveTo>
                    <a:pt x="2095927" y="0"/>
                  </a:moveTo>
                  <a:lnTo>
                    <a:pt x="2561368" y="0"/>
                  </a:lnTo>
                </a:path>
                <a:path w="3105150">
                  <a:moveTo>
                    <a:pt x="2872368" y="0"/>
                  </a:moveTo>
                  <a:lnTo>
                    <a:pt x="3105089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42293" y="5233332"/>
              <a:ext cx="3105150" cy="644525"/>
            </a:xfrm>
            <a:custGeom>
              <a:avLst/>
              <a:gdLst/>
              <a:ahLst/>
              <a:cxnLst/>
              <a:rect l="l" t="t" r="r" b="b"/>
              <a:pathLst>
                <a:path w="3105150" h="644525">
                  <a:moveTo>
                    <a:pt x="0" y="644466"/>
                  </a:moveTo>
                  <a:lnTo>
                    <a:pt x="232720" y="644466"/>
                  </a:lnTo>
                </a:path>
                <a:path w="3105150" h="644525">
                  <a:moveTo>
                    <a:pt x="543750" y="644466"/>
                  </a:moveTo>
                  <a:lnTo>
                    <a:pt x="1009191" y="644466"/>
                  </a:lnTo>
                </a:path>
                <a:path w="3105150" h="644525">
                  <a:moveTo>
                    <a:pt x="1319486" y="644466"/>
                  </a:moveTo>
                  <a:lnTo>
                    <a:pt x="1785632" y="644466"/>
                  </a:lnTo>
                </a:path>
                <a:path w="3105150" h="644525">
                  <a:moveTo>
                    <a:pt x="2095927" y="644466"/>
                  </a:moveTo>
                  <a:lnTo>
                    <a:pt x="2561368" y="644466"/>
                  </a:lnTo>
                </a:path>
                <a:path w="3105150" h="644525">
                  <a:moveTo>
                    <a:pt x="2872368" y="644466"/>
                  </a:moveTo>
                  <a:lnTo>
                    <a:pt x="3105089" y="644466"/>
                  </a:lnTo>
                </a:path>
                <a:path w="3105150" h="644525">
                  <a:moveTo>
                    <a:pt x="0" y="322233"/>
                  </a:moveTo>
                  <a:lnTo>
                    <a:pt x="232720" y="322233"/>
                  </a:lnTo>
                </a:path>
                <a:path w="3105150" h="644525">
                  <a:moveTo>
                    <a:pt x="543750" y="322233"/>
                  </a:moveTo>
                  <a:lnTo>
                    <a:pt x="1009191" y="322233"/>
                  </a:lnTo>
                </a:path>
                <a:path w="3105150" h="644525">
                  <a:moveTo>
                    <a:pt x="1319486" y="322233"/>
                  </a:moveTo>
                  <a:lnTo>
                    <a:pt x="1785632" y="322233"/>
                  </a:lnTo>
                </a:path>
                <a:path w="3105150" h="644525">
                  <a:moveTo>
                    <a:pt x="2095927" y="322233"/>
                  </a:moveTo>
                  <a:lnTo>
                    <a:pt x="2561368" y="322233"/>
                  </a:lnTo>
                </a:path>
                <a:path w="3105150" h="644525">
                  <a:moveTo>
                    <a:pt x="2872368" y="322233"/>
                  </a:moveTo>
                  <a:lnTo>
                    <a:pt x="3105089" y="322233"/>
                  </a:lnTo>
                </a:path>
                <a:path w="3105150" h="644525">
                  <a:moveTo>
                    <a:pt x="0" y="0"/>
                  </a:moveTo>
                  <a:lnTo>
                    <a:pt x="232720" y="0"/>
                  </a:lnTo>
                </a:path>
                <a:path w="3105150" h="644525">
                  <a:moveTo>
                    <a:pt x="543749" y="0"/>
                  </a:moveTo>
                  <a:lnTo>
                    <a:pt x="1009191" y="0"/>
                  </a:lnTo>
                </a:path>
                <a:path w="3105150" h="644525">
                  <a:moveTo>
                    <a:pt x="1319485" y="0"/>
                  </a:moveTo>
                  <a:lnTo>
                    <a:pt x="1785632" y="0"/>
                  </a:lnTo>
                </a:path>
                <a:path w="3105150" h="644525">
                  <a:moveTo>
                    <a:pt x="2095927" y="0"/>
                  </a:moveTo>
                  <a:lnTo>
                    <a:pt x="3105089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42293" y="3622166"/>
              <a:ext cx="3105150" cy="1289050"/>
            </a:xfrm>
            <a:custGeom>
              <a:avLst/>
              <a:gdLst/>
              <a:ahLst/>
              <a:cxnLst/>
              <a:rect l="l" t="t" r="r" b="b"/>
              <a:pathLst>
                <a:path w="3105150" h="1289050">
                  <a:moveTo>
                    <a:pt x="0" y="1288933"/>
                  </a:moveTo>
                  <a:lnTo>
                    <a:pt x="232721" y="1288933"/>
                  </a:lnTo>
                </a:path>
                <a:path w="3105150" h="1289050">
                  <a:moveTo>
                    <a:pt x="543750" y="1288933"/>
                  </a:moveTo>
                  <a:lnTo>
                    <a:pt x="1009191" y="1288933"/>
                  </a:lnTo>
                </a:path>
                <a:path w="3105150" h="1289050">
                  <a:moveTo>
                    <a:pt x="1319486" y="1288933"/>
                  </a:moveTo>
                  <a:lnTo>
                    <a:pt x="1785632" y="1288933"/>
                  </a:lnTo>
                </a:path>
                <a:path w="3105150" h="1289050">
                  <a:moveTo>
                    <a:pt x="2095927" y="1288933"/>
                  </a:moveTo>
                  <a:lnTo>
                    <a:pt x="2561368" y="1288933"/>
                  </a:lnTo>
                </a:path>
                <a:path w="3105150" h="1289050">
                  <a:moveTo>
                    <a:pt x="2872368" y="1288933"/>
                  </a:moveTo>
                  <a:lnTo>
                    <a:pt x="3105089" y="1288933"/>
                  </a:lnTo>
                </a:path>
                <a:path w="3105150" h="1289050">
                  <a:moveTo>
                    <a:pt x="543750" y="966699"/>
                  </a:moveTo>
                  <a:lnTo>
                    <a:pt x="1009191" y="966699"/>
                  </a:lnTo>
                </a:path>
                <a:path w="3105150" h="1289050">
                  <a:moveTo>
                    <a:pt x="1319486" y="966699"/>
                  </a:moveTo>
                  <a:lnTo>
                    <a:pt x="1785632" y="966699"/>
                  </a:lnTo>
                </a:path>
                <a:path w="3105150" h="1289050">
                  <a:moveTo>
                    <a:pt x="2095927" y="966699"/>
                  </a:moveTo>
                  <a:lnTo>
                    <a:pt x="2561368" y="966699"/>
                  </a:lnTo>
                </a:path>
                <a:path w="3105150" h="1289050">
                  <a:moveTo>
                    <a:pt x="2872368" y="966699"/>
                  </a:moveTo>
                  <a:lnTo>
                    <a:pt x="3105089" y="966699"/>
                  </a:lnTo>
                </a:path>
                <a:path w="3105150" h="1289050">
                  <a:moveTo>
                    <a:pt x="0" y="644466"/>
                  </a:moveTo>
                  <a:lnTo>
                    <a:pt x="232720" y="644466"/>
                  </a:lnTo>
                </a:path>
                <a:path w="3105150" h="1289050">
                  <a:moveTo>
                    <a:pt x="543749" y="644466"/>
                  </a:moveTo>
                  <a:lnTo>
                    <a:pt x="1009191" y="644466"/>
                  </a:lnTo>
                </a:path>
                <a:path w="3105150" h="1289050">
                  <a:moveTo>
                    <a:pt x="1319486" y="644466"/>
                  </a:moveTo>
                  <a:lnTo>
                    <a:pt x="1785632" y="644466"/>
                  </a:lnTo>
                </a:path>
                <a:path w="3105150" h="1289050">
                  <a:moveTo>
                    <a:pt x="2095927" y="644466"/>
                  </a:moveTo>
                  <a:lnTo>
                    <a:pt x="2561368" y="644466"/>
                  </a:lnTo>
                </a:path>
                <a:path w="3105150" h="1289050">
                  <a:moveTo>
                    <a:pt x="2872368" y="644466"/>
                  </a:moveTo>
                  <a:lnTo>
                    <a:pt x="3105089" y="644466"/>
                  </a:lnTo>
                </a:path>
                <a:path w="3105150" h="1289050">
                  <a:moveTo>
                    <a:pt x="0" y="322233"/>
                  </a:moveTo>
                  <a:lnTo>
                    <a:pt x="232720" y="322233"/>
                  </a:lnTo>
                </a:path>
                <a:path w="3105150" h="1289050">
                  <a:moveTo>
                    <a:pt x="543749" y="322233"/>
                  </a:moveTo>
                  <a:lnTo>
                    <a:pt x="1009191" y="322233"/>
                  </a:lnTo>
                </a:path>
                <a:path w="3105150" h="1289050">
                  <a:moveTo>
                    <a:pt x="1319485" y="322233"/>
                  </a:moveTo>
                  <a:lnTo>
                    <a:pt x="1785632" y="322233"/>
                  </a:lnTo>
                </a:path>
                <a:path w="3105150" h="1289050">
                  <a:moveTo>
                    <a:pt x="2095927" y="322233"/>
                  </a:moveTo>
                  <a:lnTo>
                    <a:pt x="2561368" y="322233"/>
                  </a:lnTo>
                </a:path>
                <a:path w="3105150" h="1289050">
                  <a:moveTo>
                    <a:pt x="2872368" y="322233"/>
                  </a:moveTo>
                  <a:lnTo>
                    <a:pt x="3105089" y="322233"/>
                  </a:lnTo>
                </a:path>
                <a:path w="3105150" h="1289050">
                  <a:moveTo>
                    <a:pt x="0" y="0"/>
                  </a:moveTo>
                  <a:lnTo>
                    <a:pt x="232720" y="0"/>
                  </a:lnTo>
                </a:path>
                <a:path w="3105150" h="1289050">
                  <a:moveTo>
                    <a:pt x="543749" y="0"/>
                  </a:moveTo>
                  <a:lnTo>
                    <a:pt x="1009191" y="0"/>
                  </a:lnTo>
                </a:path>
                <a:path w="3105150" h="1289050">
                  <a:moveTo>
                    <a:pt x="1319485" y="0"/>
                  </a:moveTo>
                  <a:lnTo>
                    <a:pt x="1785632" y="0"/>
                  </a:lnTo>
                </a:path>
                <a:path w="3105150" h="1289050">
                  <a:moveTo>
                    <a:pt x="2095927" y="0"/>
                  </a:moveTo>
                  <a:lnTo>
                    <a:pt x="2561368" y="0"/>
                  </a:lnTo>
                </a:path>
                <a:path w="3105150" h="1289050">
                  <a:moveTo>
                    <a:pt x="2872368" y="0"/>
                  </a:moveTo>
                  <a:lnTo>
                    <a:pt x="3105089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42293" y="3300666"/>
              <a:ext cx="3105150" cy="0"/>
            </a:xfrm>
            <a:custGeom>
              <a:avLst/>
              <a:gdLst/>
              <a:ahLst/>
              <a:cxnLst/>
              <a:rect l="l" t="t" r="r" b="b"/>
              <a:pathLst>
                <a:path w="3105150">
                  <a:moveTo>
                    <a:pt x="0" y="0"/>
                  </a:moveTo>
                  <a:lnTo>
                    <a:pt x="1009191" y="0"/>
                  </a:lnTo>
                </a:path>
                <a:path w="3105150">
                  <a:moveTo>
                    <a:pt x="1319485" y="0"/>
                  </a:moveTo>
                  <a:lnTo>
                    <a:pt x="1785632" y="0"/>
                  </a:lnTo>
                </a:path>
                <a:path w="3105150">
                  <a:moveTo>
                    <a:pt x="2095927" y="0"/>
                  </a:moveTo>
                  <a:lnTo>
                    <a:pt x="2561368" y="0"/>
                  </a:lnTo>
                </a:path>
                <a:path w="3105150">
                  <a:moveTo>
                    <a:pt x="2872368" y="0"/>
                  </a:moveTo>
                  <a:lnTo>
                    <a:pt x="3105089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42293" y="3299199"/>
              <a:ext cx="3105150" cy="0"/>
            </a:xfrm>
            <a:custGeom>
              <a:avLst/>
              <a:gdLst/>
              <a:ahLst/>
              <a:cxnLst/>
              <a:rect l="l" t="t" r="r" b="b"/>
              <a:pathLst>
                <a:path w="3105150">
                  <a:moveTo>
                    <a:pt x="0" y="0"/>
                  </a:moveTo>
                  <a:lnTo>
                    <a:pt x="3105089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42293" y="3299938"/>
              <a:ext cx="3105150" cy="3222625"/>
            </a:xfrm>
            <a:custGeom>
              <a:avLst/>
              <a:gdLst/>
              <a:ahLst/>
              <a:cxnLst/>
              <a:rect l="l" t="t" r="r" b="b"/>
              <a:pathLst>
                <a:path w="3105150" h="3222625">
                  <a:moveTo>
                    <a:pt x="0" y="3222332"/>
                  </a:moveTo>
                  <a:lnTo>
                    <a:pt x="3105060" y="3222332"/>
                  </a:lnTo>
                  <a:lnTo>
                    <a:pt x="3105059" y="0"/>
                  </a:lnTo>
                  <a:lnTo>
                    <a:pt x="0" y="0"/>
                  </a:lnTo>
                  <a:lnTo>
                    <a:pt x="0" y="3222332"/>
                  </a:lnTo>
                  <a:close/>
                </a:path>
              </a:pathLst>
            </a:custGeom>
            <a:ln w="4408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51481" y="5523141"/>
              <a:ext cx="1863725" cy="999490"/>
            </a:xfrm>
            <a:custGeom>
              <a:avLst/>
              <a:gdLst/>
              <a:ahLst/>
              <a:cxnLst/>
              <a:rect l="l" t="t" r="r" b="b"/>
              <a:pathLst>
                <a:path w="1863725" h="999490">
                  <a:moveTo>
                    <a:pt x="310286" y="0"/>
                  </a:moveTo>
                  <a:lnTo>
                    <a:pt x="0" y="0"/>
                  </a:lnTo>
                  <a:lnTo>
                    <a:pt x="0" y="999134"/>
                  </a:lnTo>
                  <a:lnTo>
                    <a:pt x="310286" y="999134"/>
                  </a:lnTo>
                  <a:lnTo>
                    <a:pt x="310286" y="0"/>
                  </a:lnTo>
                  <a:close/>
                </a:path>
                <a:path w="1863725" h="999490">
                  <a:moveTo>
                    <a:pt x="1086739" y="189674"/>
                  </a:moveTo>
                  <a:lnTo>
                    <a:pt x="776439" y="189674"/>
                  </a:lnTo>
                  <a:lnTo>
                    <a:pt x="776439" y="999134"/>
                  </a:lnTo>
                  <a:lnTo>
                    <a:pt x="1086739" y="999134"/>
                  </a:lnTo>
                  <a:lnTo>
                    <a:pt x="1086739" y="189674"/>
                  </a:lnTo>
                  <a:close/>
                </a:path>
                <a:path w="1863725" h="999490">
                  <a:moveTo>
                    <a:pt x="1863178" y="381457"/>
                  </a:moveTo>
                  <a:lnTo>
                    <a:pt x="1552181" y="381457"/>
                  </a:lnTo>
                  <a:lnTo>
                    <a:pt x="1552181" y="999134"/>
                  </a:lnTo>
                  <a:lnTo>
                    <a:pt x="1863178" y="999134"/>
                  </a:lnTo>
                  <a:lnTo>
                    <a:pt x="1863178" y="3814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51481" y="4870208"/>
              <a:ext cx="1863725" cy="1034415"/>
            </a:xfrm>
            <a:custGeom>
              <a:avLst/>
              <a:gdLst/>
              <a:ahLst/>
              <a:cxnLst/>
              <a:rect l="l" t="t" r="r" b="b"/>
              <a:pathLst>
                <a:path w="1863725" h="1034414">
                  <a:moveTo>
                    <a:pt x="310286" y="0"/>
                  </a:moveTo>
                  <a:lnTo>
                    <a:pt x="0" y="0"/>
                  </a:lnTo>
                  <a:lnTo>
                    <a:pt x="0" y="652932"/>
                  </a:lnTo>
                  <a:lnTo>
                    <a:pt x="310286" y="652932"/>
                  </a:lnTo>
                  <a:lnTo>
                    <a:pt x="310286" y="0"/>
                  </a:lnTo>
                  <a:close/>
                </a:path>
                <a:path w="1863725" h="1034414">
                  <a:moveTo>
                    <a:pt x="1086739" y="377939"/>
                  </a:moveTo>
                  <a:lnTo>
                    <a:pt x="776439" y="377939"/>
                  </a:lnTo>
                  <a:lnTo>
                    <a:pt x="776439" y="842606"/>
                  </a:lnTo>
                  <a:lnTo>
                    <a:pt x="1086739" y="842606"/>
                  </a:lnTo>
                  <a:lnTo>
                    <a:pt x="1086739" y="377939"/>
                  </a:lnTo>
                  <a:close/>
                </a:path>
                <a:path w="1863725" h="1034414">
                  <a:moveTo>
                    <a:pt x="1863178" y="609917"/>
                  </a:moveTo>
                  <a:lnTo>
                    <a:pt x="1552181" y="609917"/>
                  </a:lnTo>
                  <a:lnTo>
                    <a:pt x="1552181" y="1034389"/>
                  </a:lnTo>
                  <a:lnTo>
                    <a:pt x="1863178" y="1034389"/>
                  </a:lnTo>
                  <a:lnTo>
                    <a:pt x="1863178" y="609917"/>
                  </a:lnTo>
                  <a:close/>
                </a:path>
              </a:pathLst>
            </a:custGeom>
            <a:solidFill>
              <a:srgbClr val="00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75003" y="4789118"/>
              <a:ext cx="2639695" cy="1733550"/>
            </a:xfrm>
            <a:custGeom>
              <a:avLst/>
              <a:gdLst/>
              <a:ahLst/>
              <a:cxnLst/>
              <a:rect l="l" t="t" r="r" b="b"/>
              <a:pathLst>
                <a:path w="2639695" h="1733550">
                  <a:moveTo>
                    <a:pt x="311035" y="1502587"/>
                  </a:moveTo>
                  <a:lnTo>
                    <a:pt x="0" y="1502587"/>
                  </a:lnTo>
                  <a:lnTo>
                    <a:pt x="0" y="1733156"/>
                  </a:lnTo>
                  <a:lnTo>
                    <a:pt x="311035" y="1733156"/>
                  </a:lnTo>
                  <a:lnTo>
                    <a:pt x="311035" y="1502587"/>
                  </a:lnTo>
                  <a:close/>
                </a:path>
                <a:path w="2639695" h="1733550">
                  <a:moveTo>
                    <a:pt x="1086764" y="0"/>
                  </a:moveTo>
                  <a:lnTo>
                    <a:pt x="776478" y="0"/>
                  </a:lnTo>
                  <a:lnTo>
                    <a:pt x="776478" y="81089"/>
                  </a:lnTo>
                  <a:lnTo>
                    <a:pt x="1086764" y="81089"/>
                  </a:lnTo>
                  <a:lnTo>
                    <a:pt x="1086764" y="0"/>
                  </a:lnTo>
                  <a:close/>
                </a:path>
                <a:path w="2639695" h="1733550">
                  <a:moveTo>
                    <a:pt x="1863217" y="384289"/>
                  </a:moveTo>
                  <a:lnTo>
                    <a:pt x="1552917" y="384289"/>
                  </a:lnTo>
                  <a:lnTo>
                    <a:pt x="1552917" y="459028"/>
                  </a:lnTo>
                  <a:lnTo>
                    <a:pt x="1863217" y="459028"/>
                  </a:lnTo>
                  <a:lnTo>
                    <a:pt x="1863217" y="384289"/>
                  </a:lnTo>
                  <a:close/>
                </a:path>
                <a:path w="2639695" h="1733550">
                  <a:moveTo>
                    <a:pt x="2639657" y="643064"/>
                  </a:moveTo>
                  <a:lnTo>
                    <a:pt x="2328659" y="643064"/>
                  </a:lnTo>
                  <a:lnTo>
                    <a:pt x="2328659" y="691007"/>
                  </a:lnTo>
                  <a:lnTo>
                    <a:pt x="2639657" y="691007"/>
                  </a:lnTo>
                  <a:lnTo>
                    <a:pt x="2639657" y="643064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75003" y="4605096"/>
              <a:ext cx="2639695" cy="1687195"/>
            </a:xfrm>
            <a:custGeom>
              <a:avLst/>
              <a:gdLst/>
              <a:ahLst/>
              <a:cxnLst/>
              <a:rect l="l" t="t" r="r" b="b"/>
              <a:pathLst>
                <a:path w="2639695" h="1687195">
                  <a:moveTo>
                    <a:pt x="311035" y="881380"/>
                  </a:moveTo>
                  <a:lnTo>
                    <a:pt x="0" y="881380"/>
                  </a:lnTo>
                  <a:lnTo>
                    <a:pt x="0" y="1686610"/>
                  </a:lnTo>
                  <a:lnTo>
                    <a:pt x="311035" y="1686610"/>
                  </a:lnTo>
                  <a:lnTo>
                    <a:pt x="311035" y="881380"/>
                  </a:lnTo>
                  <a:close/>
                </a:path>
                <a:path w="2639695" h="1687195">
                  <a:moveTo>
                    <a:pt x="1086764" y="0"/>
                  </a:moveTo>
                  <a:lnTo>
                    <a:pt x="776478" y="0"/>
                  </a:lnTo>
                  <a:lnTo>
                    <a:pt x="776478" y="184023"/>
                  </a:lnTo>
                  <a:lnTo>
                    <a:pt x="1086764" y="184023"/>
                  </a:lnTo>
                  <a:lnTo>
                    <a:pt x="1086764" y="0"/>
                  </a:lnTo>
                  <a:close/>
                </a:path>
                <a:path w="2639695" h="1687195">
                  <a:moveTo>
                    <a:pt x="1863217" y="448437"/>
                  </a:moveTo>
                  <a:lnTo>
                    <a:pt x="1552917" y="448437"/>
                  </a:lnTo>
                  <a:lnTo>
                    <a:pt x="1552917" y="568312"/>
                  </a:lnTo>
                  <a:lnTo>
                    <a:pt x="1863217" y="568312"/>
                  </a:lnTo>
                  <a:lnTo>
                    <a:pt x="1863217" y="448437"/>
                  </a:lnTo>
                  <a:close/>
                </a:path>
                <a:path w="2639695" h="1687195">
                  <a:moveTo>
                    <a:pt x="2639657" y="645160"/>
                  </a:moveTo>
                  <a:lnTo>
                    <a:pt x="2328659" y="645160"/>
                  </a:lnTo>
                  <a:lnTo>
                    <a:pt x="2328659" y="827087"/>
                  </a:lnTo>
                  <a:lnTo>
                    <a:pt x="2639657" y="827087"/>
                  </a:lnTo>
                  <a:lnTo>
                    <a:pt x="2639657" y="645160"/>
                  </a:lnTo>
                  <a:close/>
                </a:path>
              </a:pathLst>
            </a:custGeom>
            <a:solidFill>
              <a:srgbClr val="C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75003" y="4544453"/>
              <a:ext cx="2639695" cy="942340"/>
            </a:xfrm>
            <a:custGeom>
              <a:avLst/>
              <a:gdLst/>
              <a:ahLst/>
              <a:cxnLst/>
              <a:rect l="l" t="t" r="r" b="b"/>
              <a:pathLst>
                <a:path w="2639695" h="942339">
                  <a:moveTo>
                    <a:pt x="311035" y="922985"/>
                  </a:moveTo>
                  <a:lnTo>
                    <a:pt x="0" y="922985"/>
                  </a:lnTo>
                  <a:lnTo>
                    <a:pt x="0" y="942022"/>
                  </a:lnTo>
                  <a:lnTo>
                    <a:pt x="311035" y="942022"/>
                  </a:lnTo>
                  <a:lnTo>
                    <a:pt x="311035" y="922985"/>
                  </a:lnTo>
                  <a:close/>
                </a:path>
                <a:path w="2639695" h="942339">
                  <a:moveTo>
                    <a:pt x="1086764" y="0"/>
                  </a:moveTo>
                  <a:lnTo>
                    <a:pt x="776478" y="0"/>
                  </a:lnTo>
                  <a:lnTo>
                    <a:pt x="776478" y="60642"/>
                  </a:lnTo>
                  <a:lnTo>
                    <a:pt x="1086764" y="60642"/>
                  </a:lnTo>
                  <a:lnTo>
                    <a:pt x="1086764" y="0"/>
                  </a:lnTo>
                  <a:close/>
                </a:path>
                <a:path w="2639695" h="942339">
                  <a:moveTo>
                    <a:pt x="1863217" y="494271"/>
                  </a:moveTo>
                  <a:lnTo>
                    <a:pt x="1552917" y="494271"/>
                  </a:lnTo>
                  <a:lnTo>
                    <a:pt x="1552917" y="509079"/>
                  </a:lnTo>
                  <a:lnTo>
                    <a:pt x="1863217" y="509079"/>
                  </a:lnTo>
                  <a:lnTo>
                    <a:pt x="1863217" y="494271"/>
                  </a:lnTo>
                  <a:close/>
                </a:path>
                <a:path w="2639695" h="942339">
                  <a:moveTo>
                    <a:pt x="2639657" y="693826"/>
                  </a:moveTo>
                  <a:lnTo>
                    <a:pt x="2328659" y="693826"/>
                  </a:lnTo>
                  <a:lnTo>
                    <a:pt x="2328659" y="705802"/>
                  </a:lnTo>
                  <a:lnTo>
                    <a:pt x="2639657" y="705802"/>
                  </a:lnTo>
                  <a:lnTo>
                    <a:pt x="2639657" y="693826"/>
                  </a:lnTo>
                  <a:close/>
                </a:path>
              </a:pathLst>
            </a:custGeom>
            <a:solidFill>
              <a:srgbClr val="83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75003" y="4483112"/>
              <a:ext cx="2639695" cy="984885"/>
            </a:xfrm>
            <a:custGeom>
              <a:avLst/>
              <a:gdLst/>
              <a:ahLst/>
              <a:cxnLst/>
              <a:rect l="l" t="t" r="r" b="b"/>
              <a:pathLst>
                <a:path w="2639695" h="984885">
                  <a:moveTo>
                    <a:pt x="311035" y="811568"/>
                  </a:moveTo>
                  <a:lnTo>
                    <a:pt x="0" y="811568"/>
                  </a:lnTo>
                  <a:lnTo>
                    <a:pt x="0" y="984326"/>
                  </a:lnTo>
                  <a:lnTo>
                    <a:pt x="311035" y="984326"/>
                  </a:lnTo>
                  <a:lnTo>
                    <a:pt x="311035" y="811568"/>
                  </a:lnTo>
                  <a:close/>
                </a:path>
                <a:path w="2639695" h="984885">
                  <a:moveTo>
                    <a:pt x="1086764" y="0"/>
                  </a:moveTo>
                  <a:lnTo>
                    <a:pt x="776478" y="0"/>
                  </a:lnTo>
                  <a:lnTo>
                    <a:pt x="776478" y="61341"/>
                  </a:lnTo>
                  <a:lnTo>
                    <a:pt x="1086764" y="61341"/>
                  </a:lnTo>
                  <a:lnTo>
                    <a:pt x="1086764" y="0"/>
                  </a:lnTo>
                  <a:close/>
                </a:path>
                <a:path w="2639695" h="984885">
                  <a:moveTo>
                    <a:pt x="1863217" y="525297"/>
                  </a:moveTo>
                  <a:lnTo>
                    <a:pt x="1552917" y="525297"/>
                  </a:lnTo>
                  <a:lnTo>
                    <a:pt x="1552917" y="555612"/>
                  </a:lnTo>
                  <a:lnTo>
                    <a:pt x="1863217" y="555612"/>
                  </a:lnTo>
                  <a:lnTo>
                    <a:pt x="1863217" y="525297"/>
                  </a:lnTo>
                  <a:close/>
                </a:path>
                <a:path w="2639695" h="984885">
                  <a:moveTo>
                    <a:pt x="2639657" y="743178"/>
                  </a:moveTo>
                  <a:lnTo>
                    <a:pt x="2328659" y="743178"/>
                  </a:lnTo>
                  <a:lnTo>
                    <a:pt x="2328659" y="755167"/>
                  </a:lnTo>
                  <a:lnTo>
                    <a:pt x="2639657" y="755167"/>
                  </a:lnTo>
                  <a:lnTo>
                    <a:pt x="2639657" y="743178"/>
                  </a:lnTo>
                  <a:close/>
                </a:path>
              </a:pathLst>
            </a:custGeom>
            <a:solidFill>
              <a:srgbClr val="5E1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727921" y="4918862"/>
              <a:ext cx="1087120" cy="307975"/>
            </a:xfrm>
            <a:custGeom>
              <a:avLst/>
              <a:gdLst/>
              <a:ahLst/>
              <a:cxnLst/>
              <a:rect l="l" t="t" r="r" b="b"/>
              <a:pathLst>
                <a:path w="1087120" h="307975">
                  <a:moveTo>
                    <a:pt x="310299" y="0"/>
                  </a:moveTo>
                  <a:lnTo>
                    <a:pt x="0" y="0"/>
                  </a:lnTo>
                  <a:lnTo>
                    <a:pt x="0" y="89547"/>
                  </a:lnTo>
                  <a:lnTo>
                    <a:pt x="310299" y="89547"/>
                  </a:lnTo>
                  <a:lnTo>
                    <a:pt x="310299" y="0"/>
                  </a:lnTo>
                  <a:close/>
                </a:path>
                <a:path w="1087120" h="307975">
                  <a:moveTo>
                    <a:pt x="1086739" y="186143"/>
                  </a:moveTo>
                  <a:lnTo>
                    <a:pt x="775741" y="186143"/>
                  </a:lnTo>
                  <a:lnTo>
                    <a:pt x="775741" y="307428"/>
                  </a:lnTo>
                  <a:lnTo>
                    <a:pt x="1086739" y="307428"/>
                  </a:lnTo>
                  <a:lnTo>
                    <a:pt x="1086739" y="186143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75003" y="4409071"/>
              <a:ext cx="2639695" cy="885825"/>
            </a:xfrm>
            <a:custGeom>
              <a:avLst/>
              <a:gdLst/>
              <a:ahLst/>
              <a:cxnLst/>
              <a:rect l="l" t="t" r="r" b="b"/>
              <a:pathLst>
                <a:path w="2639695" h="885825">
                  <a:moveTo>
                    <a:pt x="311035" y="827798"/>
                  </a:moveTo>
                  <a:lnTo>
                    <a:pt x="0" y="827798"/>
                  </a:lnTo>
                  <a:lnTo>
                    <a:pt x="0" y="885609"/>
                  </a:lnTo>
                  <a:lnTo>
                    <a:pt x="311035" y="885609"/>
                  </a:lnTo>
                  <a:lnTo>
                    <a:pt x="311035" y="827798"/>
                  </a:lnTo>
                  <a:close/>
                </a:path>
                <a:path w="2639695" h="885825">
                  <a:moveTo>
                    <a:pt x="1086764" y="33134"/>
                  </a:moveTo>
                  <a:lnTo>
                    <a:pt x="776478" y="33134"/>
                  </a:lnTo>
                  <a:lnTo>
                    <a:pt x="776478" y="74041"/>
                  </a:lnTo>
                  <a:lnTo>
                    <a:pt x="1086764" y="74041"/>
                  </a:lnTo>
                  <a:lnTo>
                    <a:pt x="1086764" y="33134"/>
                  </a:lnTo>
                  <a:close/>
                </a:path>
                <a:path w="2639695" h="885825">
                  <a:moveTo>
                    <a:pt x="1863217" y="0"/>
                  </a:moveTo>
                  <a:lnTo>
                    <a:pt x="1552917" y="0"/>
                  </a:lnTo>
                  <a:lnTo>
                    <a:pt x="1552917" y="509790"/>
                  </a:lnTo>
                  <a:lnTo>
                    <a:pt x="1863217" y="509790"/>
                  </a:lnTo>
                  <a:lnTo>
                    <a:pt x="1863217" y="0"/>
                  </a:lnTo>
                  <a:close/>
                </a:path>
                <a:path w="2639695" h="885825">
                  <a:moveTo>
                    <a:pt x="2639657" y="174866"/>
                  </a:moveTo>
                  <a:lnTo>
                    <a:pt x="2328659" y="174866"/>
                  </a:lnTo>
                  <a:lnTo>
                    <a:pt x="2328659" y="695934"/>
                  </a:lnTo>
                  <a:lnTo>
                    <a:pt x="2639657" y="695934"/>
                  </a:lnTo>
                  <a:lnTo>
                    <a:pt x="2639657" y="174866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75003" y="4214456"/>
              <a:ext cx="2639695" cy="1022985"/>
            </a:xfrm>
            <a:custGeom>
              <a:avLst/>
              <a:gdLst/>
              <a:ahLst/>
              <a:cxnLst/>
              <a:rect l="l" t="t" r="r" b="b"/>
              <a:pathLst>
                <a:path w="2639695" h="1022985">
                  <a:moveTo>
                    <a:pt x="311035" y="754468"/>
                  </a:moveTo>
                  <a:lnTo>
                    <a:pt x="0" y="754468"/>
                  </a:lnTo>
                  <a:lnTo>
                    <a:pt x="0" y="1022413"/>
                  </a:lnTo>
                  <a:lnTo>
                    <a:pt x="311035" y="1022413"/>
                  </a:lnTo>
                  <a:lnTo>
                    <a:pt x="311035" y="754468"/>
                  </a:lnTo>
                  <a:close/>
                </a:path>
                <a:path w="2639695" h="1022985">
                  <a:moveTo>
                    <a:pt x="1086764" y="186855"/>
                  </a:moveTo>
                  <a:lnTo>
                    <a:pt x="776478" y="186855"/>
                  </a:lnTo>
                  <a:lnTo>
                    <a:pt x="776478" y="227749"/>
                  </a:lnTo>
                  <a:lnTo>
                    <a:pt x="1086764" y="227749"/>
                  </a:lnTo>
                  <a:lnTo>
                    <a:pt x="1086764" y="186855"/>
                  </a:lnTo>
                  <a:close/>
                </a:path>
                <a:path w="2639695" h="1022985">
                  <a:moveTo>
                    <a:pt x="1863217" y="0"/>
                  </a:moveTo>
                  <a:lnTo>
                    <a:pt x="1552917" y="0"/>
                  </a:lnTo>
                  <a:lnTo>
                    <a:pt x="1552917" y="194614"/>
                  </a:lnTo>
                  <a:lnTo>
                    <a:pt x="1863217" y="194614"/>
                  </a:lnTo>
                  <a:lnTo>
                    <a:pt x="1863217" y="0"/>
                  </a:lnTo>
                  <a:close/>
                </a:path>
                <a:path w="2639695" h="1022985">
                  <a:moveTo>
                    <a:pt x="2639657" y="284861"/>
                  </a:moveTo>
                  <a:lnTo>
                    <a:pt x="2328659" y="284861"/>
                  </a:lnTo>
                  <a:lnTo>
                    <a:pt x="2328659" y="369481"/>
                  </a:lnTo>
                  <a:lnTo>
                    <a:pt x="2639657" y="369481"/>
                  </a:lnTo>
                  <a:lnTo>
                    <a:pt x="2639657" y="284861"/>
                  </a:lnTo>
                  <a:close/>
                </a:path>
              </a:pathLst>
            </a:custGeom>
            <a:solidFill>
              <a:srgbClr val="EF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75003" y="4094594"/>
              <a:ext cx="2639695" cy="874394"/>
            </a:xfrm>
            <a:custGeom>
              <a:avLst/>
              <a:gdLst/>
              <a:ahLst/>
              <a:cxnLst/>
              <a:rect l="l" t="t" r="r" b="b"/>
              <a:pathLst>
                <a:path w="2639695" h="874395">
                  <a:moveTo>
                    <a:pt x="311035" y="759396"/>
                  </a:moveTo>
                  <a:lnTo>
                    <a:pt x="0" y="759396"/>
                  </a:lnTo>
                  <a:lnTo>
                    <a:pt x="0" y="874331"/>
                  </a:lnTo>
                  <a:lnTo>
                    <a:pt x="311035" y="874331"/>
                  </a:lnTo>
                  <a:lnTo>
                    <a:pt x="311035" y="759396"/>
                  </a:lnTo>
                  <a:close/>
                </a:path>
                <a:path w="2639695" h="874395">
                  <a:moveTo>
                    <a:pt x="1086764" y="102946"/>
                  </a:moveTo>
                  <a:lnTo>
                    <a:pt x="776478" y="102946"/>
                  </a:lnTo>
                  <a:lnTo>
                    <a:pt x="776478" y="306717"/>
                  </a:lnTo>
                  <a:lnTo>
                    <a:pt x="1086764" y="306717"/>
                  </a:lnTo>
                  <a:lnTo>
                    <a:pt x="1086764" y="102946"/>
                  </a:lnTo>
                  <a:close/>
                </a:path>
                <a:path w="2639695" h="874395">
                  <a:moveTo>
                    <a:pt x="1863217" y="0"/>
                  </a:moveTo>
                  <a:lnTo>
                    <a:pt x="1552917" y="0"/>
                  </a:lnTo>
                  <a:lnTo>
                    <a:pt x="1552917" y="119862"/>
                  </a:lnTo>
                  <a:lnTo>
                    <a:pt x="1863217" y="119862"/>
                  </a:lnTo>
                  <a:lnTo>
                    <a:pt x="1863217" y="0"/>
                  </a:lnTo>
                  <a:close/>
                </a:path>
                <a:path w="2639695" h="874395">
                  <a:moveTo>
                    <a:pt x="2639657" y="295440"/>
                  </a:moveTo>
                  <a:lnTo>
                    <a:pt x="2328659" y="295440"/>
                  </a:lnTo>
                  <a:lnTo>
                    <a:pt x="2328659" y="404723"/>
                  </a:lnTo>
                  <a:lnTo>
                    <a:pt x="2639657" y="404723"/>
                  </a:lnTo>
                  <a:lnTo>
                    <a:pt x="2639657" y="2954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51481" y="3712425"/>
              <a:ext cx="1863725" cy="496570"/>
            </a:xfrm>
            <a:custGeom>
              <a:avLst/>
              <a:gdLst/>
              <a:ahLst/>
              <a:cxnLst/>
              <a:rect l="l" t="t" r="r" b="b"/>
              <a:pathLst>
                <a:path w="1863725" h="496570">
                  <a:moveTo>
                    <a:pt x="310286" y="179095"/>
                  </a:moveTo>
                  <a:lnTo>
                    <a:pt x="0" y="179095"/>
                  </a:lnTo>
                  <a:lnTo>
                    <a:pt x="0" y="219989"/>
                  </a:lnTo>
                  <a:lnTo>
                    <a:pt x="310286" y="219989"/>
                  </a:lnTo>
                  <a:lnTo>
                    <a:pt x="310286" y="179095"/>
                  </a:lnTo>
                  <a:close/>
                </a:path>
                <a:path w="1863725" h="496570">
                  <a:moveTo>
                    <a:pt x="1086739" y="142430"/>
                  </a:moveTo>
                  <a:lnTo>
                    <a:pt x="776439" y="142430"/>
                  </a:lnTo>
                  <a:lnTo>
                    <a:pt x="776439" y="187553"/>
                  </a:lnTo>
                  <a:lnTo>
                    <a:pt x="1086739" y="187553"/>
                  </a:lnTo>
                  <a:lnTo>
                    <a:pt x="1086739" y="142430"/>
                  </a:lnTo>
                  <a:close/>
                </a:path>
                <a:path w="1863725" h="496570">
                  <a:moveTo>
                    <a:pt x="1863178" y="0"/>
                  </a:moveTo>
                  <a:lnTo>
                    <a:pt x="1552168" y="0"/>
                  </a:lnTo>
                  <a:lnTo>
                    <a:pt x="1552168" y="496392"/>
                  </a:lnTo>
                  <a:lnTo>
                    <a:pt x="1863178" y="496392"/>
                  </a:lnTo>
                  <a:lnTo>
                    <a:pt x="1863178" y="0"/>
                  </a:lnTo>
                  <a:close/>
                </a:path>
              </a:pathLst>
            </a:custGeom>
            <a:solidFill>
              <a:srgbClr val="AA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75003" y="3639096"/>
              <a:ext cx="2639695" cy="946785"/>
            </a:xfrm>
            <a:custGeom>
              <a:avLst/>
              <a:gdLst/>
              <a:ahLst/>
              <a:cxnLst/>
              <a:rect l="l" t="t" r="r" b="b"/>
              <a:pathLst>
                <a:path w="2639695" h="946785">
                  <a:moveTo>
                    <a:pt x="311035" y="907465"/>
                  </a:moveTo>
                  <a:lnTo>
                    <a:pt x="0" y="907465"/>
                  </a:lnTo>
                  <a:lnTo>
                    <a:pt x="0" y="946251"/>
                  </a:lnTo>
                  <a:lnTo>
                    <a:pt x="311035" y="946251"/>
                  </a:lnTo>
                  <a:lnTo>
                    <a:pt x="311035" y="907465"/>
                  </a:lnTo>
                  <a:close/>
                </a:path>
                <a:path w="2639695" h="946785">
                  <a:moveTo>
                    <a:pt x="1863217" y="185445"/>
                  </a:moveTo>
                  <a:lnTo>
                    <a:pt x="1552917" y="185445"/>
                  </a:lnTo>
                  <a:lnTo>
                    <a:pt x="1552917" y="215760"/>
                  </a:lnTo>
                  <a:lnTo>
                    <a:pt x="1863217" y="215760"/>
                  </a:lnTo>
                  <a:lnTo>
                    <a:pt x="1863217" y="185445"/>
                  </a:lnTo>
                  <a:close/>
                </a:path>
                <a:path w="2639695" h="946785">
                  <a:moveTo>
                    <a:pt x="2639657" y="0"/>
                  </a:moveTo>
                  <a:lnTo>
                    <a:pt x="2328646" y="0"/>
                  </a:lnTo>
                  <a:lnTo>
                    <a:pt x="2328646" y="73329"/>
                  </a:lnTo>
                  <a:lnTo>
                    <a:pt x="2639657" y="73329"/>
                  </a:lnTo>
                  <a:lnTo>
                    <a:pt x="2639657" y="0"/>
                  </a:lnTo>
                  <a:close/>
                </a:path>
              </a:pathLst>
            </a:custGeom>
            <a:solidFill>
              <a:srgbClr val="9D85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75003" y="3409226"/>
              <a:ext cx="2639695" cy="1137920"/>
            </a:xfrm>
            <a:custGeom>
              <a:avLst/>
              <a:gdLst/>
              <a:ahLst/>
              <a:cxnLst/>
              <a:rect l="l" t="t" r="r" b="b"/>
              <a:pathLst>
                <a:path w="2639695" h="1137920">
                  <a:moveTo>
                    <a:pt x="311035" y="274294"/>
                  </a:moveTo>
                  <a:lnTo>
                    <a:pt x="0" y="274294"/>
                  </a:lnTo>
                  <a:lnTo>
                    <a:pt x="0" y="1137335"/>
                  </a:lnTo>
                  <a:lnTo>
                    <a:pt x="311035" y="1137335"/>
                  </a:lnTo>
                  <a:lnTo>
                    <a:pt x="311035" y="274294"/>
                  </a:lnTo>
                  <a:close/>
                </a:path>
                <a:path w="2639695" h="1137920">
                  <a:moveTo>
                    <a:pt x="1086764" y="95199"/>
                  </a:moveTo>
                  <a:lnTo>
                    <a:pt x="776478" y="95199"/>
                  </a:lnTo>
                  <a:lnTo>
                    <a:pt x="776478" y="482295"/>
                  </a:lnTo>
                  <a:lnTo>
                    <a:pt x="1086764" y="482295"/>
                  </a:lnTo>
                  <a:lnTo>
                    <a:pt x="1086764" y="95199"/>
                  </a:lnTo>
                  <a:close/>
                </a:path>
                <a:path w="2639695" h="1137920">
                  <a:moveTo>
                    <a:pt x="1863217" y="145961"/>
                  </a:moveTo>
                  <a:lnTo>
                    <a:pt x="1552917" y="145961"/>
                  </a:lnTo>
                  <a:lnTo>
                    <a:pt x="1552917" y="415315"/>
                  </a:lnTo>
                  <a:lnTo>
                    <a:pt x="1863217" y="415315"/>
                  </a:lnTo>
                  <a:lnTo>
                    <a:pt x="1863217" y="145961"/>
                  </a:lnTo>
                  <a:close/>
                </a:path>
                <a:path w="2639695" h="1137920">
                  <a:moveTo>
                    <a:pt x="2639657" y="0"/>
                  </a:moveTo>
                  <a:lnTo>
                    <a:pt x="2328646" y="0"/>
                  </a:lnTo>
                  <a:lnTo>
                    <a:pt x="2328646" y="229870"/>
                  </a:lnTo>
                  <a:lnTo>
                    <a:pt x="2639657" y="229870"/>
                  </a:lnTo>
                  <a:lnTo>
                    <a:pt x="2639657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75003" y="3299942"/>
              <a:ext cx="2639695" cy="384175"/>
            </a:xfrm>
            <a:custGeom>
              <a:avLst/>
              <a:gdLst/>
              <a:ahLst/>
              <a:cxnLst/>
              <a:rect l="l" t="t" r="r" b="b"/>
              <a:pathLst>
                <a:path w="2639695" h="384175">
                  <a:moveTo>
                    <a:pt x="311035" y="0"/>
                  </a:moveTo>
                  <a:lnTo>
                    <a:pt x="0" y="0"/>
                  </a:lnTo>
                  <a:lnTo>
                    <a:pt x="0" y="383578"/>
                  </a:lnTo>
                  <a:lnTo>
                    <a:pt x="311035" y="383578"/>
                  </a:lnTo>
                  <a:lnTo>
                    <a:pt x="311035" y="0"/>
                  </a:lnTo>
                  <a:close/>
                </a:path>
                <a:path w="2639695" h="384175">
                  <a:moveTo>
                    <a:pt x="1086764" y="0"/>
                  </a:moveTo>
                  <a:lnTo>
                    <a:pt x="776478" y="0"/>
                  </a:lnTo>
                  <a:lnTo>
                    <a:pt x="776478" y="204482"/>
                  </a:lnTo>
                  <a:lnTo>
                    <a:pt x="1086764" y="204482"/>
                  </a:lnTo>
                  <a:lnTo>
                    <a:pt x="1086764" y="0"/>
                  </a:lnTo>
                  <a:close/>
                </a:path>
                <a:path w="2639695" h="384175">
                  <a:moveTo>
                    <a:pt x="1863217" y="0"/>
                  </a:moveTo>
                  <a:lnTo>
                    <a:pt x="1552917" y="0"/>
                  </a:lnTo>
                  <a:lnTo>
                    <a:pt x="1552917" y="255244"/>
                  </a:lnTo>
                  <a:lnTo>
                    <a:pt x="1863217" y="255244"/>
                  </a:lnTo>
                  <a:lnTo>
                    <a:pt x="1863217" y="0"/>
                  </a:lnTo>
                  <a:close/>
                </a:path>
                <a:path w="2639695" h="384175">
                  <a:moveTo>
                    <a:pt x="2639657" y="0"/>
                  </a:moveTo>
                  <a:lnTo>
                    <a:pt x="2328646" y="0"/>
                  </a:lnTo>
                  <a:lnTo>
                    <a:pt x="2328646" y="109283"/>
                  </a:lnTo>
                  <a:lnTo>
                    <a:pt x="2639657" y="109283"/>
                  </a:lnTo>
                  <a:lnTo>
                    <a:pt x="263965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42293" y="3299933"/>
              <a:ext cx="3105150" cy="3222625"/>
            </a:xfrm>
            <a:custGeom>
              <a:avLst/>
              <a:gdLst/>
              <a:ahLst/>
              <a:cxnLst/>
              <a:rect l="l" t="t" r="r" b="b"/>
              <a:pathLst>
                <a:path w="3105150" h="3222625">
                  <a:moveTo>
                    <a:pt x="0" y="3222338"/>
                  </a:moveTo>
                  <a:lnTo>
                    <a:pt x="3105089" y="3222338"/>
                  </a:lnTo>
                </a:path>
                <a:path w="3105150" h="3222625">
                  <a:moveTo>
                    <a:pt x="0" y="3222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2495" y="6039611"/>
            <a:ext cx="797051" cy="563880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745738" y="5872924"/>
            <a:ext cx="3893185" cy="69850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20"/>
              </a:lnSpc>
            </a:pPr>
            <a:r>
              <a:rPr sz="4500" spc="-35" dirty="0">
                <a:latin typeface="Calibri Light"/>
                <a:cs typeface="Calibri Light"/>
              </a:rPr>
              <a:t>PME</a:t>
            </a:r>
            <a:r>
              <a:rPr sz="4500" spc="-114" dirty="0">
                <a:latin typeface="Calibri Light"/>
                <a:cs typeface="Calibri Light"/>
              </a:rPr>
              <a:t> </a:t>
            </a:r>
            <a:r>
              <a:rPr sz="4500" spc="-35" dirty="0">
                <a:latin typeface="Calibri Light"/>
                <a:cs typeface="Calibri Light"/>
              </a:rPr>
              <a:t>Kidure</a:t>
            </a:r>
            <a:r>
              <a:rPr sz="4500" spc="-95" dirty="0">
                <a:latin typeface="Calibri Light"/>
                <a:cs typeface="Calibri Light"/>
              </a:rPr>
              <a:t> </a:t>
            </a:r>
            <a:r>
              <a:rPr sz="4500" spc="-30" dirty="0">
                <a:latin typeface="Calibri Light"/>
                <a:cs typeface="Calibri Light"/>
              </a:rPr>
              <a:t>2023</a:t>
            </a:r>
            <a:endParaRPr sz="4500">
              <a:latin typeface="Calibri Light"/>
              <a:cs typeface="Calibri Ligh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3975" y="735324"/>
            <a:ext cx="4801235" cy="4013200"/>
            <a:chOff x="143975" y="735324"/>
            <a:chExt cx="4801235" cy="4013200"/>
          </a:xfrm>
        </p:grpSpPr>
        <p:sp>
          <p:nvSpPr>
            <p:cNvPr id="40" name="object 40"/>
            <p:cNvSpPr/>
            <p:nvPr/>
          </p:nvSpPr>
          <p:spPr>
            <a:xfrm>
              <a:off x="143975" y="735324"/>
              <a:ext cx="4801235" cy="4013200"/>
            </a:xfrm>
            <a:custGeom>
              <a:avLst/>
              <a:gdLst/>
              <a:ahLst/>
              <a:cxnLst/>
              <a:rect l="l" t="t" r="r" b="b"/>
              <a:pathLst>
                <a:path w="4801235" h="4013200">
                  <a:moveTo>
                    <a:pt x="4801159" y="0"/>
                  </a:moveTo>
                  <a:lnTo>
                    <a:pt x="0" y="0"/>
                  </a:lnTo>
                  <a:lnTo>
                    <a:pt x="0" y="4012980"/>
                  </a:lnTo>
                  <a:lnTo>
                    <a:pt x="4801159" y="4012980"/>
                  </a:lnTo>
                  <a:lnTo>
                    <a:pt x="4801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6622" y="3899006"/>
              <a:ext cx="3155950" cy="0"/>
            </a:xfrm>
            <a:custGeom>
              <a:avLst/>
              <a:gdLst/>
              <a:ahLst/>
              <a:cxnLst/>
              <a:rect l="l" t="t" r="r" b="b"/>
              <a:pathLst>
                <a:path w="3155950">
                  <a:moveTo>
                    <a:pt x="0" y="0"/>
                  </a:moveTo>
                  <a:lnTo>
                    <a:pt x="236405" y="0"/>
                  </a:lnTo>
                </a:path>
                <a:path w="3155950">
                  <a:moveTo>
                    <a:pt x="551992" y="0"/>
                  </a:moveTo>
                  <a:lnTo>
                    <a:pt x="1025818" y="0"/>
                  </a:lnTo>
                </a:path>
                <a:path w="3155950">
                  <a:moveTo>
                    <a:pt x="1341363" y="0"/>
                  </a:moveTo>
                  <a:lnTo>
                    <a:pt x="1814174" y="0"/>
                  </a:lnTo>
                </a:path>
                <a:path w="3155950">
                  <a:moveTo>
                    <a:pt x="2129719" y="0"/>
                  </a:moveTo>
                  <a:lnTo>
                    <a:pt x="2602530" y="0"/>
                  </a:lnTo>
                </a:path>
                <a:path w="3155950">
                  <a:moveTo>
                    <a:pt x="2917991" y="0"/>
                  </a:moveTo>
                  <a:lnTo>
                    <a:pt x="3155495" y="0"/>
                  </a:lnTo>
                </a:path>
              </a:pathLst>
            </a:custGeom>
            <a:ln w="4224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6622" y="1477012"/>
              <a:ext cx="3155950" cy="2119630"/>
            </a:xfrm>
            <a:custGeom>
              <a:avLst/>
              <a:gdLst/>
              <a:ahLst/>
              <a:cxnLst/>
              <a:rect l="l" t="t" r="r" b="b"/>
              <a:pathLst>
                <a:path w="3155950" h="2119629">
                  <a:moveTo>
                    <a:pt x="0" y="2119624"/>
                  </a:moveTo>
                  <a:lnTo>
                    <a:pt x="236405" y="2119624"/>
                  </a:lnTo>
                </a:path>
                <a:path w="3155950" h="2119629">
                  <a:moveTo>
                    <a:pt x="551992" y="2119624"/>
                  </a:moveTo>
                  <a:lnTo>
                    <a:pt x="1025818" y="2119624"/>
                  </a:lnTo>
                </a:path>
                <a:path w="3155950" h="2119629">
                  <a:moveTo>
                    <a:pt x="1341363" y="2119624"/>
                  </a:moveTo>
                  <a:lnTo>
                    <a:pt x="1814174" y="2119624"/>
                  </a:lnTo>
                </a:path>
                <a:path w="3155950" h="2119629">
                  <a:moveTo>
                    <a:pt x="2129719" y="2119624"/>
                  </a:moveTo>
                  <a:lnTo>
                    <a:pt x="2602530" y="2119624"/>
                  </a:lnTo>
                </a:path>
                <a:path w="3155950" h="2119629">
                  <a:moveTo>
                    <a:pt x="2917991" y="2119624"/>
                  </a:moveTo>
                  <a:lnTo>
                    <a:pt x="3155495" y="2119624"/>
                  </a:lnTo>
                </a:path>
                <a:path w="3155950" h="2119629">
                  <a:moveTo>
                    <a:pt x="0" y="1816241"/>
                  </a:moveTo>
                  <a:lnTo>
                    <a:pt x="236405" y="1816241"/>
                  </a:lnTo>
                </a:path>
                <a:path w="3155950" h="2119629">
                  <a:moveTo>
                    <a:pt x="551992" y="1816241"/>
                  </a:moveTo>
                  <a:lnTo>
                    <a:pt x="1025818" y="1816241"/>
                  </a:lnTo>
                </a:path>
                <a:path w="3155950" h="2119629">
                  <a:moveTo>
                    <a:pt x="1341363" y="1816241"/>
                  </a:moveTo>
                  <a:lnTo>
                    <a:pt x="1814174" y="1816241"/>
                  </a:lnTo>
                </a:path>
                <a:path w="3155950" h="2119629">
                  <a:moveTo>
                    <a:pt x="2129719" y="1816241"/>
                  </a:moveTo>
                  <a:lnTo>
                    <a:pt x="2602530" y="1816241"/>
                  </a:lnTo>
                </a:path>
                <a:path w="3155950" h="2119629">
                  <a:moveTo>
                    <a:pt x="2917991" y="1816241"/>
                  </a:moveTo>
                  <a:lnTo>
                    <a:pt x="3155495" y="1816241"/>
                  </a:lnTo>
                </a:path>
                <a:path w="3155950" h="2119629">
                  <a:moveTo>
                    <a:pt x="0" y="1513872"/>
                  </a:moveTo>
                  <a:lnTo>
                    <a:pt x="236405" y="1513872"/>
                  </a:lnTo>
                </a:path>
                <a:path w="3155950" h="2119629">
                  <a:moveTo>
                    <a:pt x="551992" y="1513872"/>
                  </a:moveTo>
                  <a:lnTo>
                    <a:pt x="1025818" y="1513872"/>
                  </a:lnTo>
                </a:path>
                <a:path w="3155950" h="2119629">
                  <a:moveTo>
                    <a:pt x="1341363" y="1513872"/>
                  </a:moveTo>
                  <a:lnTo>
                    <a:pt x="1814174" y="1513872"/>
                  </a:lnTo>
                </a:path>
                <a:path w="3155950" h="2119629">
                  <a:moveTo>
                    <a:pt x="2129719" y="1513872"/>
                  </a:moveTo>
                  <a:lnTo>
                    <a:pt x="2602530" y="1513872"/>
                  </a:lnTo>
                </a:path>
                <a:path w="3155950" h="2119629">
                  <a:moveTo>
                    <a:pt x="2917991" y="1513872"/>
                  </a:moveTo>
                  <a:lnTo>
                    <a:pt x="3155495" y="1513872"/>
                  </a:lnTo>
                </a:path>
                <a:path w="3155950" h="2119629">
                  <a:moveTo>
                    <a:pt x="0" y="1210489"/>
                  </a:moveTo>
                  <a:lnTo>
                    <a:pt x="236405" y="1210489"/>
                  </a:lnTo>
                </a:path>
                <a:path w="3155950" h="2119629">
                  <a:moveTo>
                    <a:pt x="551992" y="1210489"/>
                  </a:moveTo>
                  <a:lnTo>
                    <a:pt x="1025818" y="1210489"/>
                  </a:lnTo>
                </a:path>
                <a:path w="3155950" h="2119629">
                  <a:moveTo>
                    <a:pt x="1341363" y="1210489"/>
                  </a:moveTo>
                  <a:lnTo>
                    <a:pt x="1814174" y="1210489"/>
                  </a:lnTo>
                </a:path>
                <a:path w="3155950" h="2119629">
                  <a:moveTo>
                    <a:pt x="2129719" y="1210489"/>
                  </a:moveTo>
                  <a:lnTo>
                    <a:pt x="2602530" y="1210489"/>
                  </a:lnTo>
                </a:path>
                <a:path w="3155950" h="2119629">
                  <a:moveTo>
                    <a:pt x="2917991" y="1210489"/>
                  </a:moveTo>
                  <a:lnTo>
                    <a:pt x="3155495" y="1210489"/>
                  </a:lnTo>
                </a:path>
                <a:path w="3155950" h="2119629">
                  <a:moveTo>
                    <a:pt x="0" y="908120"/>
                  </a:moveTo>
                  <a:lnTo>
                    <a:pt x="236405" y="908120"/>
                  </a:lnTo>
                </a:path>
                <a:path w="3155950" h="2119629">
                  <a:moveTo>
                    <a:pt x="551992" y="908120"/>
                  </a:moveTo>
                  <a:lnTo>
                    <a:pt x="1025818" y="908120"/>
                  </a:lnTo>
                </a:path>
                <a:path w="3155950" h="2119629">
                  <a:moveTo>
                    <a:pt x="1341363" y="908120"/>
                  </a:moveTo>
                  <a:lnTo>
                    <a:pt x="1814174" y="908120"/>
                  </a:lnTo>
                </a:path>
                <a:path w="3155950" h="2119629">
                  <a:moveTo>
                    <a:pt x="2129719" y="908120"/>
                  </a:moveTo>
                  <a:lnTo>
                    <a:pt x="2602530" y="908120"/>
                  </a:lnTo>
                </a:path>
                <a:path w="3155950" h="2119629">
                  <a:moveTo>
                    <a:pt x="2917991" y="908120"/>
                  </a:moveTo>
                  <a:lnTo>
                    <a:pt x="3155495" y="908120"/>
                  </a:lnTo>
                </a:path>
                <a:path w="3155950" h="2119629">
                  <a:moveTo>
                    <a:pt x="0" y="605752"/>
                  </a:moveTo>
                  <a:lnTo>
                    <a:pt x="236405" y="605752"/>
                  </a:lnTo>
                </a:path>
                <a:path w="3155950" h="2119629">
                  <a:moveTo>
                    <a:pt x="551992" y="605752"/>
                  </a:moveTo>
                  <a:lnTo>
                    <a:pt x="1025818" y="605752"/>
                  </a:lnTo>
                </a:path>
                <a:path w="3155950" h="2119629">
                  <a:moveTo>
                    <a:pt x="1341363" y="605752"/>
                  </a:moveTo>
                  <a:lnTo>
                    <a:pt x="1814174" y="605752"/>
                  </a:lnTo>
                </a:path>
                <a:path w="3155950" h="2119629">
                  <a:moveTo>
                    <a:pt x="2129719" y="605752"/>
                  </a:moveTo>
                  <a:lnTo>
                    <a:pt x="2602530" y="605752"/>
                  </a:lnTo>
                </a:path>
                <a:path w="3155950" h="2119629">
                  <a:moveTo>
                    <a:pt x="2917991" y="605752"/>
                  </a:moveTo>
                  <a:lnTo>
                    <a:pt x="3155495" y="605752"/>
                  </a:lnTo>
                </a:path>
                <a:path w="3155950" h="2119629">
                  <a:moveTo>
                    <a:pt x="0" y="302368"/>
                  </a:moveTo>
                  <a:lnTo>
                    <a:pt x="236405" y="302368"/>
                  </a:lnTo>
                </a:path>
                <a:path w="3155950" h="2119629">
                  <a:moveTo>
                    <a:pt x="551992" y="302368"/>
                  </a:moveTo>
                  <a:lnTo>
                    <a:pt x="1025818" y="302368"/>
                  </a:lnTo>
                </a:path>
                <a:path w="3155950" h="2119629">
                  <a:moveTo>
                    <a:pt x="1341363" y="302368"/>
                  </a:moveTo>
                  <a:lnTo>
                    <a:pt x="1814174" y="302368"/>
                  </a:lnTo>
                </a:path>
                <a:path w="3155950" h="2119629">
                  <a:moveTo>
                    <a:pt x="2129719" y="302368"/>
                  </a:moveTo>
                  <a:lnTo>
                    <a:pt x="2602530" y="302368"/>
                  </a:lnTo>
                </a:path>
                <a:path w="3155950" h="2119629">
                  <a:moveTo>
                    <a:pt x="2917991" y="302368"/>
                  </a:moveTo>
                  <a:lnTo>
                    <a:pt x="3155495" y="302368"/>
                  </a:lnTo>
                </a:path>
                <a:path w="3155950" h="2119629">
                  <a:moveTo>
                    <a:pt x="0" y="0"/>
                  </a:moveTo>
                  <a:lnTo>
                    <a:pt x="236405" y="0"/>
                  </a:lnTo>
                </a:path>
                <a:path w="3155950" h="2119629">
                  <a:moveTo>
                    <a:pt x="551992" y="0"/>
                  </a:moveTo>
                  <a:lnTo>
                    <a:pt x="1025818" y="0"/>
                  </a:lnTo>
                </a:path>
                <a:path w="3155950" h="2119629">
                  <a:moveTo>
                    <a:pt x="1341363" y="0"/>
                  </a:moveTo>
                  <a:lnTo>
                    <a:pt x="1814174" y="0"/>
                  </a:lnTo>
                </a:path>
                <a:path w="3155950" h="2119629">
                  <a:moveTo>
                    <a:pt x="2129719" y="0"/>
                  </a:moveTo>
                  <a:lnTo>
                    <a:pt x="2602530" y="0"/>
                  </a:lnTo>
                </a:path>
                <a:path w="3155950" h="2119629">
                  <a:moveTo>
                    <a:pt x="2917991" y="0"/>
                  </a:moveTo>
                  <a:lnTo>
                    <a:pt x="3155495" y="0"/>
                  </a:lnTo>
                </a:path>
              </a:pathLst>
            </a:custGeom>
            <a:ln w="4224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66622" y="1172573"/>
              <a:ext cx="3155950" cy="2540"/>
            </a:xfrm>
            <a:custGeom>
              <a:avLst/>
              <a:gdLst/>
              <a:ahLst/>
              <a:cxnLst/>
              <a:rect l="l" t="t" r="r" b="b"/>
              <a:pathLst>
                <a:path w="3155950" h="2540">
                  <a:moveTo>
                    <a:pt x="0" y="2112"/>
                  </a:moveTo>
                  <a:lnTo>
                    <a:pt x="1025818" y="2112"/>
                  </a:lnTo>
                </a:path>
                <a:path w="3155950" h="2540">
                  <a:moveTo>
                    <a:pt x="1341363" y="2112"/>
                  </a:moveTo>
                  <a:lnTo>
                    <a:pt x="1814174" y="2112"/>
                  </a:lnTo>
                </a:path>
                <a:path w="3155950" h="2540">
                  <a:moveTo>
                    <a:pt x="2129719" y="2112"/>
                  </a:moveTo>
                  <a:lnTo>
                    <a:pt x="2602530" y="2112"/>
                  </a:lnTo>
                </a:path>
                <a:path w="3155950" h="2540">
                  <a:moveTo>
                    <a:pt x="2917991" y="2112"/>
                  </a:moveTo>
                  <a:lnTo>
                    <a:pt x="3155495" y="2112"/>
                  </a:lnTo>
                </a:path>
                <a:path w="3155950" h="2540">
                  <a:moveTo>
                    <a:pt x="0" y="0"/>
                  </a:moveTo>
                  <a:lnTo>
                    <a:pt x="3155495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66622" y="1173654"/>
              <a:ext cx="3155950" cy="3028950"/>
            </a:xfrm>
            <a:custGeom>
              <a:avLst/>
              <a:gdLst/>
              <a:ahLst/>
              <a:cxnLst/>
              <a:rect l="l" t="t" r="r" b="b"/>
              <a:pathLst>
                <a:path w="3155950" h="3028950">
                  <a:moveTo>
                    <a:pt x="0" y="3028760"/>
                  </a:moveTo>
                  <a:lnTo>
                    <a:pt x="3155453" y="3028760"/>
                  </a:lnTo>
                  <a:lnTo>
                    <a:pt x="3155453" y="0"/>
                  </a:lnTo>
                  <a:lnTo>
                    <a:pt x="0" y="0"/>
                  </a:lnTo>
                  <a:lnTo>
                    <a:pt x="0" y="3028760"/>
                  </a:lnTo>
                  <a:close/>
                </a:path>
              </a:pathLst>
            </a:custGeom>
            <a:ln w="6343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3021" y="2285707"/>
              <a:ext cx="2681605" cy="1917064"/>
            </a:xfrm>
            <a:custGeom>
              <a:avLst/>
              <a:gdLst/>
              <a:ahLst/>
              <a:cxnLst/>
              <a:rect l="l" t="t" r="r" b="b"/>
              <a:pathLst>
                <a:path w="2681604" h="1917064">
                  <a:moveTo>
                    <a:pt x="315582" y="763016"/>
                  </a:moveTo>
                  <a:lnTo>
                    <a:pt x="0" y="763016"/>
                  </a:lnTo>
                  <a:lnTo>
                    <a:pt x="0" y="1916709"/>
                  </a:lnTo>
                  <a:lnTo>
                    <a:pt x="315582" y="1916709"/>
                  </a:lnTo>
                  <a:lnTo>
                    <a:pt x="315582" y="763016"/>
                  </a:lnTo>
                  <a:close/>
                </a:path>
                <a:path w="2681604" h="1917064">
                  <a:moveTo>
                    <a:pt x="1104963" y="0"/>
                  </a:moveTo>
                  <a:lnTo>
                    <a:pt x="789419" y="0"/>
                  </a:lnTo>
                  <a:lnTo>
                    <a:pt x="789419" y="1916709"/>
                  </a:lnTo>
                  <a:lnTo>
                    <a:pt x="1104963" y="1916709"/>
                  </a:lnTo>
                  <a:lnTo>
                    <a:pt x="1104963" y="0"/>
                  </a:lnTo>
                  <a:close/>
                </a:path>
                <a:path w="2681604" h="1917064">
                  <a:moveTo>
                    <a:pt x="1893316" y="494131"/>
                  </a:moveTo>
                  <a:lnTo>
                    <a:pt x="1577771" y="494131"/>
                  </a:lnTo>
                  <a:lnTo>
                    <a:pt x="1577771" y="1916709"/>
                  </a:lnTo>
                  <a:lnTo>
                    <a:pt x="1893316" y="1916709"/>
                  </a:lnTo>
                  <a:lnTo>
                    <a:pt x="1893316" y="494131"/>
                  </a:lnTo>
                  <a:close/>
                </a:path>
                <a:path w="2681604" h="1917064">
                  <a:moveTo>
                    <a:pt x="2681592" y="698080"/>
                  </a:moveTo>
                  <a:lnTo>
                    <a:pt x="2366124" y="698080"/>
                  </a:lnTo>
                  <a:lnTo>
                    <a:pt x="2366124" y="1916709"/>
                  </a:lnTo>
                  <a:lnTo>
                    <a:pt x="2681592" y="1916709"/>
                  </a:lnTo>
                  <a:lnTo>
                    <a:pt x="2681592" y="698080"/>
                  </a:lnTo>
                  <a:close/>
                </a:path>
              </a:pathLst>
            </a:custGeom>
            <a:solidFill>
              <a:srgbClr val="008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3021" y="1736775"/>
              <a:ext cx="2681605" cy="1312545"/>
            </a:xfrm>
            <a:custGeom>
              <a:avLst/>
              <a:gdLst/>
              <a:ahLst/>
              <a:cxnLst/>
              <a:rect l="l" t="t" r="r" b="b"/>
              <a:pathLst>
                <a:path w="2681604" h="1312545">
                  <a:moveTo>
                    <a:pt x="315582" y="644309"/>
                  </a:moveTo>
                  <a:lnTo>
                    <a:pt x="0" y="644309"/>
                  </a:lnTo>
                  <a:lnTo>
                    <a:pt x="0" y="1311948"/>
                  </a:lnTo>
                  <a:lnTo>
                    <a:pt x="315582" y="1311948"/>
                  </a:lnTo>
                  <a:lnTo>
                    <a:pt x="315582" y="644309"/>
                  </a:lnTo>
                  <a:close/>
                </a:path>
                <a:path w="2681604" h="1312545">
                  <a:moveTo>
                    <a:pt x="1104963" y="31445"/>
                  </a:moveTo>
                  <a:lnTo>
                    <a:pt x="789419" y="31445"/>
                  </a:lnTo>
                  <a:lnTo>
                    <a:pt x="789419" y="548932"/>
                  </a:lnTo>
                  <a:lnTo>
                    <a:pt x="1104963" y="548932"/>
                  </a:lnTo>
                  <a:lnTo>
                    <a:pt x="1104963" y="31445"/>
                  </a:lnTo>
                  <a:close/>
                </a:path>
                <a:path w="2681604" h="1312545">
                  <a:moveTo>
                    <a:pt x="1893316" y="0"/>
                  </a:moveTo>
                  <a:lnTo>
                    <a:pt x="1577771" y="0"/>
                  </a:lnTo>
                  <a:lnTo>
                    <a:pt x="1577771" y="1043063"/>
                  </a:lnTo>
                  <a:lnTo>
                    <a:pt x="1893316" y="1043063"/>
                  </a:lnTo>
                  <a:lnTo>
                    <a:pt x="1893316" y="0"/>
                  </a:lnTo>
                  <a:close/>
                </a:path>
                <a:path w="2681604" h="1312545">
                  <a:moveTo>
                    <a:pt x="2681592" y="291198"/>
                  </a:moveTo>
                  <a:lnTo>
                    <a:pt x="2366124" y="291198"/>
                  </a:lnTo>
                  <a:lnTo>
                    <a:pt x="2366124" y="1247013"/>
                  </a:lnTo>
                  <a:lnTo>
                    <a:pt x="2681592" y="1247013"/>
                  </a:lnTo>
                  <a:lnTo>
                    <a:pt x="2681592" y="29119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3021" y="1492237"/>
              <a:ext cx="2681605" cy="889000"/>
            </a:xfrm>
            <a:custGeom>
              <a:avLst/>
              <a:gdLst/>
              <a:ahLst/>
              <a:cxnLst/>
              <a:rect l="l" t="t" r="r" b="b"/>
              <a:pathLst>
                <a:path w="2681604" h="889000">
                  <a:moveTo>
                    <a:pt x="315582" y="853325"/>
                  </a:moveTo>
                  <a:lnTo>
                    <a:pt x="0" y="853325"/>
                  </a:lnTo>
                  <a:lnTo>
                    <a:pt x="0" y="888847"/>
                  </a:lnTo>
                  <a:lnTo>
                    <a:pt x="315582" y="888847"/>
                  </a:lnTo>
                  <a:lnTo>
                    <a:pt x="315582" y="853325"/>
                  </a:lnTo>
                  <a:close/>
                </a:path>
                <a:path w="2681604" h="889000">
                  <a:moveTo>
                    <a:pt x="1104963" y="237426"/>
                  </a:moveTo>
                  <a:lnTo>
                    <a:pt x="789419" y="237426"/>
                  </a:lnTo>
                  <a:lnTo>
                    <a:pt x="789419" y="275983"/>
                  </a:lnTo>
                  <a:lnTo>
                    <a:pt x="1104963" y="275983"/>
                  </a:lnTo>
                  <a:lnTo>
                    <a:pt x="1104963" y="237426"/>
                  </a:lnTo>
                  <a:close/>
                </a:path>
                <a:path w="2681604" h="889000">
                  <a:moveTo>
                    <a:pt x="1893316" y="174523"/>
                  </a:moveTo>
                  <a:lnTo>
                    <a:pt x="1577771" y="174523"/>
                  </a:lnTo>
                  <a:lnTo>
                    <a:pt x="1577771" y="244538"/>
                  </a:lnTo>
                  <a:lnTo>
                    <a:pt x="1893316" y="244538"/>
                  </a:lnTo>
                  <a:lnTo>
                    <a:pt x="1893316" y="174523"/>
                  </a:lnTo>
                  <a:close/>
                </a:path>
                <a:path w="2681604" h="889000">
                  <a:moveTo>
                    <a:pt x="2681592" y="0"/>
                  </a:moveTo>
                  <a:lnTo>
                    <a:pt x="2366124" y="0"/>
                  </a:lnTo>
                  <a:lnTo>
                    <a:pt x="2366124" y="535736"/>
                  </a:lnTo>
                  <a:lnTo>
                    <a:pt x="2681592" y="535736"/>
                  </a:lnTo>
                  <a:lnTo>
                    <a:pt x="2681592" y="0"/>
                  </a:lnTo>
                  <a:close/>
                </a:path>
              </a:pathLst>
            </a:custGeom>
            <a:solidFill>
              <a:srgbClr val="99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03021" y="1276121"/>
              <a:ext cx="2681605" cy="1069975"/>
            </a:xfrm>
            <a:custGeom>
              <a:avLst/>
              <a:gdLst/>
              <a:ahLst/>
              <a:cxnLst/>
              <a:rect l="l" t="t" r="r" b="b"/>
              <a:pathLst>
                <a:path w="2681604" h="1069975">
                  <a:moveTo>
                    <a:pt x="315582" y="257721"/>
                  </a:moveTo>
                  <a:lnTo>
                    <a:pt x="0" y="257721"/>
                  </a:lnTo>
                  <a:lnTo>
                    <a:pt x="0" y="1069441"/>
                  </a:lnTo>
                  <a:lnTo>
                    <a:pt x="315582" y="1069441"/>
                  </a:lnTo>
                  <a:lnTo>
                    <a:pt x="315582" y="257721"/>
                  </a:lnTo>
                  <a:close/>
                </a:path>
                <a:path w="2681604" h="1069975">
                  <a:moveTo>
                    <a:pt x="1104963" y="89281"/>
                  </a:moveTo>
                  <a:lnTo>
                    <a:pt x="789419" y="89281"/>
                  </a:lnTo>
                  <a:lnTo>
                    <a:pt x="789419" y="453542"/>
                  </a:lnTo>
                  <a:lnTo>
                    <a:pt x="1104963" y="453542"/>
                  </a:lnTo>
                  <a:lnTo>
                    <a:pt x="1104963" y="89281"/>
                  </a:lnTo>
                  <a:close/>
                </a:path>
                <a:path w="2681604" h="1069975">
                  <a:moveTo>
                    <a:pt x="1893316" y="136969"/>
                  </a:moveTo>
                  <a:lnTo>
                    <a:pt x="1577771" y="136969"/>
                  </a:lnTo>
                  <a:lnTo>
                    <a:pt x="1577771" y="390639"/>
                  </a:lnTo>
                  <a:lnTo>
                    <a:pt x="1893316" y="390639"/>
                  </a:lnTo>
                  <a:lnTo>
                    <a:pt x="1893316" y="136969"/>
                  </a:lnTo>
                  <a:close/>
                </a:path>
                <a:path w="2681604" h="1069975">
                  <a:moveTo>
                    <a:pt x="2681592" y="0"/>
                  </a:moveTo>
                  <a:lnTo>
                    <a:pt x="2366124" y="0"/>
                  </a:lnTo>
                  <a:lnTo>
                    <a:pt x="2366124" y="216115"/>
                  </a:lnTo>
                  <a:lnTo>
                    <a:pt x="2681592" y="216115"/>
                  </a:lnTo>
                  <a:lnTo>
                    <a:pt x="268159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3021" y="1173632"/>
              <a:ext cx="2681605" cy="360680"/>
            </a:xfrm>
            <a:custGeom>
              <a:avLst/>
              <a:gdLst/>
              <a:ahLst/>
              <a:cxnLst/>
              <a:rect l="l" t="t" r="r" b="b"/>
              <a:pathLst>
                <a:path w="2681604" h="360680">
                  <a:moveTo>
                    <a:pt x="315582" y="0"/>
                  </a:moveTo>
                  <a:lnTo>
                    <a:pt x="0" y="0"/>
                  </a:lnTo>
                  <a:lnTo>
                    <a:pt x="0" y="360210"/>
                  </a:lnTo>
                  <a:lnTo>
                    <a:pt x="315582" y="360210"/>
                  </a:lnTo>
                  <a:lnTo>
                    <a:pt x="315582" y="0"/>
                  </a:lnTo>
                  <a:close/>
                </a:path>
                <a:path w="2681604" h="360680">
                  <a:moveTo>
                    <a:pt x="1104963" y="0"/>
                  </a:moveTo>
                  <a:lnTo>
                    <a:pt x="789419" y="0"/>
                  </a:lnTo>
                  <a:lnTo>
                    <a:pt x="789419" y="191770"/>
                  </a:lnTo>
                  <a:lnTo>
                    <a:pt x="1104963" y="191770"/>
                  </a:lnTo>
                  <a:lnTo>
                    <a:pt x="1104963" y="0"/>
                  </a:lnTo>
                  <a:close/>
                </a:path>
                <a:path w="2681604" h="360680">
                  <a:moveTo>
                    <a:pt x="1893316" y="0"/>
                  </a:moveTo>
                  <a:lnTo>
                    <a:pt x="1577771" y="0"/>
                  </a:lnTo>
                  <a:lnTo>
                    <a:pt x="1577771" y="239458"/>
                  </a:lnTo>
                  <a:lnTo>
                    <a:pt x="1893316" y="239458"/>
                  </a:lnTo>
                  <a:lnTo>
                    <a:pt x="1893316" y="0"/>
                  </a:lnTo>
                  <a:close/>
                </a:path>
                <a:path w="2681604" h="360680">
                  <a:moveTo>
                    <a:pt x="2681592" y="0"/>
                  </a:moveTo>
                  <a:lnTo>
                    <a:pt x="2366124" y="0"/>
                  </a:lnTo>
                  <a:lnTo>
                    <a:pt x="2366124" y="102489"/>
                  </a:lnTo>
                  <a:lnTo>
                    <a:pt x="2681592" y="102489"/>
                  </a:lnTo>
                  <a:lnTo>
                    <a:pt x="2681592" y="0"/>
                  </a:lnTo>
                  <a:close/>
                </a:path>
              </a:pathLst>
            </a:custGeom>
            <a:solidFill>
              <a:srgbClr val="FF4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66622" y="1173629"/>
              <a:ext cx="3155950" cy="3028950"/>
            </a:xfrm>
            <a:custGeom>
              <a:avLst/>
              <a:gdLst/>
              <a:ahLst/>
              <a:cxnLst/>
              <a:rect l="l" t="t" r="r" b="b"/>
              <a:pathLst>
                <a:path w="3155950" h="3028950">
                  <a:moveTo>
                    <a:pt x="0" y="3028785"/>
                  </a:moveTo>
                  <a:lnTo>
                    <a:pt x="3155495" y="3028785"/>
                  </a:lnTo>
                </a:path>
                <a:path w="3155950" h="3028950">
                  <a:moveTo>
                    <a:pt x="0" y="3028785"/>
                  </a:moveTo>
                  <a:lnTo>
                    <a:pt x="0" y="0"/>
                  </a:lnTo>
                </a:path>
              </a:pathLst>
            </a:custGeom>
            <a:ln w="4224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63026" y="4239526"/>
            <a:ext cx="39497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Famosa</a:t>
            </a:r>
            <a:r>
              <a:rPr sz="650" spc="-35" dirty="0">
                <a:latin typeface="Calibri"/>
                <a:cs typeface="Calibri"/>
              </a:rPr>
              <a:t> </a:t>
            </a:r>
            <a:r>
              <a:rPr sz="650" spc="5" dirty="0">
                <a:latin typeface="Calibri"/>
                <a:cs typeface="Calibri"/>
              </a:rPr>
              <a:t>44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037597" y="4239526"/>
            <a:ext cx="37909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BioActives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1993" y="4129537"/>
            <a:ext cx="12827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29379" y="3826762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10%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9379" y="3523819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20%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29379" y="3221027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30%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29379" y="2918067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40%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29379" y="2615275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50%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29379" y="2312314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60%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9379" y="2009066"/>
            <a:ext cx="170815" cy="1270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50" dirty="0">
                <a:latin typeface="Calibri"/>
                <a:cs typeface="Calibri"/>
              </a:rPr>
              <a:t>70%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29379" y="1706563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80%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29379" y="1403518"/>
            <a:ext cx="17081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90%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6562" y="1100810"/>
            <a:ext cx="21399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100%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25941" y="4239526"/>
            <a:ext cx="1320165" cy="4076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2880" marR="5715" indent="-170815">
              <a:lnSpc>
                <a:spcPct val="104500"/>
              </a:lnSpc>
              <a:spcBef>
                <a:spcPts val="75"/>
              </a:spcBef>
              <a:tabLst>
                <a:tab pos="918210" algn="l"/>
              </a:tabLst>
            </a:pPr>
            <a:r>
              <a:rPr sz="650" dirty="0">
                <a:latin typeface="Calibri"/>
                <a:cs typeface="Calibri"/>
              </a:rPr>
              <a:t>Famos</a:t>
            </a:r>
            <a:r>
              <a:rPr sz="650" spc="5" dirty="0">
                <a:latin typeface="Calibri"/>
                <a:cs typeface="Calibri"/>
              </a:rPr>
              <a:t>a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spc="5" dirty="0">
                <a:latin typeface="Calibri"/>
                <a:cs typeface="Calibri"/>
              </a:rPr>
              <a:t>44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5" dirty="0">
                <a:latin typeface="Calibri"/>
                <a:cs typeface="Calibri"/>
              </a:rPr>
              <a:t>+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Sai</a:t>
            </a:r>
            <a:r>
              <a:rPr sz="650" spc="5" dirty="0">
                <a:latin typeface="Calibri"/>
                <a:cs typeface="Calibri"/>
              </a:rPr>
              <a:t>nt</a:t>
            </a:r>
            <a:r>
              <a:rPr sz="650" dirty="0">
                <a:latin typeface="Calibri"/>
                <a:cs typeface="Calibri"/>
              </a:rPr>
              <a:t>	</a:t>
            </a:r>
            <a:r>
              <a:rPr sz="650" spc="5" dirty="0">
                <a:latin typeface="Calibri"/>
                <a:cs typeface="Calibri"/>
              </a:rPr>
              <a:t>Protéines </a:t>
            </a:r>
            <a:r>
              <a:rPr sz="650" dirty="0">
                <a:latin typeface="Calibri"/>
                <a:cs typeface="Calibri"/>
              </a:rPr>
              <a:t>+  Marcllin</a:t>
            </a:r>
            <a:endParaRPr sz="650">
              <a:latin typeface="Calibri"/>
              <a:cs typeface="Calibri"/>
            </a:endParaRPr>
          </a:p>
          <a:p>
            <a:pPr marL="127635">
              <a:lnSpc>
                <a:spcPct val="100000"/>
              </a:lnSpc>
              <a:spcBef>
                <a:spcPts val="204"/>
              </a:spcBef>
            </a:pPr>
            <a:r>
              <a:rPr sz="1000" spc="-5" dirty="0">
                <a:latin typeface="Calibri"/>
                <a:cs typeface="Calibri"/>
              </a:rPr>
              <a:t>4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paddocks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PMEKidure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5615" y="780939"/>
            <a:ext cx="3597275" cy="2908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850" spc="5" dirty="0">
                <a:latin typeface="Calibri"/>
                <a:cs typeface="Calibri"/>
              </a:rPr>
              <a:t>PME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Kidure.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Composition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des </a:t>
            </a:r>
            <a:r>
              <a:rPr sz="850" spc="5" dirty="0">
                <a:latin typeface="Calibri"/>
                <a:cs typeface="Calibri"/>
              </a:rPr>
              <a:t>PME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du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LA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du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Valentin.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Equilibre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entre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catégories.</a:t>
            </a:r>
            <a:endParaRPr sz="85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5"/>
              </a:spcBef>
            </a:pPr>
            <a:r>
              <a:rPr sz="850" dirty="0">
                <a:latin typeface="Calibri"/>
                <a:cs typeface="Calibri"/>
              </a:rPr>
              <a:t>Septembre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5" dirty="0">
                <a:latin typeface="Calibri"/>
                <a:cs typeface="Calibri"/>
              </a:rPr>
              <a:t>2023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780397" y="2357737"/>
            <a:ext cx="92710" cy="1113155"/>
            <a:chOff x="3780397" y="2357737"/>
            <a:chExt cx="92710" cy="1113155"/>
          </a:xfrm>
        </p:grpSpPr>
        <p:sp>
          <p:nvSpPr>
            <p:cNvPr id="67" name="object 67"/>
            <p:cNvSpPr/>
            <p:nvPr/>
          </p:nvSpPr>
          <p:spPr>
            <a:xfrm>
              <a:off x="3780397" y="2357737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10" h="92710">
                  <a:moveTo>
                    <a:pt x="92329" y="0"/>
                  </a:moveTo>
                  <a:lnTo>
                    <a:pt x="0" y="0"/>
                  </a:lnTo>
                  <a:lnTo>
                    <a:pt x="0" y="92334"/>
                  </a:lnTo>
                  <a:lnTo>
                    <a:pt x="92329" y="92334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FF4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80397" y="2612417"/>
              <a:ext cx="92710" cy="93345"/>
            </a:xfrm>
            <a:custGeom>
              <a:avLst/>
              <a:gdLst/>
              <a:ahLst/>
              <a:cxnLst/>
              <a:rect l="l" t="t" r="r" b="b"/>
              <a:pathLst>
                <a:path w="92710" h="93344">
                  <a:moveTo>
                    <a:pt x="92329" y="0"/>
                  </a:moveTo>
                  <a:lnTo>
                    <a:pt x="0" y="0"/>
                  </a:lnTo>
                  <a:lnTo>
                    <a:pt x="0" y="93348"/>
                  </a:lnTo>
                  <a:lnTo>
                    <a:pt x="92329" y="93348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780397" y="2867096"/>
              <a:ext cx="92710" cy="93345"/>
            </a:xfrm>
            <a:custGeom>
              <a:avLst/>
              <a:gdLst/>
              <a:ahLst/>
              <a:cxnLst/>
              <a:rect l="l" t="t" r="r" b="b"/>
              <a:pathLst>
                <a:path w="92710" h="93344">
                  <a:moveTo>
                    <a:pt x="92329" y="0"/>
                  </a:moveTo>
                  <a:lnTo>
                    <a:pt x="0" y="0"/>
                  </a:lnTo>
                  <a:lnTo>
                    <a:pt x="0" y="93348"/>
                  </a:lnTo>
                  <a:lnTo>
                    <a:pt x="92329" y="93348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99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780397" y="3122791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10" h="92710">
                  <a:moveTo>
                    <a:pt x="92329" y="0"/>
                  </a:moveTo>
                  <a:lnTo>
                    <a:pt x="0" y="0"/>
                  </a:lnTo>
                  <a:lnTo>
                    <a:pt x="0" y="92334"/>
                  </a:lnTo>
                  <a:lnTo>
                    <a:pt x="92329" y="92334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80397" y="3377470"/>
              <a:ext cx="92710" cy="93345"/>
            </a:xfrm>
            <a:custGeom>
              <a:avLst/>
              <a:gdLst/>
              <a:ahLst/>
              <a:cxnLst/>
              <a:rect l="l" t="t" r="r" b="b"/>
              <a:pathLst>
                <a:path w="92710" h="93345">
                  <a:moveTo>
                    <a:pt x="92329" y="0"/>
                  </a:moveTo>
                  <a:lnTo>
                    <a:pt x="0" y="0"/>
                  </a:lnTo>
                  <a:lnTo>
                    <a:pt x="0" y="93348"/>
                  </a:lnTo>
                  <a:lnTo>
                    <a:pt x="92329" y="93348"/>
                  </a:lnTo>
                  <a:lnTo>
                    <a:pt x="92329" y="0"/>
                  </a:lnTo>
                  <a:close/>
                </a:path>
              </a:pathLst>
            </a:custGeom>
            <a:solidFill>
              <a:srgbClr val="008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3904079" y="2219034"/>
            <a:ext cx="970280" cy="13011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8800"/>
              </a:lnSpc>
              <a:spcBef>
                <a:spcPts val="90"/>
              </a:spcBef>
            </a:pPr>
            <a:r>
              <a:rPr sz="1300" spc="5" dirty="0">
                <a:latin typeface="Calibri"/>
                <a:cs typeface="Calibri"/>
              </a:rPr>
              <a:t>sol </a:t>
            </a:r>
            <a:r>
              <a:rPr sz="1300" spc="15" dirty="0">
                <a:latin typeface="Calibri"/>
                <a:cs typeface="Calibri"/>
              </a:rPr>
              <a:t>nu 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10" dirty="0">
                <a:latin typeface="Calibri"/>
                <a:cs typeface="Calibri"/>
              </a:rPr>
              <a:t>adventices 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10" dirty="0">
                <a:latin typeface="Calibri"/>
                <a:cs typeface="Calibri"/>
              </a:rPr>
              <a:t>bio actives 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5" dirty="0">
                <a:latin typeface="Calibri"/>
                <a:cs typeface="Calibri"/>
              </a:rPr>
              <a:t>l</a:t>
            </a:r>
            <a:r>
              <a:rPr sz="1300" spc="10" dirty="0">
                <a:latin typeface="Calibri"/>
                <a:cs typeface="Calibri"/>
              </a:rPr>
              <a:t>é</a:t>
            </a:r>
            <a:r>
              <a:rPr sz="1300" spc="20" dirty="0">
                <a:latin typeface="Calibri"/>
                <a:cs typeface="Calibri"/>
              </a:rPr>
              <a:t>gum</a:t>
            </a:r>
            <a:r>
              <a:rPr sz="1300" spc="-5" dirty="0">
                <a:latin typeface="Calibri"/>
                <a:cs typeface="Calibri"/>
              </a:rPr>
              <a:t>i</a:t>
            </a:r>
            <a:r>
              <a:rPr sz="1300" spc="5" dirty="0">
                <a:latin typeface="Calibri"/>
                <a:cs typeface="Calibri"/>
              </a:rPr>
              <a:t>neuses  </a:t>
            </a:r>
            <a:r>
              <a:rPr sz="1300" spc="10" dirty="0">
                <a:latin typeface="Calibri"/>
                <a:cs typeface="Calibri"/>
              </a:rPr>
              <a:t>graminées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89177" y="6544327"/>
            <a:ext cx="282575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Famos</a:t>
            </a:r>
            <a:r>
              <a:rPr sz="450" spc="5" dirty="0">
                <a:latin typeface="Calibri"/>
                <a:cs typeface="Calibri"/>
              </a:rPr>
              <a:t>a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spc="5" dirty="0">
                <a:latin typeface="Calibri"/>
                <a:cs typeface="Calibri"/>
              </a:rPr>
              <a:t>44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523695" y="6544327"/>
            <a:ext cx="271145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BioActives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03566" y="6467893"/>
            <a:ext cx="97155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773806" y="6145672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10%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773806" y="5823439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20%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773806" y="5501206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30%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773805" y="5178972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40%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773805" y="4856739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50%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773805" y="4212272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70%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773805" y="4534506"/>
            <a:ext cx="1177925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12750" algn="l"/>
              </a:tabLst>
            </a:pPr>
            <a:r>
              <a:rPr sz="450" dirty="0">
                <a:latin typeface="Calibri"/>
                <a:cs typeface="Calibri"/>
              </a:rPr>
              <a:t>60%   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u="sng" dirty="0">
                <a:uFill>
                  <a:solidFill>
                    <a:srgbClr val="B3B3B3"/>
                  </a:solidFill>
                </a:uFill>
                <a:latin typeface="Calibri"/>
                <a:cs typeface="Calibri"/>
              </a:rPr>
              <a:t> 	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73805" y="3890039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80%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773805" y="3567806"/>
            <a:ext cx="1270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90%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744045" y="3245573"/>
            <a:ext cx="15621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latin typeface="Calibri"/>
                <a:cs typeface="Calibri"/>
              </a:rPr>
              <a:t>100%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773647" y="6534963"/>
            <a:ext cx="1257300" cy="2489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  <a:tabLst>
                <a:tab pos="974090" algn="l"/>
              </a:tabLst>
            </a:pPr>
            <a:r>
              <a:rPr sz="450" dirty="0">
                <a:latin typeface="Calibri"/>
                <a:cs typeface="Calibri"/>
              </a:rPr>
              <a:t>Famosa</a:t>
            </a:r>
            <a:r>
              <a:rPr sz="450" spc="15" dirty="0">
                <a:latin typeface="Calibri"/>
                <a:cs typeface="Calibri"/>
              </a:rPr>
              <a:t> </a:t>
            </a:r>
            <a:r>
              <a:rPr sz="450" spc="5" dirty="0">
                <a:latin typeface="Calibri"/>
                <a:cs typeface="Calibri"/>
              </a:rPr>
              <a:t>44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spc="5" dirty="0">
                <a:latin typeface="Calibri"/>
                <a:cs typeface="Calibri"/>
              </a:rPr>
              <a:t>+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Saint</a:t>
            </a:r>
            <a:r>
              <a:rPr sz="450" spc="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Marcllin	Protéines</a:t>
            </a:r>
            <a:r>
              <a:rPr sz="450" spc="-20" dirty="0">
                <a:latin typeface="Calibri"/>
                <a:cs typeface="Calibri"/>
              </a:rPr>
              <a:t> </a:t>
            </a:r>
            <a:r>
              <a:rPr sz="450" spc="5" dirty="0">
                <a:latin typeface="Calibri"/>
                <a:cs typeface="Calibri"/>
              </a:rPr>
              <a:t>+</a:t>
            </a:r>
            <a:endParaRPr sz="450">
              <a:latin typeface="Calibri"/>
              <a:cs typeface="Calibri"/>
            </a:endParaRPr>
          </a:p>
          <a:p>
            <a:pPr marL="229235">
              <a:lnSpc>
                <a:spcPct val="100000"/>
              </a:lnSpc>
              <a:spcBef>
                <a:spcPts val="165"/>
              </a:spcBef>
            </a:pPr>
            <a:r>
              <a:rPr sz="800" spc="15" dirty="0">
                <a:latin typeface="Calibri"/>
                <a:cs typeface="Calibri"/>
              </a:rPr>
              <a:t>4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paddocks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PMEKidure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274507" y="3101555"/>
            <a:ext cx="2980690" cy="131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PME Kidure.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Composition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floristique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des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PME </a:t>
            </a:r>
            <a:r>
              <a:rPr sz="700" spc="-10" dirty="0">
                <a:latin typeface="Calibri"/>
                <a:cs typeface="Calibri"/>
              </a:rPr>
              <a:t>du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LA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du Valentin.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détail</a:t>
            </a:r>
            <a:r>
              <a:rPr sz="700" spc="-5" dirty="0">
                <a:latin typeface="Calibri"/>
                <a:cs typeface="Calibri"/>
              </a:rPr>
              <a:t> par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espèces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11147463" y="4010679"/>
            <a:ext cx="45720" cy="2065655"/>
            <a:chOff x="11147463" y="4010679"/>
            <a:chExt cx="45720" cy="2065655"/>
          </a:xfrm>
        </p:grpSpPr>
        <p:sp>
          <p:nvSpPr>
            <p:cNvPr id="89" name="object 89"/>
            <p:cNvSpPr/>
            <p:nvPr/>
          </p:nvSpPr>
          <p:spPr>
            <a:xfrm>
              <a:off x="11147463" y="4010679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147463" y="4145354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1147463" y="4280029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9D85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147463" y="441470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AA5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147463" y="4549380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009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147463" y="4818730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147463" y="495340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EF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147463" y="508808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147463" y="522275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1147464" y="535743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5E1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147464" y="549210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83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147464" y="562678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C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147464" y="5761457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147464" y="589613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00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147464" y="6030807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133" y="0"/>
                  </a:moveTo>
                  <a:lnTo>
                    <a:pt x="0" y="0"/>
                  </a:lnTo>
                  <a:lnTo>
                    <a:pt x="0" y="45126"/>
                  </a:lnTo>
                  <a:lnTo>
                    <a:pt x="45133" y="45126"/>
                  </a:lnTo>
                  <a:lnTo>
                    <a:pt x="4513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11200995" y="3925870"/>
            <a:ext cx="567055" cy="21805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650" spc="-5" dirty="0">
                <a:latin typeface="Calibri"/>
                <a:cs typeface="Calibri"/>
              </a:rPr>
              <a:t>s</a:t>
            </a:r>
            <a:r>
              <a:rPr sz="650" dirty="0">
                <a:latin typeface="Calibri"/>
                <a:cs typeface="Calibri"/>
              </a:rPr>
              <a:t>ol</a:t>
            </a:r>
            <a:r>
              <a:rPr sz="650" spc="-10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n</a:t>
            </a:r>
            <a:r>
              <a:rPr sz="650" dirty="0">
                <a:latin typeface="Calibri"/>
                <a:cs typeface="Calibri"/>
              </a:rPr>
              <a:t>u</a:t>
            </a:r>
            <a:endParaRPr sz="650">
              <a:latin typeface="Calibri"/>
              <a:cs typeface="Calibri"/>
            </a:endParaRPr>
          </a:p>
          <a:p>
            <a:pPr marL="12700" marR="43815">
              <a:lnSpc>
                <a:spcPct val="136000"/>
              </a:lnSpc>
            </a:pPr>
            <a:r>
              <a:rPr sz="650" dirty="0">
                <a:latin typeface="Calibri"/>
                <a:cs typeface="Calibri"/>
              </a:rPr>
              <a:t>a</a:t>
            </a:r>
            <a:r>
              <a:rPr sz="650" spc="-5" dirty="0">
                <a:latin typeface="Calibri"/>
                <a:cs typeface="Calibri"/>
              </a:rPr>
              <a:t>u</a:t>
            </a:r>
            <a:r>
              <a:rPr sz="650" dirty="0">
                <a:latin typeface="Calibri"/>
                <a:cs typeface="Calibri"/>
              </a:rPr>
              <a:t>t</a:t>
            </a:r>
            <a:r>
              <a:rPr sz="650" spc="-15" dirty="0">
                <a:latin typeface="Calibri"/>
                <a:cs typeface="Calibri"/>
              </a:rPr>
              <a:t>r</a:t>
            </a:r>
            <a:r>
              <a:rPr sz="650" dirty="0">
                <a:latin typeface="Calibri"/>
                <a:cs typeface="Calibri"/>
              </a:rPr>
              <a:t>es</a:t>
            </a:r>
            <a:r>
              <a:rPr sz="650" spc="-5" dirty="0">
                <a:latin typeface="Calibri"/>
                <a:cs typeface="Calibri"/>
              </a:rPr>
              <a:t> d</a:t>
            </a:r>
            <a:r>
              <a:rPr sz="650" dirty="0">
                <a:latin typeface="Calibri"/>
                <a:cs typeface="Calibri"/>
              </a:rPr>
              <a:t>i</a:t>
            </a:r>
            <a:r>
              <a:rPr sz="650" spc="-5" dirty="0">
                <a:latin typeface="Calibri"/>
                <a:cs typeface="Calibri"/>
              </a:rPr>
              <a:t>v</a:t>
            </a:r>
            <a:r>
              <a:rPr sz="650" dirty="0">
                <a:latin typeface="Calibri"/>
                <a:cs typeface="Calibri"/>
              </a:rPr>
              <a:t>e</a:t>
            </a:r>
            <a:r>
              <a:rPr sz="650" spc="-15" dirty="0">
                <a:latin typeface="Calibri"/>
                <a:cs typeface="Calibri"/>
              </a:rPr>
              <a:t>r</a:t>
            </a:r>
            <a:r>
              <a:rPr sz="650" spc="-5" dirty="0">
                <a:latin typeface="Calibri"/>
                <a:cs typeface="Calibri"/>
              </a:rPr>
              <a:t>ses  plantain 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chicorée </a:t>
            </a:r>
            <a:r>
              <a:rPr sz="650" dirty="0">
                <a:latin typeface="Calibri"/>
                <a:cs typeface="Calibri"/>
              </a:rPr>
              <a:t> t</a:t>
            </a:r>
            <a:r>
              <a:rPr sz="650" spc="-15" dirty="0">
                <a:latin typeface="Calibri"/>
                <a:cs typeface="Calibri"/>
              </a:rPr>
              <a:t>r</a:t>
            </a:r>
            <a:r>
              <a:rPr sz="650" spc="-10" dirty="0">
                <a:latin typeface="Calibri"/>
                <a:cs typeface="Calibri"/>
              </a:rPr>
              <a:t>e</a:t>
            </a:r>
            <a:r>
              <a:rPr sz="650" spc="-5" dirty="0">
                <a:latin typeface="Calibri"/>
                <a:cs typeface="Calibri"/>
              </a:rPr>
              <a:t>f</a:t>
            </a:r>
            <a:r>
              <a:rPr sz="650" dirty="0">
                <a:latin typeface="Calibri"/>
                <a:cs typeface="Calibri"/>
              </a:rPr>
              <a:t>les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</a:t>
            </a:r>
            <a:r>
              <a:rPr sz="650" spc="-5" dirty="0">
                <a:latin typeface="Calibri"/>
                <a:cs typeface="Calibri"/>
              </a:rPr>
              <a:t>nnu</a:t>
            </a:r>
            <a:r>
              <a:rPr sz="650" dirty="0">
                <a:latin typeface="Calibri"/>
                <a:cs typeface="Calibri"/>
              </a:rPr>
              <a:t>els  </a:t>
            </a:r>
            <a:r>
              <a:rPr sz="650" spc="-5" dirty="0">
                <a:latin typeface="Calibri"/>
                <a:cs typeface="Calibri"/>
              </a:rPr>
              <a:t>trefle blanc 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lotier</a:t>
            </a:r>
            <a:endParaRPr sz="650">
              <a:latin typeface="Calibri"/>
              <a:cs typeface="Calibri"/>
            </a:endParaRPr>
          </a:p>
          <a:p>
            <a:pPr marL="12700" marR="160020">
              <a:lnSpc>
                <a:spcPct val="136000"/>
              </a:lnSpc>
            </a:pPr>
            <a:r>
              <a:rPr sz="650" dirty="0">
                <a:latin typeface="Calibri"/>
                <a:cs typeface="Calibri"/>
              </a:rPr>
              <a:t>t</a:t>
            </a:r>
            <a:r>
              <a:rPr sz="650" spc="-15" dirty="0">
                <a:latin typeface="Calibri"/>
                <a:cs typeface="Calibri"/>
              </a:rPr>
              <a:t>r</a:t>
            </a:r>
            <a:r>
              <a:rPr sz="650" spc="-10" dirty="0">
                <a:latin typeface="Calibri"/>
                <a:cs typeface="Calibri"/>
              </a:rPr>
              <a:t>e</a:t>
            </a:r>
            <a:r>
              <a:rPr sz="650" spc="-5" dirty="0">
                <a:latin typeface="Calibri"/>
                <a:cs typeface="Calibri"/>
              </a:rPr>
              <a:t>fl</a:t>
            </a:r>
            <a:r>
              <a:rPr sz="650" dirty="0">
                <a:latin typeface="Calibri"/>
                <a:cs typeface="Calibri"/>
              </a:rPr>
              <a:t>e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viol</a:t>
            </a:r>
            <a:r>
              <a:rPr sz="650" spc="-10" dirty="0">
                <a:latin typeface="Calibri"/>
                <a:cs typeface="Calibri"/>
              </a:rPr>
              <a:t>e</a:t>
            </a:r>
            <a:r>
              <a:rPr sz="650" dirty="0">
                <a:latin typeface="Calibri"/>
                <a:cs typeface="Calibri"/>
              </a:rPr>
              <a:t>t  </a:t>
            </a:r>
            <a:r>
              <a:rPr sz="650" spc="-5" dirty="0">
                <a:latin typeface="Calibri"/>
                <a:cs typeface="Calibri"/>
              </a:rPr>
              <a:t>luzerne 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sainfoin 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fléole</a:t>
            </a: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36000"/>
              </a:lnSpc>
            </a:pPr>
            <a:r>
              <a:rPr sz="650" spc="-10" dirty="0">
                <a:latin typeface="Calibri"/>
                <a:cs typeface="Calibri"/>
              </a:rPr>
              <a:t>fetuque rouge </a:t>
            </a:r>
            <a:r>
              <a:rPr sz="650" spc="-5" dirty="0">
                <a:latin typeface="Calibri"/>
                <a:cs typeface="Calibri"/>
              </a:rPr>
              <a:t> p</a:t>
            </a:r>
            <a:r>
              <a:rPr sz="650" spc="-10" dirty="0">
                <a:latin typeface="Calibri"/>
                <a:cs typeface="Calibri"/>
              </a:rPr>
              <a:t>â</a:t>
            </a:r>
            <a:r>
              <a:rPr sz="650" dirty="0">
                <a:latin typeface="Calibri"/>
                <a:cs typeface="Calibri"/>
              </a:rPr>
              <a:t>t</a:t>
            </a:r>
            <a:r>
              <a:rPr sz="650" spc="-5" dirty="0">
                <a:latin typeface="Calibri"/>
                <a:cs typeface="Calibri"/>
              </a:rPr>
              <a:t>u</a:t>
            </a:r>
            <a:r>
              <a:rPr sz="650" dirty="0">
                <a:latin typeface="Calibri"/>
                <a:cs typeface="Calibri"/>
              </a:rPr>
              <a:t>rin </a:t>
            </a:r>
            <a:r>
              <a:rPr sz="650" spc="-5" dirty="0">
                <a:latin typeface="Calibri"/>
                <a:cs typeface="Calibri"/>
              </a:rPr>
              <a:t>d</a:t>
            </a:r>
            <a:r>
              <a:rPr sz="650" dirty="0">
                <a:latin typeface="Calibri"/>
                <a:cs typeface="Calibri"/>
              </a:rPr>
              <a:t>es</a:t>
            </a:r>
            <a:r>
              <a:rPr sz="650" spc="-5" dirty="0">
                <a:latin typeface="Calibri"/>
                <a:cs typeface="Calibri"/>
              </a:rPr>
              <a:t> p</a:t>
            </a:r>
            <a:r>
              <a:rPr sz="650" spc="-15" dirty="0">
                <a:latin typeface="Calibri"/>
                <a:cs typeface="Calibri"/>
              </a:rPr>
              <a:t>r</a:t>
            </a:r>
            <a:r>
              <a:rPr sz="650" dirty="0">
                <a:latin typeface="Calibri"/>
                <a:cs typeface="Calibri"/>
              </a:rPr>
              <a:t>és  </a:t>
            </a:r>
            <a:r>
              <a:rPr sz="650" spc="-5" dirty="0">
                <a:latin typeface="Calibri"/>
                <a:cs typeface="Calibri"/>
              </a:rPr>
              <a:t>RGA</a:t>
            </a:r>
            <a:endParaRPr sz="650">
              <a:latin typeface="Calibri"/>
              <a:cs typeface="Calibri"/>
            </a:endParaRPr>
          </a:p>
          <a:p>
            <a:pPr marL="12700" marR="46990">
              <a:lnSpc>
                <a:spcPct val="136000"/>
              </a:lnSpc>
            </a:pPr>
            <a:r>
              <a:rPr sz="650" spc="-5" dirty="0">
                <a:latin typeface="Calibri"/>
                <a:cs typeface="Calibri"/>
              </a:rPr>
              <a:t>dactyle </a:t>
            </a:r>
            <a:r>
              <a:rPr sz="650" dirty="0">
                <a:latin typeface="Calibri"/>
                <a:cs typeface="Calibri"/>
              </a:rPr>
              <a:t> </a:t>
            </a:r>
            <a:r>
              <a:rPr sz="650" spc="-20" dirty="0">
                <a:latin typeface="Calibri"/>
                <a:cs typeface="Calibri"/>
              </a:rPr>
              <a:t>f</a:t>
            </a:r>
            <a:r>
              <a:rPr sz="650" spc="-10" dirty="0">
                <a:latin typeface="Calibri"/>
                <a:cs typeface="Calibri"/>
              </a:rPr>
              <a:t>é</a:t>
            </a:r>
            <a:r>
              <a:rPr sz="650" dirty="0">
                <a:latin typeface="Calibri"/>
                <a:cs typeface="Calibri"/>
              </a:rPr>
              <a:t>t</a:t>
            </a:r>
            <a:r>
              <a:rPr sz="650" spc="-5" dirty="0">
                <a:latin typeface="Calibri"/>
                <a:cs typeface="Calibri"/>
              </a:rPr>
              <a:t>uqu</a:t>
            </a:r>
            <a:r>
              <a:rPr sz="650" dirty="0">
                <a:latin typeface="Calibri"/>
                <a:cs typeface="Calibri"/>
              </a:rPr>
              <a:t>e él</a:t>
            </a:r>
            <a:r>
              <a:rPr sz="650" spc="-10" dirty="0">
                <a:latin typeface="Calibri"/>
                <a:cs typeface="Calibri"/>
              </a:rPr>
              <a:t>e</a:t>
            </a:r>
            <a:r>
              <a:rPr sz="650" spc="-5" dirty="0">
                <a:latin typeface="Calibri"/>
                <a:cs typeface="Calibri"/>
              </a:rPr>
              <a:t>v</a:t>
            </a:r>
            <a:r>
              <a:rPr sz="650" dirty="0">
                <a:latin typeface="Calibri"/>
                <a:cs typeface="Calibri"/>
              </a:rPr>
              <a:t>ée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371847" y="4143247"/>
            <a:ext cx="3267710" cy="6388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93980">
              <a:lnSpc>
                <a:spcPct val="101000"/>
              </a:lnSpc>
              <a:spcBef>
                <a:spcPts val="80"/>
              </a:spcBef>
            </a:pPr>
            <a:r>
              <a:rPr sz="2000" b="1" dirty="0">
                <a:latin typeface="Arial"/>
                <a:cs typeface="Arial"/>
              </a:rPr>
              <a:t>Paddock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4,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«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BioActives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»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Marcellin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Famosa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44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096002" y="4694935"/>
            <a:ext cx="254254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ts val="216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Luzerne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Sainfoin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60"/>
              </a:lnSpc>
            </a:pPr>
            <a:r>
              <a:rPr sz="2000" b="1" dirty="0">
                <a:latin typeface="Arial"/>
                <a:cs typeface="Arial"/>
              </a:rPr>
              <a:t>Chicoree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Plantain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190491" y="5245353"/>
            <a:ext cx="344805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Pâturin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prés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abondant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ts val="2160"/>
              </a:lnSpc>
            </a:pPr>
            <a:r>
              <a:rPr sz="2000" b="1" dirty="0">
                <a:latin typeface="Arial"/>
                <a:cs typeface="Arial"/>
              </a:rPr>
              <a:t>que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RGA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929462"/>
            <a:ext cx="11224895" cy="109601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5080">
              <a:lnSpc>
                <a:spcPts val="3750"/>
              </a:lnSpc>
              <a:spcBef>
                <a:spcPts val="1000"/>
              </a:spcBef>
            </a:pP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Des</a:t>
            </a:r>
            <a:r>
              <a:rPr sz="3900" b="1" spc="-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4</a:t>
            </a:r>
            <a:r>
              <a:rPr sz="3900" b="1" spc="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bandes</a:t>
            </a:r>
            <a:r>
              <a:rPr sz="3900" b="1" spc="2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expé</a:t>
            </a:r>
            <a:r>
              <a:rPr sz="3900" b="1" spc="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de</a:t>
            </a:r>
            <a:r>
              <a:rPr sz="3900" b="1" spc="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SécuFourrages,</a:t>
            </a:r>
            <a:r>
              <a:rPr sz="3900" b="1" spc="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passage </a:t>
            </a:r>
            <a:r>
              <a:rPr sz="3900" b="1" spc="-106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en mode préconisation</a:t>
            </a:r>
            <a:r>
              <a:rPr sz="3900" b="1" spc="2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:</a:t>
            </a:r>
            <a:r>
              <a:rPr sz="39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spc="-5" dirty="0">
                <a:solidFill>
                  <a:srgbClr val="2D75B6"/>
                </a:solidFill>
                <a:latin typeface="Arial"/>
                <a:cs typeface="Arial"/>
              </a:rPr>
              <a:t>1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 seule</a:t>
            </a:r>
            <a:r>
              <a:rPr sz="3900" b="1" spc="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2D75B6"/>
                </a:solidFill>
                <a:latin typeface="Arial"/>
                <a:cs typeface="Arial"/>
              </a:rPr>
              <a:t>préconisation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4428" y="179831"/>
            <a:ext cx="1016912" cy="4998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3216" y="3296411"/>
            <a:ext cx="795527" cy="9083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23576" y="182879"/>
            <a:ext cx="605027" cy="7254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0378" y="155702"/>
            <a:ext cx="3893185" cy="69850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10"/>
              </a:lnSpc>
            </a:pPr>
            <a:r>
              <a:rPr spc="-35" dirty="0"/>
              <a:t>PME</a:t>
            </a:r>
            <a:r>
              <a:rPr spc="-105" dirty="0"/>
              <a:t> </a:t>
            </a:r>
            <a:r>
              <a:rPr spc="-35" dirty="0"/>
              <a:t>Kidure</a:t>
            </a:r>
            <a:r>
              <a:rPr spc="-90" dirty="0"/>
              <a:t> </a:t>
            </a:r>
            <a:r>
              <a:rPr spc="-30" dirty="0"/>
              <a:t>2023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40358" y="4753432"/>
            <a:ext cx="4264660" cy="17024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51130" marR="5080" indent="-139065" algn="r">
              <a:lnSpc>
                <a:spcPct val="80000"/>
              </a:lnSpc>
              <a:spcBef>
                <a:spcPts val="625"/>
              </a:spcBef>
            </a:pPr>
            <a:r>
              <a:rPr sz="2200" b="1" spc="-5" dirty="0">
                <a:latin typeface="Arial"/>
                <a:cs typeface="Arial"/>
              </a:rPr>
              <a:t>A partir du mélange de l’éleveur </a:t>
            </a:r>
            <a:r>
              <a:rPr sz="2200" b="1" spc="-60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(bande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1),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de ses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attentes, 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réalisation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de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la</a:t>
            </a:r>
            <a:r>
              <a:rPr sz="2200" b="1" spc="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préconisation 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en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utilisant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l’outil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Excel «</a:t>
            </a:r>
            <a:r>
              <a:rPr sz="2200" b="1" spc="2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PEP 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PME +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sec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».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Ex</a:t>
            </a:r>
            <a:r>
              <a:rPr sz="2200" b="1" spc="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ci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contre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dans</a:t>
            </a:r>
            <a:endParaRPr sz="2200">
              <a:latin typeface="Arial"/>
              <a:cs typeface="Arial"/>
            </a:endParaRPr>
          </a:p>
          <a:p>
            <a:pPr marR="8890" algn="r">
              <a:lnSpc>
                <a:spcPts val="2110"/>
              </a:lnSpc>
            </a:pPr>
            <a:r>
              <a:rPr sz="2200" b="1" spc="-5" dirty="0">
                <a:latin typeface="Arial"/>
                <a:cs typeface="Arial"/>
              </a:rPr>
              <a:t>le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Diois</a:t>
            </a:r>
            <a:endParaRPr sz="22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13119" y="4279299"/>
          <a:ext cx="6271892" cy="24355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3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28067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spc="15" dirty="0">
                          <a:latin typeface="Arial MT"/>
                          <a:cs typeface="Arial MT"/>
                        </a:rPr>
                        <a:t>nombre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2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5" dirty="0">
                          <a:latin typeface="Arial MT"/>
                          <a:cs typeface="Arial MT"/>
                        </a:rPr>
                        <a:t>graines</a:t>
                      </a:r>
                      <a:r>
                        <a:rPr sz="14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semées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36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b="1" spc="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tc>
                  <a:txBody>
                    <a:bodyPr/>
                    <a:lstStyle/>
                    <a:p>
                      <a:pPr marL="205740" marR="12065" indent="-187960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50" b="1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spc="-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50" b="1" spc="-1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50" b="1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50" b="1" spc="4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spc="-11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50" b="1" spc="45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ES  </a:t>
                      </a:r>
                      <a:r>
                        <a:rPr sz="850" b="1" spc="-3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AU</a:t>
                      </a:r>
                      <a:r>
                        <a:rPr sz="850" b="1" spc="-1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2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SEC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3655" marR="34290" indent="22225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20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RICHES </a:t>
                      </a:r>
                      <a:r>
                        <a:rPr sz="850" b="1" spc="2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850" b="1" spc="-22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50" b="1" spc="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50" b="1" spc="1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50" b="1" spc="4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spc="-1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50" b="1" spc="5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50" b="1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ES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E6EE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indent="134620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15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BIO </a:t>
                      </a:r>
                      <a:r>
                        <a:rPr sz="850" b="1" spc="2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5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50" b="1" spc="45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spc="-15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50" b="1" spc="-65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50" b="1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ES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602">
                <a:tc>
                  <a:txBody>
                    <a:bodyPr/>
                    <a:lstStyle/>
                    <a:p>
                      <a:pPr marL="168275" marR="31115" indent="-142875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850" b="1" spc="-2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1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AE23C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266065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8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marcellin</a:t>
                      </a:r>
                      <a:r>
                        <a:rPr sz="8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8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luzerne+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40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sainfoin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AE23C"/>
                    </a:solidFill>
                  </a:tcPr>
                </a:tc>
                <a:tc>
                  <a:txBody>
                    <a:bodyPr/>
                    <a:lstStyle/>
                    <a:p>
                      <a:pPr marL="26034" marR="172720">
                        <a:lnSpc>
                          <a:spcPct val="111600"/>
                        </a:lnSpc>
                        <a:spcBef>
                          <a:spcPts val="254"/>
                        </a:spcBef>
                      </a:pPr>
                      <a:r>
                        <a:rPr sz="1150" b="1" spc="-5" dirty="0">
                          <a:latin typeface="Arial"/>
                          <a:cs typeface="Arial"/>
                        </a:rPr>
                        <a:t>mélange</a:t>
                      </a:r>
                      <a:r>
                        <a:rPr sz="11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5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150" b="1" spc="-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5" dirty="0">
                          <a:latin typeface="Arial"/>
                          <a:cs typeface="Arial"/>
                        </a:rPr>
                        <a:t>EJ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AE23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1726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1312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781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E6EE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282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marL="168275" marR="31115" indent="-142875">
                        <a:lnSpc>
                          <a:spcPct val="116100"/>
                        </a:lnSpc>
                        <a:spcBef>
                          <a:spcPts val="610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850" b="1" spc="-2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2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50" b="1" spc="-15" dirty="0">
                          <a:latin typeface="Arial"/>
                          <a:cs typeface="Arial"/>
                        </a:rPr>
                        <a:t>Id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85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6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iol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è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50" b="1" spc="-2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50" b="1" spc="-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/>
                    <a:p>
                      <a:pPr marL="26034" marR="233679">
                        <a:lnSpc>
                          <a:spcPct val="107600"/>
                        </a:lnSpc>
                        <a:spcBef>
                          <a:spcPts val="425"/>
                        </a:spcBef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b="1" spc="3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éc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sa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40" dirty="0">
                          <a:latin typeface="Arial"/>
                          <a:cs typeface="Arial"/>
                        </a:rPr>
                        <a:t>PME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kidure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2037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1512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1092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E6EE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b="1" spc="-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282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marR="173990">
                        <a:lnSpc>
                          <a:spcPct val="1076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Arial MT"/>
                          <a:cs typeface="Arial MT"/>
                        </a:rPr>
                        <a:t>Hausse </a:t>
                      </a:r>
                      <a:r>
                        <a:rPr sz="1100" spc="20" dirty="0">
                          <a:latin typeface="Arial MT"/>
                          <a:cs typeface="Arial MT"/>
                        </a:rPr>
                        <a:t>du </a:t>
                      </a:r>
                      <a:r>
                        <a:rPr sz="11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10" dirty="0">
                          <a:latin typeface="Arial MT"/>
                          <a:cs typeface="Arial MT"/>
                        </a:rPr>
                        <a:t>nombre </a:t>
                      </a:r>
                      <a:r>
                        <a:rPr sz="1100" spc="20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11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graines</a:t>
                      </a:r>
                      <a:r>
                        <a:rPr sz="11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25" dirty="0">
                          <a:latin typeface="Arial MT"/>
                          <a:cs typeface="Arial MT"/>
                        </a:rPr>
                        <a:t>semées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spc="-10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311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12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spc="-10" dirty="0">
                          <a:solidFill>
                            <a:srgbClr val="CE171E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12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spc="-10" dirty="0">
                          <a:solidFill>
                            <a:srgbClr val="3464A3"/>
                          </a:solidFill>
                          <a:latin typeface="Arial"/>
                          <a:cs typeface="Arial"/>
                        </a:rPr>
                        <a:t>311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12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E6EE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dirty="0">
                          <a:solidFill>
                            <a:srgbClr val="059A2D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12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8F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255" y="2107692"/>
            <a:ext cx="9252691" cy="231488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3F43D-9DD1-CC03-0D29-D43A1252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suite à Cap Protéines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CD9F19-1E7B-E0CB-8F96-BBA3C2A3A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708" y="1285135"/>
            <a:ext cx="10051200" cy="4428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1400">
                <a:solidFill>
                  <a:srgbClr val="C00000"/>
                </a:solidFill>
              </a:rPr>
              <a:t>       Un nouveau projet qui s’inscrit dans le Programme National de Relance de la Souveraineté protéique de la France (2020 – 2030)</a:t>
            </a:r>
          </a:p>
          <a:p>
            <a:pPr algn="ctr"/>
            <a:r>
              <a:rPr lang="fr-FR" sz="1400" b="0"/>
              <a:t>Un objectif national maintenu pour 2030 : doublement des surfaces en oléo-protéagineux et </a:t>
            </a:r>
          </a:p>
          <a:p>
            <a:pPr algn="ctr"/>
            <a:r>
              <a:rPr lang="fr-FR" sz="1400" b="0"/>
              <a:t>légumineuses fourragères pour atteindre 8% de la SAU, soit 2 millions d’hectares</a:t>
            </a:r>
          </a:p>
          <a:p>
            <a:pPr algn="ctr"/>
            <a:r>
              <a:rPr lang="fr-FR" sz="1400" b="0" i="1"/>
              <a:t>Réduire les importations de MRP :Tourteaux de soja</a:t>
            </a:r>
          </a:p>
          <a:p>
            <a:endParaRPr lang="fr-FR" sz="1400"/>
          </a:p>
          <a:p>
            <a:endParaRPr lang="fr-FR" sz="1400"/>
          </a:p>
          <a:p>
            <a:pPr algn="ctr"/>
            <a:r>
              <a:rPr lang="fr-FR" sz="1400"/>
              <a:t>Cap Protéines (2021 - 2022) : Crédits France Relance (100 M€ dont 20 M€ pour la R&amp;D), 4 ans Pilotage Terres Inovia + IDELE, 160 partenaires (116 pour le volet élevage)</a:t>
            </a:r>
          </a:p>
          <a:p>
            <a:pPr algn="ctr"/>
            <a:endParaRPr lang="fr-FR" sz="1400"/>
          </a:p>
          <a:p>
            <a:pPr algn="ctr"/>
            <a:endParaRPr lang="fr-FR" sz="1400"/>
          </a:p>
          <a:p>
            <a:pPr algn="ctr"/>
            <a:r>
              <a:rPr lang="fr-FR" sz="1400">
                <a:solidFill>
                  <a:srgbClr val="C00000"/>
                </a:solidFill>
              </a:rPr>
              <a:t>Cap Protéines+ (2024 - 2026) : Crédits Casdar (CSO DAR), 7,5 M€, 36 mois                                    </a:t>
            </a:r>
          </a:p>
          <a:p>
            <a:pPr algn="ctr"/>
            <a:r>
              <a:rPr lang="fr-FR" sz="1400">
                <a:solidFill>
                  <a:srgbClr val="C00000"/>
                </a:solidFill>
              </a:rPr>
              <a:t>  Pilotage Terres Inovia (+ IDELE), 123 partenaires (70 pour le volet élevage ruminants)</a:t>
            </a:r>
          </a:p>
          <a:p>
            <a:pPr algn="ctr"/>
            <a:endParaRPr lang="fr-FR" sz="1400">
              <a:solidFill>
                <a:srgbClr val="C00000"/>
              </a:solidFill>
            </a:endParaRPr>
          </a:p>
          <a:p>
            <a:pPr algn="ctr"/>
            <a:r>
              <a:rPr lang="fr-FR" sz="1400"/>
              <a:t>Cap Protéines ++ (2027 - 2030) ????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9E7672-6BF8-C697-A375-D6C016FF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891D-98FA-1240-AA9D-B78040A445E6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3856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38568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BC1DED-24F1-849C-D5A8-4857F60AA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83" y="4400142"/>
            <a:ext cx="1474108" cy="810960"/>
          </a:xfrm>
          <a:prstGeom prst="rect">
            <a:avLst/>
          </a:prstGeom>
        </p:spPr>
      </p:pic>
      <p:sp>
        <p:nvSpPr>
          <p:cNvPr id="7" name="AutoShape 2" descr="Logo MAA-CASDAR - Ceraq">
            <a:extLst>
              <a:ext uri="{FF2B5EF4-FFF2-40B4-BE49-F238E27FC236}">
                <a16:creationId xmlns:a16="http://schemas.microsoft.com/office/drawing/2014/main" id="{F32B6BB3-287A-340E-7B6A-9BF78906F4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Logo MAA-CASDAR - Ceraq">
            <a:extLst>
              <a:ext uri="{FF2B5EF4-FFF2-40B4-BE49-F238E27FC236}">
                <a16:creationId xmlns:a16="http://schemas.microsoft.com/office/drawing/2014/main" id="{B2A47563-36C5-A2E8-B2E3-47EE8783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69" y="5728370"/>
            <a:ext cx="2376347" cy="8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E5FCD8D2-13BE-6A38-3FD8-B56C5790B9C1}"/>
              </a:ext>
            </a:extLst>
          </p:cNvPr>
          <p:cNvSpPr/>
          <p:nvPr/>
        </p:nvSpPr>
        <p:spPr>
          <a:xfrm>
            <a:off x="5935200" y="3201904"/>
            <a:ext cx="304800" cy="5044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CB4E57AF-C5CD-3429-42CE-F5AE2121BC33}"/>
              </a:ext>
            </a:extLst>
          </p:cNvPr>
          <p:cNvSpPr/>
          <p:nvPr/>
        </p:nvSpPr>
        <p:spPr>
          <a:xfrm>
            <a:off x="5943600" y="4494323"/>
            <a:ext cx="304800" cy="5044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C153C499-A21A-14C0-F39B-16A6E0BC5619}"/>
              </a:ext>
            </a:extLst>
          </p:cNvPr>
          <p:cNvSpPr/>
          <p:nvPr/>
        </p:nvSpPr>
        <p:spPr>
          <a:xfrm>
            <a:off x="5943600" y="5803036"/>
            <a:ext cx="335280" cy="310577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5946C727-72D4-38FD-AF92-B33F344B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621" y="5803036"/>
            <a:ext cx="2581523" cy="9983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99273-3197-87BE-DD99-1156B0DC6600}"/>
              </a:ext>
            </a:extLst>
          </p:cNvPr>
          <p:cNvSpPr/>
          <p:nvPr/>
        </p:nvSpPr>
        <p:spPr>
          <a:xfrm>
            <a:off x="9355873" y="5769146"/>
            <a:ext cx="128365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9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865" y="188444"/>
            <a:ext cx="10677135" cy="864000"/>
          </a:xfrm>
        </p:spPr>
        <p:txBody>
          <a:bodyPr>
            <a:normAutofit/>
          </a:bodyPr>
          <a:lstStyle/>
          <a:p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Le projet </a:t>
            </a:r>
            <a:r>
              <a:rPr kumimoji="0" lang="fr-FR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AuRA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 Protéines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8120" y="6074605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3C7A548-AEBD-2040-FF6B-D9888B0BE8FE}"/>
              </a:ext>
            </a:extLst>
          </p:cNvPr>
          <p:cNvGrpSpPr/>
          <p:nvPr/>
        </p:nvGrpSpPr>
        <p:grpSpPr>
          <a:xfrm>
            <a:off x="2754233" y="1207878"/>
            <a:ext cx="5788379" cy="4738632"/>
            <a:chOff x="7781121" y="793033"/>
            <a:chExt cx="5022559" cy="4738632"/>
          </a:xfrm>
        </p:grpSpPr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4C0E8E89-C28D-321D-4EF9-77F05C89F491}"/>
                </a:ext>
              </a:extLst>
            </p:cNvPr>
            <p:cNvSpPr/>
            <p:nvPr/>
          </p:nvSpPr>
          <p:spPr>
            <a:xfrm rot="5400000">
              <a:off x="10605105" y="4790944"/>
              <a:ext cx="189237" cy="525229"/>
            </a:xfrm>
            <a:prstGeom prst="downArrow">
              <a:avLst/>
            </a:prstGeom>
            <a:solidFill>
              <a:srgbClr val="80BA27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/>
            </a:p>
          </p:txBody>
        </p:sp>
        <p:sp>
          <p:nvSpPr>
            <p:cNvPr id="9" name="Flèche : bas 8">
              <a:extLst>
                <a:ext uri="{FF2B5EF4-FFF2-40B4-BE49-F238E27FC236}">
                  <a16:creationId xmlns:a16="http://schemas.microsoft.com/office/drawing/2014/main" id="{94E23A73-F370-3F12-DF6D-32EB689F05C9}"/>
                </a:ext>
              </a:extLst>
            </p:cNvPr>
            <p:cNvSpPr/>
            <p:nvPr/>
          </p:nvSpPr>
          <p:spPr>
            <a:xfrm>
              <a:off x="9514149" y="1839226"/>
              <a:ext cx="138199" cy="2760786"/>
            </a:xfrm>
            <a:prstGeom prst="downArrow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A455E9E-46F9-FB44-ECC1-6D9643D7BB61}"/>
                </a:ext>
              </a:extLst>
            </p:cNvPr>
            <p:cNvGrpSpPr/>
            <p:nvPr/>
          </p:nvGrpSpPr>
          <p:grpSpPr>
            <a:xfrm>
              <a:off x="7781121" y="793033"/>
              <a:ext cx="5022559" cy="4738632"/>
              <a:chOff x="7719445" y="1095648"/>
              <a:chExt cx="4541002" cy="3943712"/>
            </a:xfrm>
          </p:grpSpPr>
          <p:sp>
            <p:nvSpPr>
              <p:cNvPr id="15" name="Flèche : bas 14">
                <a:extLst>
                  <a:ext uri="{FF2B5EF4-FFF2-40B4-BE49-F238E27FC236}">
                    <a16:creationId xmlns:a16="http://schemas.microsoft.com/office/drawing/2014/main" id="{CC8CD768-2CCA-FF75-A1CC-01168BC2CE56}"/>
                  </a:ext>
                </a:extLst>
              </p:cNvPr>
              <p:cNvSpPr/>
              <p:nvPr/>
            </p:nvSpPr>
            <p:spPr>
              <a:xfrm rot="5400000">
                <a:off x="10297130" y="2718245"/>
                <a:ext cx="157492" cy="474871"/>
              </a:xfrm>
              <a:prstGeom prst="downArrow">
                <a:avLst/>
              </a:prstGeom>
              <a:solidFill>
                <a:srgbClr val="80BA27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/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0A2D6308-4A38-0194-8CF2-F7ECF06800DD}"/>
                  </a:ext>
                </a:extLst>
              </p:cNvPr>
              <p:cNvGrpSpPr/>
              <p:nvPr/>
            </p:nvGrpSpPr>
            <p:grpSpPr>
              <a:xfrm>
                <a:off x="7719445" y="1095648"/>
                <a:ext cx="4541002" cy="3933087"/>
                <a:chOff x="2308525" y="-180718"/>
                <a:chExt cx="4738341" cy="252469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E2357D9-DBA1-3E01-51A6-888C7F17F6C9}"/>
                    </a:ext>
                  </a:extLst>
                </p:cNvPr>
                <p:cNvSpPr/>
                <p:nvPr/>
              </p:nvSpPr>
              <p:spPr>
                <a:xfrm>
                  <a:off x="2343860" y="-180718"/>
                  <a:ext cx="2524125" cy="552450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fr-FR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Action 1 : </a:t>
                  </a:r>
                  <a:r>
                    <a:rPr lang="fr-FR" sz="1600" b="1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Estimer le degré d’autonomie protéique régionale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fr-FR" sz="1600" i="1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(janvier à décembre 2023) </a:t>
                  </a:r>
                  <a:endParaRPr lang="fr-FR" sz="1600" i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421AB26-BFC7-4A91-8350-55D48E9673A5}"/>
                    </a:ext>
                  </a:extLst>
                </p:cNvPr>
                <p:cNvSpPr/>
                <p:nvPr/>
              </p:nvSpPr>
              <p:spPr>
                <a:xfrm>
                  <a:off x="5254511" y="707554"/>
                  <a:ext cx="1792355" cy="1636426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fr-FR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Action 2 : </a:t>
                  </a:r>
                  <a:r>
                    <a:rPr lang="fr-FR" sz="1600" b="1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 Constituer et animer un réseau d’acteurs sur la problématique de l’autonomie protéique des élevages de ruminants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fr-FR" sz="1600" i="1"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(janv. 2023 à déc. 2025)</a:t>
                  </a:r>
                  <a:endParaRPr lang="fr-FR" sz="1600" i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976A5FA-17C2-1A44-695C-FC8344CE4986}"/>
                    </a:ext>
                  </a:extLst>
                </p:cNvPr>
                <p:cNvSpPr/>
                <p:nvPr/>
              </p:nvSpPr>
              <p:spPr>
                <a:xfrm>
                  <a:off x="2308525" y="719371"/>
                  <a:ext cx="2524118" cy="8763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fr-FR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Action 3 : </a:t>
                  </a:r>
                  <a:r>
                    <a:rPr lang="fr-FR" sz="1600" b="1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Tester et faire approprier des solutions agronomiques et zootechniques par un réseau de fermes pilotes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fr-FR" sz="1600" i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(fév. 2023 à août 2025)</a:t>
                  </a:r>
                  <a:endParaRPr lang="fr-FR" sz="1600" i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Flèche : bas 18">
                  <a:extLst>
                    <a:ext uri="{FF2B5EF4-FFF2-40B4-BE49-F238E27FC236}">
                      <a16:creationId xmlns:a16="http://schemas.microsoft.com/office/drawing/2014/main" id="{93AA8189-699D-66B9-0AC5-F18090C21127}"/>
                    </a:ext>
                  </a:extLst>
                </p:cNvPr>
                <p:cNvSpPr/>
                <p:nvPr/>
              </p:nvSpPr>
              <p:spPr>
                <a:xfrm>
                  <a:off x="3391235" y="378189"/>
                  <a:ext cx="130379" cy="344802"/>
                </a:xfrm>
                <a:prstGeom prst="downArrow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/>
                </a:p>
              </p:txBody>
            </p:sp>
            <p:sp>
              <p:nvSpPr>
                <p:cNvPr id="20" name="Flèche : bas 19">
                  <a:extLst>
                    <a:ext uri="{FF2B5EF4-FFF2-40B4-BE49-F238E27FC236}">
                      <a16:creationId xmlns:a16="http://schemas.microsoft.com/office/drawing/2014/main" id="{254F0288-435A-1189-4960-984919EB1510}"/>
                    </a:ext>
                  </a:extLst>
                </p:cNvPr>
                <p:cNvSpPr/>
                <p:nvPr/>
              </p:nvSpPr>
              <p:spPr>
                <a:xfrm>
                  <a:off x="3391235" y="1595671"/>
                  <a:ext cx="130379" cy="257413"/>
                </a:xfrm>
                <a:prstGeom prst="downArrow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DEBD87-E906-F078-4143-92595E7268EE}"/>
                  </a:ext>
                </a:extLst>
              </p:cNvPr>
              <p:cNvSpPr/>
              <p:nvPr/>
            </p:nvSpPr>
            <p:spPr>
              <a:xfrm>
                <a:off x="7719446" y="4263995"/>
                <a:ext cx="2418995" cy="775365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fr-FR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 4 </a:t>
                </a:r>
                <a:r>
                  <a:rPr lang="fr-FR" sz="1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fr-FR" sz="16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fr-FR" sz="1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iloter le projet et transfert des résultats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fr-FR" sz="1600" i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(janvier 2023 à décembre 2025)</a:t>
                </a:r>
              </a:p>
            </p:txBody>
          </p:sp>
        </p:grp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A35F5F67-9182-54EA-CAAF-06ADE1692A43}"/>
              </a:ext>
            </a:extLst>
          </p:cNvPr>
          <p:cNvSpPr txBox="1"/>
          <p:nvPr/>
        </p:nvSpPr>
        <p:spPr>
          <a:xfrm>
            <a:off x="6096000" y="1485558"/>
            <a:ext cx="475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accent4"/>
                </a:solidFill>
              </a:rPr>
              <a:t>Coordination</a:t>
            </a:r>
            <a:r>
              <a:rPr lang="fr-FR" sz="1200">
                <a:solidFill>
                  <a:schemeClr val="accent4"/>
                </a:solidFill>
              </a:rPr>
              <a:t> :</a:t>
            </a:r>
          </a:p>
          <a:p>
            <a:r>
              <a:rPr lang="fr-FR" sz="1200">
                <a:solidFill>
                  <a:schemeClr val="accent4"/>
                </a:solidFill>
              </a:rPr>
              <a:t>Fabien Sevin (</a:t>
            </a:r>
            <a:r>
              <a:rPr lang="fr-FR" sz="1200" i="1">
                <a:solidFill>
                  <a:schemeClr val="accent4"/>
                </a:solidFill>
              </a:rPr>
              <a:t>La coopération agricole)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2666BF5-16DA-2E8F-C037-0DE5FE7F25BA}"/>
              </a:ext>
            </a:extLst>
          </p:cNvPr>
          <p:cNvSpPr txBox="1"/>
          <p:nvPr/>
        </p:nvSpPr>
        <p:spPr>
          <a:xfrm>
            <a:off x="251621" y="3348211"/>
            <a:ext cx="299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rgbClr val="FFC000"/>
                </a:solidFill>
              </a:rPr>
              <a:t>Coordination</a:t>
            </a:r>
            <a:r>
              <a:rPr lang="fr-FR" sz="1200">
                <a:solidFill>
                  <a:srgbClr val="FFC000"/>
                </a:solidFill>
              </a:rPr>
              <a:t> : </a:t>
            </a:r>
          </a:p>
          <a:p>
            <a:r>
              <a:rPr lang="fr-FR" sz="1200">
                <a:solidFill>
                  <a:srgbClr val="FFC000"/>
                </a:solidFill>
              </a:rPr>
              <a:t>Julien Fradin et Baptiste Drut</a:t>
            </a:r>
          </a:p>
          <a:p>
            <a:r>
              <a:rPr lang="fr-FR" sz="1200" i="1">
                <a:solidFill>
                  <a:srgbClr val="FFC000"/>
                </a:solidFill>
              </a:rPr>
              <a:t>(Idele)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B9F30D-0D2C-A89C-0FCA-A8CAC247DC7C}"/>
              </a:ext>
            </a:extLst>
          </p:cNvPr>
          <p:cNvSpPr txBox="1"/>
          <p:nvPr/>
        </p:nvSpPr>
        <p:spPr>
          <a:xfrm>
            <a:off x="8542612" y="3910383"/>
            <a:ext cx="578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accent1"/>
                </a:solidFill>
              </a:rPr>
              <a:t>Coordination</a:t>
            </a:r>
            <a:r>
              <a:rPr lang="fr-FR" sz="1200">
                <a:solidFill>
                  <a:schemeClr val="accent1"/>
                </a:solidFill>
              </a:rPr>
              <a:t> :</a:t>
            </a:r>
          </a:p>
          <a:p>
            <a:r>
              <a:rPr lang="fr-FR" sz="1200">
                <a:solidFill>
                  <a:schemeClr val="accent1"/>
                </a:solidFill>
              </a:rPr>
              <a:t>Clémence SIGAUD </a:t>
            </a:r>
            <a:r>
              <a:rPr lang="fr-FR" sz="1200" i="1">
                <a:solidFill>
                  <a:schemeClr val="accent1"/>
                </a:solidFill>
              </a:rPr>
              <a:t>(CRA AURA)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E7BF0E-6E76-5A7E-1E11-1A173A6CD00E}"/>
              </a:ext>
            </a:extLst>
          </p:cNvPr>
          <p:cNvSpPr txBox="1"/>
          <p:nvPr/>
        </p:nvSpPr>
        <p:spPr>
          <a:xfrm>
            <a:off x="1635403" y="6074605"/>
            <a:ext cx="590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accent2"/>
                </a:solidFill>
              </a:rPr>
              <a:t>Pilotage général du projet : </a:t>
            </a:r>
          </a:p>
          <a:p>
            <a:r>
              <a:rPr lang="fr-FR" sz="1200">
                <a:solidFill>
                  <a:schemeClr val="accent2"/>
                </a:solidFill>
              </a:rPr>
              <a:t>Alice Berchoux (Idele) et Mathilde </a:t>
            </a:r>
            <a:r>
              <a:rPr lang="fr-FR" sz="1200" err="1">
                <a:solidFill>
                  <a:schemeClr val="accent2"/>
                </a:solidFill>
              </a:rPr>
              <a:t>Pilard</a:t>
            </a:r>
            <a:r>
              <a:rPr lang="fr-FR" sz="1200" i="1">
                <a:solidFill>
                  <a:schemeClr val="accent2"/>
                </a:solidFill>
              </a:rPr>
              <a:t>(CRA AURA)</a:t>
            </a:r>
          </a:p>
        </p:txBody>
      </p:sp>
    </p:spTree>
    <p:extLst>
      <p:ext uri="{BB962C8B-B14F-4D97-AF65-F5344CB8AC3E}">
        <p14:creationId xmlns:p14="http://schemas.microsoft.com/office/powerpoint/2010/main" val="36000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FD3EA-E3F4-054B-8690-CA9EA3DC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b="1"/>
              <a:t>Un programme autour de 5 WP</a:t>
            </a:r>
            <a:br>
              <a:rPr lang="fr-FR" sz="2800"/>
            </a:br>
            <a:endParaRPr lang="fr-FR" sz="28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1ED5EC-9258-5C78-B83B-8EE6C6723A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>
                <a:sym typeface="Wingdings" panose="05000000000000000000" pitchFamily="2" charset="2"/>
              </a:rPr>
              <a:t>WP 1 </a:t>
            </a:r>
            <a:r>
              <a:rPr lang="fr-FR" sz="2400">
                <a:sym typeface="Wingdings" panose="05000000000000000000" pitchFamily="2" charset="2"/>
              </a:rPr>
              <a:t>: </a:t>
            </a:r>
            <a:r>
              <a:rPr lang="fr-FR" sz="2400" b="0"/>
              <a:t>Animation générale et gouvernance (Terres Inovia)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>
                <a:sym typeface="Wingdings" panose="05000000000000000000" pitchFamily="2" charset="2"/>
              </a:rPr>
              <a:t>WP 2 </a:t>
            </a:r>
            <a:r>
              <a:rPr lang="fr-FR" sz="2400">
                <a:sym typeface="Wingdings" panose="05000000000000000000" pitchFamily="2" charset="2"/>
              </a:rPr>
              <a:t>: </a:t>
            </a:r>
            <a:r>
              <a:rPr lang="fr-FR" sz="2400" b="0"/>
              <a:t>Sécuriser la capacité à produire les ressources végétales, fourragères et légumineuses à graines, face aux aléas climatiques (ARVALIS – Terres </a:t>
            </a:r>
            <a:r>
              <a:rPr lang="fr-FR" sz="2400" b="0" err="1"/>
              <a:t>Inovia</a:t>
            </a:r>
            <a:r>
              <a:rPr lang="fr-FR" sz="2400" b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>
                <a:sym typeface="Wingdings" panose="05000000000000000000" pitchFamily="2" charset="2"/>
              </a:rPr>
              <a:t>WP 3 </a:t>
            </a:r>
            <a:r>
              <a:rPr lang="fr-FR" sz="2400">
                <a:sym typeface="Wingdings" panose="05000000000000000000" pitchFamily="2" charset="2"/>
              </a:rPr>
              <a:t>: Solutions pour l’alimentation animale </a:t>
            </a:r>
            <a:r>
              <a:rPr lang="fr-FR" sz="2400" b="0">
                <a:sym typeface="Wingdings" panose="05000000000000000000" pitchFamily="2" charset="2"/>
              </a:rPr>
              <a:t>et approches territoriales (ITAVI-IFIP)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>
                <a:sym typeface="Wingdings" panose="05000000000000000000" pitchFamily="2" charset="2"/>
              </a:rPr>
              <a:t>WP 4 </a:t>
            </a:r>
            <a:r>
              <a:rPr lang="fr-FR" sz="2400">
                <a:sym typeface="Wingdings" panose="05000000000000000000" pitchFamily="2" charset="2"/>
              </a:rPr>
              <a:t>: </a:t>
            </a:r>
            <a:r>
              <a:rPr lang="fr-FR" sz="2400" b="0">
                <a:sym typeface="Wingdings" panose="05000000000000000000" pitchFamily="2" charset="2"/>
              </a:rPr>
              <a:t>Ressources pour l’alimentation humaine et structuration des filières de production (Terres Inovia)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accent1"/>
                </a:solidFill>
                <a:sym typeface="Wingdings" panose="05000000000000000000" pitchFamily="2" charset="2"/>
              </a:rPr>
              <a:t>WP 5 </a:t>
            </a:r>
            <a:r>
              <a:rPr lang="fr-FR" sz="2400" b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fr-FR">
                <a:solidFill>
                  <a:schemeClr val="accent1"/>
                </a:solidFill>
              </a:rPr>
              <a:t>Dissémination et transfert des solutions vers les agriculteurs et apprenants et accompagnement à la gestion des risques liés aux transitions </a:t>
            </a:r>
            <a:r>
              <a:rPr lang="fr-FR">
                <a:solidFill>
                  <a:schemeClr val="accent1"/>
                </a:solidFill>
                <a:sym typeface="Wingdings" panose="05000000000000000000" pitchFamily="2" charset="2"/>
              </a:rPr>
              <a:t> (IDELE- Terres </a:t>
            </a:r>
            <a:r>
              <a:rPr lang="fr-FR" err="1">
                <a:solidFill>
                  <a:schemeClr val="accent1"/>
                </a:solidFill>
                <a:sym typeface="Wingdings" panose="05000000000000000000" pitchFamily="2" charset="2"/>
              </a:rPr>
              <a:t>Inovia</a:t>
            </a:r>
            <a:r>
              <a:rPr lang="fr-FR">
                <a:solidFill>
                  <a:schemeClr val="accent1"/>
                </a:solidFill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163BCF-3B01-3DEE-C1DA-8E1A18DB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891D-98FA-1240-AA9D-B78040A445E6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3856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38568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Espace réservé du contenu 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2AC41806-F837-9BB6-DD3D-28BF886FB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" y="5880876"/>
            <a:ext cx="1242001" cy="8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93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35986-8BDE-D3EE-C51A-2B07438D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partenaires régionaux impliqués</a:t>
            </a:r>
          </a:p>
        </p:txBody>
      </p:sp>
      <p:pic>
        <p:nvPicPr>
          <p:cNvPr id="6" name="Espace réservé du contenu 5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D8E2CCC4-9200-3112-D517-3FCC5BFFC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" y="5880876"/>
            <a:ext cx="1242001" cy="86400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589F30-C5A6-2826-EC00-0AE92149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C87088-9F5D-84A0-04C8-7ED6EC07EAE3}"/>
              </a:ext>
            </a:extLst>
          </p:cNvPr>
          <p:cNvSpPr txBox="1"/>
          <p:nvPr/>
        </p:nvSpPr>
        <p:spPr>
          <a:xfrm>
            <a:off x="681060" y="1480803"/>
            <a:ext cx="1027288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>
                <a:sym typeface="Wingdings" panose="05000000000000000000" pitchFamily="2" charset="2"/>
              </a:rPr>
              <a:t>13 accompagnements de collectifs d’éleveurs et d’agriculteurs avec réalisation de diagnostic </a:t>
            </a:r>
            <a:r>
              <a:rPr lang="fr-FR" err="1">
                <a:sym typeface="Wingdings" panose="05000000000000000000" pitchFamily="2" charset="2"/>
              </a:rPr>
              <a:t>Devautop</a:t>
            </a:r>
            <a:r>
              <a:rPr lang="fr-FR">
                <a:sym typeface="Wingdings" panose="05000000000000000000" pitchFamily="2" charset="2"/>
              </a:rPr>
              <a:t> et d’accompagnement à la mise en place de leviers d’accroissement de l’autonomie protéique (</a:t>
            </a:r>
            <a:r>
              <a:rPr lang="fr-FR" i="1">
                <a:solidFill>
                  <a:schemeClr val="accent1"/>
                </a:solidFill>
                <a:sym typeface="Wingdings" panose="05000000000000000000" pitchFamily="2" charset="2"/>
              </a:rPr>
              <a:t>CA 15, 26, 38, 63, 69, 01 et ADICE, Cantal CE, Haute-Loire CE, Rhône CE et Loire CE</a:t>
            </a:r>
            <a:r>
              <a:rPr lang="fr-FR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>
                <a:sym typeface="Wingdings" panose="05000000000000000000" pitchFamily="2" charset="2"/>
              </a:rPr>
              <a:t> 3 plateformes de suivi de stade phénologique dans des lycées agricoles (</a:t>
            </a:r>
            <a:r>
              <a:rPr lang="fr-FR" i="1">
                <a:solidFill>
                  <a:schemeClr val="accent1"/>
                </a:solidFill>
                <a:sym typeface="Wingdings" panose="05000000000000000000" pitchFamily="2" charset="2"/>
              </a:rPr>
              <a:t>Moulin, Contamines et Centre d’Elevage de Poisy</a:t>
            </a:r>
            <a:r>
              <a:rPr lang="fr-FR">
                <a:sym typeface="Wingdings" panose="05000000000000000000" pitchFamily="2" charset="2"/>
              </a:rPr>
              <a:t>)</a:t>
            </a:r>
          </a:p>
          <a:p>
            <a:pPr lvl="1"/>
            <a:endParaRPr lang="fr-FR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>
                <a:sym typeface="Wingdings" panose="05000000000000000000" pitchFamily="2" charset="2"/>
              </a:rPr>
              <a:t>1 plateforme de prairies </a:t>
            </a:r>
            <a:r>
              <a:rPr lang="fr-FR" err="1">
                <a:sym typeface="Wingdings" panose="05000000000000000000" pitchFamily="2" charset="2"/>
              </a:rPr>
              <a:t>multiespèces</a:t>
            </a:r>
            <a:r>
              <a:rPr lang="fr-FR">
                <a:sym typeface="Wingdings" panose="05000000000000000000" pitchFamily="2" charset="2"/>
              </a:rPr>
              <a:t> (</a:t>
            </a:r>
            <a:r>
              <a:rPr lang="fr-FR" i="1">
                <a:solidFill>
                  <a:schemeClr val="accent1"/>
                </a:solidFill>
                <a:sym typeface="Wingdings" panose="05000000000000000000" pitchFamily="2" charset="2"/>
              </a:rPr>
              <a:t>Centre d’Elevage de Poisy</a:t>
            </a:r>
            <a:r>
              <a:rPr lang="fr-FR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>
                <a:sym typeface="Wingdings" panose="05000000000000000000" pitchFamily="2" charset="2"/>
              </a:rPr>
              <a:t>6 analyses multicritères de fermes de lycées (</a:t>
            </a:r>
            <a:r>
              <a:rPr lang="fr-FR" i="1">
                <a:solidFill>
                  <a:schemeClr val="accent1"/>
                </a:solidFill>
                <a:sym typeface="Wingdings" panose="05000000000000000000" pitchFamily="2" charset="2"/>
              </a:rPr>
              <a:t>Moulin, Contamines, Poisy, Pradel, Montbrison, Saint </a:t>
            </a:r>
            <a:r>
              <a:rPr lang="fr-FR" i="1" err="1">
                <a:solidFill>
                  <a:schemeClr val="accent1"/>
                </a:solidFill>
                <a:sym typeface="Wingdings" panose="05000000000000000000" pitchFamily="2" charset="2"/>
              </a:rPr>
              <a:t>Flour</a:t>
            </a:r>
            <a:r>
              <a:rPr lang="fr-FR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>
                <a:sym typeface="Wingdings" panose="05000000000000000000" pitchFamily="2" charset="2"/>
              </a:rPr>
              <a:t>1 expérimentation animale à la </a:t>
            </a:r>
            <a:r>
              <a:rPr lang="fr-FR" i="1">
                <a:solidFill>
                  <a:schemeClr val="accent1"/>
                </a:solidFill>
                <a:sym typeface="Wingdings" panose="05000000000000000000" pitchFamily="2" charset="2"/>
              </a:rPr>
              <a:t>ferme du Pradel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>
              <a:sym typeface="Wingdings" panose="05000000000000000000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8E74D3-BECD-3BBD-F099-9C07192B14FC}"/>
              </a:ext>
            </a:extLst>
          </p:cNvPr>
          <p:cNvSpPr txBox="1"/>
          <p:nvPr/>
        </p:nvSpPr>
        <p:spPr>
          <a:xfrm>
            <a:off x="2684106" y="5979798"/>
            <a:ext cx="707260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une enveloppe globale (hors Idele) de 409 987 € pour les partenaires régionaux</a:t>
            </a:r>
          </a:p>
        </p:txBody>
      </p:sp>
    </p:spTree>
    <p:extLst>
      <p:ext uri="{BB962C8B-B14F-4D97-AF65-F5344CB8AC3E}">
        <p14:creationId xmlns:p14="http://schemas.microsoft.com/office/powerpoint/2010/main" val="3104275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C9850-35FA-6220-AEE1-AE01C01FF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8276"/>
            <a:ext cx="9144000" cy="2387600"/>
          </a:xfrm>
        </p:spPr>
        <p:txBody>
          <a:bodyPr>
            <a:noAutofit/>
          </a:bodyPr>
          <a:lstStyle/>
          <a:p>
            <a:r>
              <a:rPr lang="fr-FR" sz="3600" dirty="0"/>
              <a:t>NOUVELLES ESPECES FOURRAGERES ESTIVALES</a:t>
            </a:r>
            <a:br>
              <a:rPr lang="fr-FR" sz="3600" dirty="0"/>
            </a:br>
            <a:r>
              <a:rPr lang="fr-FR" sz="3600" dirty="0"/>
              <a:t>&amp; INDICATIONS GEOGRAPHIQUES</a:t>
            </a:r>
            <a:br>
              <a:rPr lang="fr-FR" sz="2800" cap="all" dirty="0"/>
            </a:br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51CE89-DE19-0FA2-377D-52E121EC91FA}"/>
              </a:ext>
            </a:extLst>
          </p:cNvPr>
          <p:cNvSpPr txBox="1"/>
          <p:nvPr/>
        </p:nvSpPr>
        <p:spPr>
          <a:xfrm>
            <a:off x="2152649" y="3252092"/>
            <a:ext cx="8239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DD4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Caractériser les effets de l'introduction de nouvelles espèces fourragères sur les exploitations et les fromages des filières fromagères AOP-IGP dans un contexte de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412759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25F1CF-B02E-28FE-E256-227292A54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0" y="5606677"/>
            <a:ext cx="692727" cy="6927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8C6285-F262-430F-99C0-48F85A45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06" y="4006545"/>
            <a:ext cx="554663" cy="9184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Le</a:t>
            </a:r>
            <a:r>
              <a:rPr lang="fr-FR"/>
              <a:t> projet FESTIG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9376" y="2512291"/>
            <a:ext cx="11118624" cy="39069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La problématique </a:t>
            </a:r>
            <a:r>
              <a:rPr lang="fr-FR" b="0" dirty="0">
                <a:solidFill>
                  <a:schemeClr val="tx1"/>
                </a:solidFill>
                <a:latin typeface="Corbel" panose="020B0503020204020204" pitchFamily="34" charset="0"/>
              </a:rPr>
              <a:t>:</a:t>
            </a:r>
            <a:r>
              <a:rPr lang="fr-FR" dirty="0"/>
              <a:t> </a:t>
            </a:r>
            <a:r>
              <a:rPr lang="fr-FR" sz="2400" b="0" dirty="0">
                <a:solidFill>
                  <a:schemeClr val="tx1"/>
                </a:solidFill>
                <a:latin typeface="Corbel" panose="020B0503020204020204" pitchFamily="34" charset="0"/>
              </a:rPr>
              <a:t>l’intégration des nouvelles espèces estivales est-elle compatible avec les fondamentaux des filières AOP-IGP et sous quelles conditions de mise en œuvre ?</a:t>
            </a:r>
          </a:p>
          <a:p>
            <a:endParaRPr lang="fr-FR" dirty="0">
              <a:latin typeface="Corbel" panose="020B0503020204020204" pitchFamily="34" charset="0"/>
            </a:endParaRPr>
          </a:p>
          <a:p>
            <a:endParaRPr lang="fr-FR" b="0" dirty="0">
              <a:solidFill>
                <a:schemeClr val="tx1"/>
              </a:solidFill>
              <a:latin typeface="+mn-lt"/>
            </a:endParaRPr>
          </a:p>
          <a:p>
            <a:r>
              <a:rPr lang="fr-FR" dirty="0"/>
              <a:t>Les questions</a:t>
            </a:r>
            <a:r>
              <a:rPr lang="fr-FR" b="0" dirty="0">
                <a:solidFill>
                  <a:schemeClr val="tx1"/>
                </a:solidFill>
                <a:latin typeface="+mn-lt"/>
              </a:rPr>
              <a:t> :</a:t>
            </a:r>
          </a:p>
          <a:p>
            <a:pPr marL="527050" indent="-342900">
              <a:spcBef>
                <a:spcPts val="1200"/>
              </a:spcBef>
              <a:buFontTx/>
              <a:buChar char="-"/>
            </a:pP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Est-ce que ces nouvelles espèces </a:t>
            </a:r>
            <a:r>
              <a:rPr lang="fr-FR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remettent en cause la notion de lien au Terroir </a:t>
            </a: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?</a:t>
            </a:r>
          </a:p>
          <a:p>
            <a:pPr marL="527050" indent="-342900">
              <a:spcBef>
                <a:spcPts val="1200"/>
              </a:spcBef>
              <a:buFontTx/>
              <a:buChar char="-"/>
            </a:pP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Quels effets ont ces nouvelles espèces sur </a:t>
            </a:r>
            <a:r>
              <a:rPr lang="fr-FR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les pratiques des exploitations </a:t>
            </a: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? </a:t>
            </a:r>
            <a:b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</a:b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    Sont-elles </a:t>
            </a:r>
            <a:r>
              <a:rPr lang="fr-FR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compatibles avec les règles et valeurs des filières</a:t>
            </a: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 ?</a:t>
            </a:r>
          </a:p>
          <a:p>
            <a:pPr marL="527050" indent="-342900">
              <a:spcBef>
                <a:spcPts val="1200"/>
              </a:spcBef>
              <a:buFontTx/>
              <a:buChar char="-"/>
            </a:pP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Est-ce que ces espèces ont des </a:t>
            </a:r>
            <a:r>
              <a:rPr lang="fr-FR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effets sur les qualités des fromages AOP-IGP </a:t>
            </a:r>
            <a:r>
              <a:rPr lang="fr-FR" b="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?</a:t>
            </a:r>
          </a:p>
          <a:p>
            <a:pPr marL="184150">
              <a:spcBef>
                <a:spcPts val="1200"/>
              </a:spcBef>
            </a:pPr>
            <a:endParaRPr lang="fr-FR" dirty="0"/>
          </a:p>
          <a:p>
            <a:pPr>
              <a:spcBef>
                <a:spcPts val="1200"/>
              </a:spcBef>
            </a:pPr>
            <a:r>
              <a:rPr lang="fr-FR" dirty="0"/>
              <a:t>L’objectif : </a:t>
            </a:r>
          </a:p>
          <a:p>
            <a:pPr marL="184150">
              <a:spcBef>
                <a:spcPts val="1200"/>
              </a:spcBef>
            </a:pPr>
            <a:r>
              <a:rPr lang="fr-FR" sz="2300" dirty="0">
                <a:solidFill>
                  <a:schemeClr val="tx1"/>
                </a:solidFill>
                <a:highlight>
                  <a:srgbClr val="FFDA3F"/>
                </a:highlight>
                <a:latin typeface="Corbel" panose="020B0503020204020204" pitchFamily="34" charset="0"/>
              </a:rPr>
              <a:t>Que les filières AOP-IGP définissent un cadre d’utilisation de ces nouvelles espèces cohérent avec leurs valeurs et fondamentaux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2844E7B-1090-997A-67BE-170C7F19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L’ambition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4036B7-60D6-3503-441E-82A671AAF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33" y="1614120"/>
            <a:ext cx="1274899" cy="5732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3CE4E5-DCD9-C152-E484-CDEF779AD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5" y="1538896"/>
            <a:ext cx="865416" cy="734219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1D7A7806-DA86-F9BE-FA6A-660610F3C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573" y="1578981"/>
            <a:ext cx="1063831" cy="756112"/>
          </a:xfrm>
          <a:prstGeom prst="rect">
            <a:avLst/>
          </a:prstGeom>
        </p:spPr>
      </p:pic>
      <p:pic>
        <p:nvPicPr>
          <p:cNvPr id="10" name="Image 9" descr="Une image contenant mammifère, clipart, logo, Graphique&#10;&#10;Description générée automatiquement">
            <a:extLst>
              <a:ext uri="{FF2B5EF4-FFF2-40B4-BE49-F238E27FC236}">
                <a16:creationId xmlns:a16="http://schemas.microsoft.com/office/drawing/2014/main" id="{ECFCB6DD-2410-6289-216F-515EEC226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756" y="1513038"/>
            <a:ext cx="588731" cy="6021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51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48DC0E-5610-A412-DDA6-1FC8F6C1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Le</a:t>
            </a:r>
            <a:r>
              <a:rPr lang="fr-FR"/>
              <a:t> projet FESTIG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8368F0-F240-47AE-AB80-DEE3594D8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 </a:t>
            </a:r>
            <a:r>
              <a:rPr lang="en-US" dirty="0" err="1"/>
              <a:t>territoires</a:t>
            </a:r>
            <a:r>
              <a:rPr lang="en-US" dirty="0"/>
              <a:t> </a:t>
            </a:r>
            <a:r>
              <a:rPr lang="en-US" dirty="0" err="1"/>
              <a:t>pilotes</a:t>
            </a:r>
            <a:r>
              <a:rPr lang="en-US" dirty="0"/>
              <a:t>, 12 </a:t>
            </a:r>
            <a:r>
              <a:rPr lang="en-US" dirty="0" err="1"/>
              <a:t>partenaires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 actions</a:t>
            </a:r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063D86A-87C4-8FED-0AD6-3BB6BE347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12910"/>
            <a:ext cx="5842000" cy="330201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D2E198-29B0-F04E-ECF4-D10D28BB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78" y="2297040"/>
            <a:ext cx="4534293" cy="33759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BFB75E-F361-4399-2650-23F262C7B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522" y="1812910"/>
            <a:ext cx="6693252" cy="337595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0CF52AC2-6F2B-3A89-7A06-E196E390FAB7}"/>
              </a:ext>
            </a:extLst>
          </p:cNvPr>
          <p:cNvGrpSpPr/>
          <p:nvPr/>
        </p:nvGrpSpPr>
        <p:grpSpPr>
          <a:xfrm>
            <a:off x="5349522" y="5482216"/>
            <a:ext cx="6588477" cy="974524"/>
            <a:chOff x="4720871" y="5492091"/>
            <a:chExt cx="6588477" cy="974524"/>
          </a:xfrm>
        </p:grpSpPr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8109C546-79B2-D195-8AB0-394B47660F97}"/>
                </a:ext>
              </a:extLst>
            </p:cNvPr>
            <p:cNvSpPr txBox="1">
              <a:spLocks/>
            </p:cNvSpPr>
            <p:nvPr/>
          </p:nvSpPr>
          <p:spPr>
            <a:xfrm>
              <a:off x="4803485" y="5790078"/>
              <a:ext cx="1902488" cy="5270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Calibri" pitchFamily="34" charset="0"/>
                <a:buNone/>
                <a:defRPr lang="fr-FR" sz="2200" b="1" kern="1200" dirty="0" smtClean="0">
                  <a:solidFill>
                    <a:schemeClr val="accent2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alibri" pitchFamily="34" charset="0"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Financeurs</a:t>
              </a:r>
            </a:p>
          </p:txBody>
        </p:sp>
        <p:pic>
          <p:nvPicPr>
            <p:cNvPr id="17" name="Image 1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094CFBE-CF11-6937-BDAF-A9C1C5C5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708" y="5682868"/>
              <a:ext cx="1274899" cy="57321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6B90B3D-929F-47FB-3A02-E0162B24D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220" y="5586202"/>
              <a:ext cx="865416" cy="734219"/>
            </a:xfrm>
            <a:prstGeom prst="rect">
              <a:avLst/>
            </a:prstGeom>
          </p:spPr>
        </p:pic>
        <p:pic>
          <p:nvPicPr>
            <p:cNvPr id="19" name="Image 18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8A4C4219-6B35-444A-D81A-930FA8219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815" y="5558781"/>
              <a:ext cx="1063831" cy="756112"/>
            </a:xfrm>
            <a:prstGeom prst="rect">
              <a:avLst/>
            </a:prstGeom>
          </p:spPr>
        </p:pic>
        <p:pic>
          <p:nvPicPr>
            <p:cNvPr id="20" name="Image 19" descr="Une image contenant mammifère, clipart, logo, Graphique&#10;&#10;Description générée automatiquement">
              <a:extLst>
                <a:ext uri="{FF2B5EF4-FFF2-40B4-BE49-F238E27FC236}">
                  <a16:creationId xmlns:a16="http://schemas.microsoft.com/office/drawing/2014/main" id="{6925228D-2A0B-19C0-DC51-36804D02F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066" y="5598171"/>
              <a:ext cx="588731" cy="602157"/>
            </a:xfrm>
            <a:prstGeom prst="ellipse">
              <a:avLst/>
            </a:prstGeom>
          </p:spPr>
        </p:pic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A76A985-2BAC-913D-34F1-0C51DCF793FE}"/>
                </a:ext>
              </a:extLst>
            </p:cNvPr>
            <p:cNvSpPr/>
            <p:nvPr/>
          </p:nvSpPr>
          <p:spPr>
            <a:xfrm>
              <a:off x="4720871" y="5492091"/>
              <a:ext cx="6588477" cy="974524"/>
            </a:xfrm>
            <a:prstGeom prst="roundRect">
              <a:avLst>
                <a:gd name="adj" fmla="val 9891"/>
              </a:avLst>
            </a:prstGeom>
            <a:solidFill>
              <a:srgbClr val="FFC000">
                <a:alpha val="10196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7D6A0071-72EE-B6B0-5652-7DB9D21E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7961" r="71598"/>
          <a:stretch/>
        </p:blipFill>
        <p:spPr>
          <a:xfrm>
            <a:off x="8712200" y="1424552"/>
            <a:ext cx="3479800" cy="544608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0084320-2A18-8DCF-A455-B34A484240A8}"/>
              </a:ext>
            </a:extLst>
          </p:cNvPr>
          <p:cNvSpPr txBox="1"/>
          <p:nvPr/>
        </p:nvSpPr>
        <p:spPr>
          <a:xfrm>
            <a:off x="10203164" y="6597166"/>
            <a:ext cx="17348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chicorée année 1 – Poisy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9D06EC-A114-3239-A31B-544DCEF6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étudiées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C1782C8-AF7E-D3E6-88BE-08CC4041CA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lein air, ciel, récolte, agriculture&#10;&#10;Description générée automatiquement">
            <a:extLst>
              <a:ext uri="{FF2B5EF4-FFF2-40B4-BE49-F238E27FC236}">
                <a16:creationId xmlns:a16="http://schemas.microsoft.com/office/drawing/2014/main" id="{E4596434-7E76-9859-B85E-C14DFB558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" y="1476991"/>
            <a:ext cx="6967554" cy="53810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CFC52C-174E-737A-5000-A6B31B99C9A6}"/>
              </a:ext>
            </a:extLst>
          </p:cNvPr>
          <p:cNvSpPr txBox="1"/>
          <p:nvPr/>
        </p:nvSpPr>
        <p:spPr>
          <a:xfrm>
            <a:off x="1" y="6574301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Reussir.fr</a:t>
            </a:r>
            <a:endParaRPr kumimoji="0" lang="fr-FR" sz="9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C1EBCA8A-88A7-6047-AD10-842F7C2D4509}"/>
              </a:ext>
            </a:extLst>
          </p:cNvPr>
          <p:cNvSpPr txBox="1">
            <a:spLocks/>
          </p:cNvSpPr>
          <p:nvPr/>
        </p:nvSpPr>
        <p:spPr>
          <a:xfrm>
            <a:off x="38100" y="5807492"/>
            <a:ext cx="1753362" cy="66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>
                    <a:lumMod val="95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Moha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7DB93E5-2367-FD78-4257-46A4C8E2E5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8" t="47126" r="28811" b="4787"/>
          <a:stretch/>
        </p:blipFill>
        <p:spPr>
          <a:xfrm>
            <a:off x="2071396" y="1473601"/>
            <a:ext cx="2466428" cy="53810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025915-56A0-3F8D-FDFA-390F91275A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t="46750" r="13942" b="6152"/>
          <a:stretch/>
        </p:blipFill>
        <p:spPr>
          <a:xfrm rot="5400000">
            <a:off x="3207837" y="2777681"/>
            <a:ext cx="5410296" cy="277562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0BC3390-EF16-9240-11EC-5083566ADDCF}"/>
              </a:ext>
            </a:extLst>
          </p:cNvPr>
          <p:cNvSpPr txBox="1">
            <a:spLocks/>
          </p:cNvSpPr>
          <p:nvPr/>
        </p:nvSpPr>
        <p:spPr>
          <a:xfrm>
            <a:off x="4626723" y="5709040"/>
            <a:ext cx="2435626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>
                    <a:lumMod val="95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Sorgho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7299BD14-E0F7-7EF4-F211-3E8D0A95CE05}"/>
              </a:ext>
            </a:extLst>
          </p:cNvPr>
          <p:cNvSpPr txBox="1">
            <a:spLocks/>
          </p:cNvSpPr>
          <p:nvPr/>
        </p:nvSpPr>
        <p:spPr>
          <a:xfrm>
            <a:off x="2217265" y="5807492"/>
            <a:ext cx="2243247" cy="66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>
                    <a:lumMod val="95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Teff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grass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22" name="Image 21" descr="Une image contenant plante, herbe, plein air, Fourrage&#10;&#10;Description générée automatiquement">
            <a:extLst>
              <a:ext uri="{FF2B5EF4-FFF2-40B4-BE49-F238E27FC236}">
                <a16:creationId xmlns:a16="http://schemas.microsoft.com/office/drawing/2014/main" id="{B01CA46A-6848-D846-1FA0-FDFB590CF9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9" t="19476" r="34993" b="17404"/>
          <a:stretch/>
        </p:blipFill>
        <p:spPr>
          <a:xfrm>
            <a:off x="7190456" y="1415572"/>
            <a:ext cx="2503186" cy="545506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92881B8-D885-51D3-6B07-320292533D68}"/>
              </a:ext>
            </a:extLst>
          </p:cNvPr>
          <p:cNvSpPr txBox="1"/>
          <p:nvPr/>
        </p:nvSpPr>
        <p:spPr>
          <a:xfrm>
            <a:off x="8015881" y="6531935"/>
            <a:ext cx="1023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Vital Concept</a:t>
            </a:r>
          </a:p>
        </p:txBody>
      </p:sp>
      <p:sp>
        <p:nvSpPr>
          <p:cNvPr id="20" name="Titre 5">
            <a:extLst>
              <a:ext uri="{FF2B5EF4-FFF2-40B4-BE49-F238E27FC236}">
                <a16:creationId xmlns:a16="http://schemas.microsoft.com/office/drawing/2014/main" id="{82966197-AF24-6BE0-A22C-2EF35BD4C2CB}"/>
              </a:ext>
            </a:extLst>
          </p:cNvPr>
          <p:cNvSpPr txBox="1">
            <a:spLocks/>
          </p:cNvSpPr>
          <p:nvPr/>
        </p:nvSpPr>
        <p:spPr>
          <a:xfrm>
            <a:off x="7177938" y="5807492"/>
            <a:ext cx="2515704" cy="66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>
                    <a:lumMod val="95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Millet perlé</a:t>
            </a:r>
          </a:p>
        </p:txBody>
      </p:sp>
      <p:sp>
        <p:nvSpPr>
          <p:cNvPr id="25" name="Titre 5">
            <a:extLst>
              <a:ext uri="{FF2B5EF4-FFF2-40B4-BE49-F238E27FC236}">
                <a16:creationId xmlns:a16="http://schemas.microsoft.com/office/drawing/2014/main" id="{A0C282B8-9CC9-B410-154C-DB613C048F59}"/>
              </a:ext>
            </a:extLst>
          </p:cNvPr>
          <p:cNvSpPr txBox="1">
            <a:spLocks/>
          </p:cNvSpPr>
          <p:nvPr/>
        </p:nvSpPr>
        <p:spPr>
          <a:xfrm>
            <a:off x="9695923" y="5807492"/>
            <a:ext cx="2496077" cy="66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>
                    <a:lumMod val="95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itchFamily="34" charset="0"/>
                <a:ea typeface="+mj-ea"/>
                <a:cs typeface="+mj-cs"/>
              </a:rPr>
              <a:t>Chicorée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F916C3-B018-47DE-B3A8-461EBDF90FB1}"/>
              </a:ext>
            </a:extLst>
          </p:cNvPr>
          <p:cNvSpPr/>
          <p:nvPr/>
        </p:nvSpPr>
        <p:spPr>
          <a:xfrm>
            <a:off x="1345721" y="876649"/>
            <a:ext cx="10846280" cy="59377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" name="ZoneTexte 8">
            <a:extLst>
              <a:ext uri="{FF2B5EF4-FFF2-40B4-BE49-F238E27FC236}">
                <a16:creationId xmlns:a16="http://schemas.microsoft.com/office/drawing/2014/main" id="{52174F8A-707C-3BA9-9EEE-3E4B16FB8486}"/>
              </a:ext>
            </a:extLst>
          </p:cNvPr>
          <p:cNvSpPr txBox="1"/>
          <p:nvPr/>
        </p:nvSpPr>
        <p:spPr>
          <a:xfrm>
            <a:off x="3391949" y="2013117"/>
            <a:ext cx="2934550" cy="664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Roboto Slab" pitchFamily="2" charset="0"/>
                <a:cs typeface="Roboto Slab" pitchFamily="2" charset="0"/>
              </a:rPr>
              <a:t>Graminées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Next LT Pro" panose="020B0504020202020204" pitchFamily="34" charset="77"/>
                <a:ea typeface="Roboto Slab" pitchFamily="2" charset="0"/>
                <a:cs typeface="Roboto Slab" pitchFamily="2" charset="0"/>
              </a:rPr>
              <a:t>C4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Roboto Slab" pitchFamily="2" charset="0"/>
                <a:cs typeface="Roboto Slab" pitchFamily="2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Roboto Slab" pitchFamily="2" charset="0"/>
                <a:cs typeface="Roboto Slab" pitchFamily="2" charset="0"/>
                <a:sym typeface="Wingdings" pitchFamily="2" charset="2"/>
              </a:rPr>
              <a:t> résistantes au sec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5A3F3782-4AED-B7D6-97DF-2F76548E2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68" y="2074579"/>
            <a:ext cx="3203643" cy="24710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Espace réservé du contenu 12">
            <a:extLst>
              <a:ext uri="{FF2B5EF4-FFF2-40B4-BE49-F238E27FC236}">
                <a16:creationId xmlns:a16="http://schemas.microsoft.com/office/drawing/2014/main" id="{DD6218A7-0A31-BA26-31EC-F15A20A77A6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007" y="2074578"/>
            <a:ext cx="3203643" cy="2471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CF3905-7993-8DBB-9973-F4AACE53C0B1}"/>
              </a:ext>
            </a:extLst>
          </p:cNvPr>
          <p:cNvSpPr txBox="1"/>
          <p:nvPr/>
        </p:nvSpPr>
        <p:spPr>
          <a:xfrm>
            <a:off x="10042941" y="2013117"/>
            <a:ext cx="2046627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 Slab" pitchFamily="2" charset="0"/>
                <a:cs typeface="Roboto Slab" pitchFamily="2" charset="0"/>
              </a:rPr>
              <a:t>Astéracée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Roboto Slab" pitchFamily="2" charset="0"/>
                <a:cs typeface="Roboto Slab" pitchFamily="2" charset="0"/>
              </a:rPr>
              <a:t>Racine profonde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 Slab" pitchFamily="2" charset="0"/>
                <a:cs typeface="Roboto Slab" pitchFamily="2" charset="0"/>
                <a:sym typeface="Wingdings" pitchFamily="2" charset="2"/>
              </a:rPr>
              <a:t> résistante au sec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8F4D7E-512D-9F7A-8A0D-E5086AE3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10" y="2665301"/>
            <a:ext cx="2524882" cy="1325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147AE6B-6362-5C8C-599E-2DF4AC2F8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1"/>
          <a:stretch/>
        </p:blipFill>
        <p:spPr bwMode="auto">
          <a:xfrm>
            <a:off x="10305656" y="2933395"/>
            <a:ext cx="1498412" cy="2024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4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1C684E4-A8B4-F8B5-8BAF-D58FF2435FF1}"/>
              </a:ext>
            </a:extLst>
          </p:cNvPr>
          <p:cNvSpPr/>
          <p:nvPr/>
        </p:nvSpPr>
        <p:spPr>
          <a:xfrm>
            <a:off x="2079032" y="3815919"/>
            <a:ext cx="9751030" cy="1000736"/>
          </a:xfrm>
          <a:prstGeom prst="roundRect">
            <a:avLst/>
          </a:prstGeom>
          <a:solidFill>
            <a:srgbClr val="FFC000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505080B-C047-A327-B540-E695E4BB1147}"/>
              </a:ext>
            </a:extLst>
          </p:cNvPr>
          <p:cNvSpPr/>
          <p:nvPr/>
        </p:nvSpPr>
        <p:spPr>
          <a:xfrm>
            <a:off x="2079032" y="5863523"/>
            <a:ext cx="9716168" cy="916135"/>
          </a:xfrm>
          <a:prstGeom prst="roundRect">
            <a:avLst/>
          </a:prstGeom>
          <a:solidFill>
            <a:srgbClr val="ED7D31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4889EC-B249-28A4-6B26-DBBB1EEF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Le</a:t>
            </a:r>
            <a:r>
              <a:rPr lang="fr-FR"/>
              <a:t> projet FESTIG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7FEEA7-58E7-18C0-52CA-5EF5CE4F5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Le calendrier – temps forts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DD7A998-0856-1E3B-987A-0D15BFB3F19D}"/>
              </a:ext>
            </a:extLst>
          </p:cNvPr>
          <p:cNvGrpSpPr/>
          <p:nvPr/>
        </p:nvGrpSpPr>
        <p:grpSpPr>
          <a:xfrm>
            <a:off x="2717577" y="2819863"/>
            <a:ext cx="2714703" cy="957379"/>
            <a:chOff x="1173251" y="2795100"/>
            <a:chExt cx="2714703" cy="95737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9D4B1C-00A2-08CF-19A2-25B4B982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251" y="2980485"/>
              <a:ext cx="835157" cy="77199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8E354D8-CB9F-1072-2720-C9AA0318890E}"/>
                </a:ext>
              </a:extLst>
            </p:cNvPr>
            <p:cNvSpPr txBox="1"/>
            <p:nvPr/>
          </p:nvSpPr>
          <p:spPr>
            <a:xfrm>
              <a:off x="1915789" y="3129765"/>
              <a:ext cx="1972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small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haroni" panose="02010803020104030203" pitchFamily="2" charset="-79"/>
                </a:rPr>
                <a:t>Stagiaires « AOP, Terroir et pratiques »</a:t>
              </a:r>
            </a:p>
          </p:txBody>
        </p:sp>
        <p:sp>
          <p:nvSpPr>
            <p:cNvPr id="8" name="Accolade fermante 7">
              <a:extLst>
                <a:ext uri="{FF2B5EF4-FFF2-40B4-BE49-F238E27FC236}">
                  <a16:creationId xmlns:a16="http://schemas.microsoft.com/office/drawing/2014/main" id="{4E92E23A-52AA-4725-98DA-74A040CEB2AF}"/>
                </a:ext>
              </a:extLst>
            </p:cNvPr>
            <p:cNvSpPr/>
            <p:nvPr/>
          </p:nvSpPr>
          <p:spPr>
            <a:xfrm rot="5400000">
              <a:off x="1961649" y="2006703"/>
              <a:ext cx="182378" cy="175917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08BBFF5-7FC2-5561-2479-0EE362930A03}"/>
              </a:ext>
            </a:extLst>
          </p:cNvPr>
          <p:cNvSpPr txBox="1"/>
          <p:nvPr/>
        </p:nvSpPr>
        <p:spPr>
          <a:xfrm>
            <a:off x="2169008" y="5809330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EC28ED-74E2-17A2-CBA9-699332E66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3" y="6002189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712797-FC95-E815-70F0-7E686E8FFEC1}"/>
              </a:ext>
            </a:extLst>
          </p:cNvPr>
          <p:cNvSpPr txBox="1"/>
          <p:nvPr/>
        </p:nvSpPr>
        <p:spPr>
          <a:xfrm>
            <a:off x="4671393" y="5798566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A147A9-18FE-5278-A1E1-C28205325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88" y="5991425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DD3D570-524A-9717-3D04-0DBADC2E25DF}"/>
              </a:ext>
            </a:extLst>
          </p:cNvPr>
          <p:cNvSpPr txBox="1"/>
          <p:nvPr/>
        </p:nvSpPr>
        <p:spPr>
          <a:xfrm>
            <a:off x="11041111" y="5870729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6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936C937-212C-C04F-D83F-07D84B8C2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44" y="6063588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7405B26-E84B-6E8D-FB2E-F7C5733FCEF1}"/>
              </a:ext>
            </a:extLst>
          </p:cNvPr>
          <p:cNvSpPr txBox="1"/>
          <p:nvPr/>
        </p:nvSpPr>
        <p:spPr>
          <a:xfrm>
            <a:off x="7918958" y="5835445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4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40A77C-CADB-78D3-4A8B-FEA0D356F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53" y="6028304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4A15086-17A7-AAF9-C8F2-35DECD24287F}"/>
              </a:ext>
            </a:extLst>
          </p:cNvPr>
          <p:cNvSpPr txBox="1"/>
          <p:nvPr/>
        </p:nvSpPr>
        <p:spPr>
          <a:xfrm>
            <a:off x="5460344" y="5826644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3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D4DB879-4A84-8597-19D5-E954F7502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39" y="6019503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17523C3-833E-46F8-A7FC-3B2479AC3F8A}"/>
              </a:ext>
            </a:extLst>
          </p:cNvPr>
          <p:cNvSpPr txBox="1"/>
          <p:nvPr/>
        </p:nvSpPr>
        <p:spPr>
          <a:xfrm>
            <a:off x="8628702" y="5844053"/>
            <a:ext cx="74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Copil 5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217E802-0C14-1F2B-BABB-240388B25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7" b="91939" l="10000" r="90000">
                        <a14:foregroundMark x1="49592" y1="8469" x2="49592" y2="8469"/>
                        <a14:foregroundMark x1="50000" y1="91939" x2="5000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97" y="6036912"/>
            <a:ext cx="742746" cy="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45C5DB44-CCE0-D871-C62C-10DD1093BB0D}"/>
              </a:ext>
            </a:extLst>
          </p:cNvPr>
          <p:cNvGrpSpPr/>
          <p:nvPr/>
        </p:nvGrpSpPr>
        <p:grpSpPr>
          <a:xfrm>
            <a:off x="2693907" y="3895533"/>
            <a:ext cx="2313278" cy="828392"/>
            <a:chOff x="1830307" y="3895533"/>
            <a:chExt cx="2313278" cy="82839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B56670B-7C2D-503F-E526-147F1C395C3E}"/>
                </a:ext>
              </a:extLst>
            </p:cNvPr>
            <p:cNvSpPr txBox="1"/>
            <p:nvPr/>
          </p:nvSpPr>
          <p:spPr>
            <a:xfrm>
              <a:off x="2171420" y="4134981"/>
              <a:ext cx="19721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sm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haroni" panose="02010803020104030203" pitchFamily="2" charset="-79"/>
                </a:rPr>
                <a:t>Expé POISY</a:t>
              </a:r>
            </a:p>
          </p:txBody>
        </p:sp>
        <p:sp>
          <p:nvSpPr>
            <p:cNvPr id="24" name="Accolade fermante 23">
              <a:extLst>
                <a:ext uri="{FF2B5EF4-FFF2-40B4-BE49-F238E27FC236}">
                  <a16:creationId xmlns:a16="http://schemas.microsoft.com/office/drawing/2014/main" id="{FBEB56C2-4537-90E2-886D-03C8D04251DC}"/>
                </a:ext>
              </a:extLst>
            </p:cNvPr>
            <p:cNvSpPr/>
            <p:nvPr/>
          </p:nvSpPr>
          <p:spPr>
            <a:xfrm rot="5400000">
              <a:off x="2869183" y="2988553"/>
              <a:ext cx="182378" cy="199633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E401D178-78B3-622B-122C-FF8398EF8C8A}"/>
                </a:ext>
              </a:extLst>
            </p:cNvPr>
            <p:cNvGrpSpPr/>
            <p:nvPr/>
          </p:nvGrpSpPr>
          <p:grpSpPr>
            <a:xfrm>
              <a:off x="1830307" y="4042264"/>
              <a:ext cx="742746" cy="681661"/>
              <a:chOff x="2251486" y="4940297"/>
              <a:chExt cx="959415" cy="907397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D60BE8E0-6589-11E3-B446-340A2BD75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72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6843" y="4940297"/>
                <a:ext cx="742746" cy="743099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28423ABD-10BB-93F1-5358-A25CEEF7F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10832" flipH="1">
                <a:off x="2251486" y="5303417"/>
                <a:ext cx="544277" cy="544277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4E87A4C9-49B2-BC70-A7E5-E965E5C9D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3123" y="5321471"/>
                <a:ext cx="307778" cy="307778"/>
              </a:xfrm>
              <a:prstGeom prst="rect">
                <a:avLst/>
              </a:prstGeom>
            </p:spPr>
          </p:pic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1E5C39F-2DCE-A655-9A78-154015733957}"/>
              </a:ext>
            </a:extLst>
          </p:cNvPr>
          <p:cNvGrpSpPr/>
          <p:nvPr/>
        </p:nvGrpSpPr>
        <p:grpSpPr>
          <a:xfrm>
            <a:off x="5495112" y="3892941"/>
            <a:ext cx="2289070" cy="879987"/>
            <a:chOff x="5495112" y="3892941"/>
            <a:chExt cx="2289070" cy="87998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428A1CE-2379-11D5-2BB7-DE198D6B25F5}"/>
                </a:ext>
              </a:extLst>
            </p:cNvPr>
            <p:cNvSpPr txBox="1"/>
            <p:nvPr/>
          </p:nvSpPr>
          <p:spPr>
            <a:xfrm>
              <a:off x="5812017" y="4139668"/>
              <a:ext cx="19721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sm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haroni" panose="02010803020104030203" pitchFamily="2" charset="-79"/>
                </a:rPr>
                <a:t>Expé PRADEL</a:t>
              </a:r>
            </a:p>
          </p:txBody>
        </p:sp>
        <p:sp>
          <p:nvSpPr>
            <p:cNvPr id="26" name="Accolade fermante 25">
              <a:extLst>
                <a:ext uri="{FF2B5EF4-FFF2-40B4-BE49-F238E27FC236}">
                  <a16:creationId xmlns:a16="http://schemas.microsoft.com/office/drawing/2014/main" id="{49E60389-C166-F351-A0CB-94FA99C62980}"/>
                </a:ext>
              </a:extLst>
            </p:cNvPr>
            <p:cNvSpPr/>
            <p:nvPr/>
          </p:nvSpPr>
          <p:spPr>
            <a:xfrm rot="5400000">
              <a:off x="6402092" y="2985961"/>
              <a:ext cx="182378" cy="199633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856FC502-959A-EAD0-3975-8A6037F35DBC}"/>
                </a:ext>
              </a:extLst>
            </p:cNvPr>
            <p:cNvGrpSpPr/>
            <p:nvPr/>
          </p:nvGrpSpPr>
          <p:grpSpPr>
            <a:xfrm>
              <a:off x="5495112" y="4075318"/>
              <a:ext cx="737602" cy="697610"/>
              <a:chOff x="5948948" y="4895201"/>
              <a:chExt cx="959415" cy="907397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BEC4BE60-D5AC-1CCE-2023-5D071C062457}"/>
                  </a:ext>
                </a:extLst>
              </p:cNvPr>
              <p:cNvGrpSpPr/>
              <p:nvPr/>
            </p:nvGrpSpPr>
            <p:grpSpPr>
              <a:xfrm>
                <a:off x="5948948" y="4895201"/>
                <a:ext cx="959415" cy="907397"/>
                <a:chOff x="2251486" y="4940297"/>
                <a:chExt cx="959415" cy="907397"/>
              </a:xfrm>
            </p:grpSpPr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9C3C6982-8280-9F39-1660-01B5F1AEE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colorTemperature colorTemp="72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6843" y="4940297"/>
                  <a:ext cx="742746" cy="743099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58E14DB1-F132-1034-4BB6-1C243E02D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310832" flipH="1">
                  <a:off x="2251486" y="5303417"/>
                  <a:ext cx="544277" cy="544277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60501078-49D2-2B46-8BEC-2FA03240BA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3123" y="5420525"/>
                  <a:ext cx="307778" cy="208723"/>
                </a:xfrm>
                <a:prstGeom prst="rect">
                  <a:avLst/>
                </a:prstGeom>
              </p:spPr>
            </p:pic>
          </p:grp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67DBDF3-8C3B-B0DB-4D3B-FE4735E6EAF2}"/>
                  </a:ext>
                </a:extLst>
              </p:cNvPr>
              <p:cNvSpPr/>
              <p:nvPr/>
            </p:nvSpPr>
            <p:spPr>
              <a:xfrm>
                <a:off x="6686140" y="5191040"/>
                <a:ext cx="81739" cy="153471"/>
              </a:xfrm>
              <a:custGeom>
                <a:avLst/>
                <a:gdLst>
                  <a:gd name="connsiteX0" fmla="*/ 35722 w 64405"/>
                  <a:gd name="connsiteY0" fmla="*/ 55 h 174990"/>
                  <a:gd name="connsiteX1" fmla="*/ 4 w 64405"/>
                  <a:gd name="connsiteY1" fmla="*/ 97686 h 174990"/>
                  <a:gd name="connsiteX2" fmla="*/ 38104 w 64405"/>
                  <a:gd name="connsiteY2" fmla="*/ 147693 h 174990"/>
                  <a:gd name="connsiteX3" fmla="*/ 45247 w 64405"/>
                  <a:gd name="connsiteY3" fmla="*/ 173886 h 174990"/>
                  <a:gd name="connsiteX4" fmla="*/ 64297 w 64405"/>
                  <a:gd name="connsiteY4" fmla="*/ 111974 h 174990"/>
                  <a:gd name="connsiteX5" fmla="*/ 35722 w 64405"/>
                  <a:gd name="connsiteY5" fmla="*/ 55 h 174990"/>
                  <a:gd name="connsiteX0" fmla="*/ 40483 w 69166"/>
                  <a:gd name="connsiteY0" fmla="*/ 253 h 175299"/>
                  <a:gd name="connsiteX1" fmla="*/ 3 w 69166"/>
                  <a:gd name="connsiteY1" fmla="*/ 83596 h 175299"/>
                  <a:gd name="connsiteX2" fmla="*/ 42865 w 69166"/>
                  <a:gd name="connsiteY2" fmla="*/ 147891 h 175299"/>
                  <a:gd name="connsiteX3" fmla="*/ 50008 w 69166"/>
                  <a:gd name="connsiteY3" fmla="*/ 174084 h 175299"/>
                  <a:gd name="connsiteX4" fmla="*/ 69058 w 69166"/>
                  <a:gd name="connsiteY4" fmla="*/ 112172 h 175299"/>
                  <a:gd name="connsiteX5" fmla="*/ 40483 w 69166"/>
                  <a:gd name="connsiteY5" fmla="*/ 253 h 175299"/>
                  <a:gd name="connsiteX0" fmla="*/ 40483 w 51108"/>
                  <a:gd name="connsiteY0" fmla="*/ 82 h 175128"/>
                  <a:gd name="connsiteX1" fmla="*/ 3 w 51108"/>
                  <a:gd name="connsiteY1" fmla="*/ 83425 h 175128"/>
                  <a:gd name="connsiteX2" fmla="*/ 42865 w 51108"/>
                  <a:gd name="connsiteY2" fmla="*/ 147720 h 175128"/>
                  <a:gd name="connsiteX3" fmla="*/ 50008 w 51108"/>
                  <a:gd name="connsiteY3" fmla="*/ 173913 h 175128"/>
                  <a:gd name="connsiteX4" fmla="*/ 42864 w 51108"/>
                  <a:gd name="connsiteY4" fmla="*/ 69139 h 175128"/>
                  <a:gd name="connsiteX5" fmla="*/ 40483 w 51108"/>
                  <a:gd name="connsiteY5" fmla="*/ 82 h 175128"/>
                  <a:gd name="connsiteX0" fmla="*/ 40519 w 51144"/>
                  <a:gd name="connsiteY0" fmla="*/ 82 h 179420"/>
                  <a:gd name="connsiteX1" fmla="*/ 39 w 51144"/>
                  <a:gd name="connsiteY1" fmla="*/ 83425 h 179420"/>
                  <a:gd name="connsiteX2" fmla="*/ 33376 w 51144"/>
                  <a:gd name="connsiteY2" fmla="*/ 169151 h 179420"/>
                  <a:gd name="connsiteX3" fmla="*/ 50044 w 51144"/>
                  <a:gd name="connsiteY3" fmla="*/ 173913 h 179420"/>
                  <a:gd name="connsiteX4" fmla="*/ 42900 w 51144"/>
                  <a:gd name="connsiteY4" fmla="*/ 69139 h 179420"/>
                  <a:gd name="connsiteX5" fmla="*/ 40519 w 51144"/>
                  <a:gd name="connsiteY5" fmla="*/ 82 h 179420"/>
                  <a:gd name="connsiteX0" fmla="*/ 40528 w 81377"/>
                  <a:gd name="connsiteY0" fmla="*/ 85 h 170905"/>
                  <a:gd name="connsiteX1" fmla="*/ 48 w 81377"/>
                  <a:gd name="connsiteY1" fmla="*/ 83428 h 170905"/>
                  <a:gd name="connsiteX2" fmla="*/ 33385 w 81377"/>
                  <a:gd name="connsiteY2" fmla="*/ 169154 h 170905"/>
                  <a:gd name="connsiteX3" fmla="*/ 81009 w 81377"/>
                  <a:gd name="connsiteY3" fmla="*/ 140578 h 170905"/>
                  <a:gd name="connsiteX4" fmla="*/ 42909 w 81377"/>
                  <a:gd name="connsiteY4" fmla="*/ 69142 h 170905"/>
                  <a:gd name="connsiteX5" fmla="*/ 40528 w 81377"/>
                  <a:gd name="connsiteY5" fmla="*/ 85 h 170905"/>
                  <a:gd name="connsiteX0" fmla="*/ 40890 w 81739"/>
                  <a:gd name="connsiteY0" fmla="*/ 85 h 153471"/>
                  <a:gd name="connsiteX1" fmla="*/ 410 w 81739"/>
                  <a:gd name="connsiteY1" fmla="*/ 83428 h 153471"/>
                  <a:gd name="connsiteX2" fmla="*/ 69466 w 81739"/>
                  <a:gd name="connsiteY2" fmla="*/ 150104 h 153471"/>
                  <a:gd name="connsiteX3" fmla="*/ 81371 w 81739"/>
                  <a:gd name="connsiteY3" fmla="*/ 140578 h 153471"/>
                  <a:gd name="connsiteX4" fmla="*/ 43271 w 81739"/>
                  <a:gd name="connsiteY4" fmla="*/ 69142 h 153471"/>
                  <a:gd name="connsiteX5" fmla="*/ 40890 w 81739"/>
                  <a:gd name="connsiteY5" fmla="*/ 85 h 15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739" h="153471">
                    <a:moveTo>
                      <a:pt x="40890" y="85"/>
                    </a:moveTo>
                    <a:cubicBezTo>
                      <a:pt x="33747" y="2466"/>
                      <a:pt x="-4353" y="58425"/>
                      <a:pt x="410" y="83428"/>
                    </a:cubicBezTo>
                    <a:cubicBezTo>
                      <a:pt x="5173" y="108431"/>
                      <a:pt x="55973" y="140579"/>
                      <a:pt x="69466" y="150104"/>
                    </a:cubicBezTo>
                    <a:cubicBezTo>
                      <a:pt x="82960" y="159629"/>
                      <a:pt x="77005" y="146531"/>
                      <a:pt x="81371" y="140578"/>
                    </a:cubicBezTo>
                    <a:cubicBezTo>
                      <a:pt x="85737" y="134625"/>
                      <a:pt x="50018" y="92557"/>
                      <a:pt x="43271" y="69142"/>
                    </a:cubicBezTo>
                    <a:cubicBezTo>
                      <a:pt x="36524" y="45727"/>
                      <a:pt x="48033" y="-2296"/>
                      <a:pt x="40890" y="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15239A76-13AD-4CBF-D322-BC6285CAB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7745" y="5181113"/>
            <a:ext cx="742746" cy="34684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EC5B9B4-CD6F-2890-2766-638BDD3357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361" y="5181113"/>
            <a:ext cx="742746" cy="34684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B72087F-956F-2A16-5E8D-5875777C4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7487" y="5151030"/>
            <a:ext cx="742746" cy="34684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BADE00F-9A6C-BFC6-5A6D-9DC700DAE0C0}"/>
              </a:ext>
            </a:extLst>
          </p:cNvPr>
          <p:cNvSpPr txBox="1"/>
          <p:nvPr/>
        </p:nvSpPr>
        <p:spPr>
          <a:xfrm>
            <a:off x="9465888" y="5001433"/>
            <a:ext cx="2708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 cap="small">
                <a:latin typeface="Corbel" panose="020B0503020204020204" pitchFamily="34" charset="0"/>
                <a:cs typeface="Aharoni" panose="02010803020104030203" pitchFamily="2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Finalisation du cadre d’utilisation des espèces fourragères</a:t>
            </a:r>
          </a:p>
        </p:txBody>
      </p:sp>
      <p:sp>
        <p:nvSpPr>
          <p:cNvPr id="43" name="Accolade fermante 42">
            <a:extLst>
              <a:ext uri="{FF2B5EF4-FFF2-40B4-BE49-F238E27FC236}">
                <a16:creationId xmlns:a16="http://schemas.microsoft.com/office/drawing/2014/main" id="{15BD8DDC-51F3-B43E-EBFF-DFCA98D58AD8}"/>
              </a:ext>
            </a:extLst>
          </p:cNvPr>
          <p:cNvSpPr/>
          <p:nvPr/>
        </p:nvSpPr>
        <p:spPr>
          <a:xfrm rot="5400000">
            <a:off x="9627125" y="4020375"/>
            <a:ext cx="182378" cy="19963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635416B-787F-2374-C6F2-71F42CC1C53B}"/>
              </a:ext>
            </a:extLst>
          </p:cNvPr>
          <p:cNvSpPr/>
          <p:nvPr/>
        </p:nvSpPr>
        <p:spPr>
          <a:xfrm>
            <a:off x="2079032" y="4882431"/>
            <a:ext cx="9734447" cy="916135"/>
          </a:xfrm>
          <a:prstGeom prst="roundRect">
            <a:avLst/>
          </a:prstGeom>
          <a:solidFill>
            <a:srgbClr val="70AD47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B6506DB-C45C-A247-E1C3-ED65A06C2CBD}"/>
              </a:ext>
            </a:extLst>
          </p:cNvPr>
          <p:cNvSpPr/>
          <p:nvPr/>
        </p:nvSpPr>
        <p:spPr>
          <a:xfrm>
            <a:off x="2079032" y="2762441"/>
            <a:ext cx="9751030" cy="1000736"/>
          </a:xfrm>
          <a:prstGeom prst="roundRect">
            <a:avLst/>
          </a:prstGeom>
          <a:solidFill>
            <a:srgbClr val="5B9BD5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4C9E260-1038-769E-78F0-3B0590F4FF46}"/>
              </a:ext>
            </a:extLst>
          </p:cNvPr>
          <p:cNvSpPr txBox="1"/>
          <p:nvPr/>
        </p:nvSpPr>
        <p:spPr>
          <a:xfrm>
            <a:off x="199486" y="2762442"/>
            <a:ext cx="1838839" cy="1000736"/>
          </a:xfrm>
          <a:prstGeom prst="roundRect">
            <a:avLst/>
          </a:prstGeom>
          <a:solidFill>
            <a:srgbClr val="5B9BD5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Connaissances &amp; enjeux au sein des exploitations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6FB2313-105C-496A-1FEE-9D5976628654}"/>
              </a:ext>
            </a:extLst>
          </p:cNvPr>
          <p:cNvSpPr/>
          <p:nvPr/>
        </p:nvSpPr>
        <p:spPr>
          <a:xfrm>
            <a:off x="17888" y="2582760"/>
            <a:ext cx="417739" cy="40043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tIns="0" bIns="180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D842445-4545-4C68-640D-CDB8B5A1EAEE}"/>
              </a:ext>
            </a:extLst>
          </p:cNvPr>
          <p:cNvSpPr txBox="1"/>
          <p:nvPr/>
        </p:nvSpPr>
        <p:spPr>
          <a:xfrm>
            <a:off x="179915" y="3815498"/>
            <a:ext cx="1838839" cy="1000736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effets sur la qualité du lait et des fromages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CB87B09-D262-4774-039F-06517765D213}"/>
              </a:ext>
            </a:extLst>
          </p:cNvPr>
          <p:cNvSpPr/>
          <p:nvPr/>
        </p:nvSpPr>
        <p:spPr>
          <a:xfrm>
            <a:off x="34547" y="3791752"/>
            <a:ext cx="432445" cy="41314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tIns="0" bIns="180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BE9CBB1-AA62-FAFF-1512-61221128A2B1}"/>
              </a:ext>
            </a:extLst>
          </p:cNvPr>
          <p:cNvSpPr txBox="1"/>
          <p:nvPr/>
        </p:nvSpPr>
        <p:spPr>
          <a:xfrm>
            <a:off x="3576659" y="4411031"/>
            <a:ext cx="125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CHICOREE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595E85B-2D4F-BCC1-44E4-B7C0E0C6E1A1}"/>
              </a:ext>
            </a:extLst>
          </p:cNvPr>
          <p:cNvSpPr txBox="1"/>
          <p:nvPr/>
        </p:nvSpPr>
        <p:spPr>
          <a:xfrm>
            <a:off x="6523672" y="4428859"/>
            <a:ext cx="125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SORGHO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724906E-5363-C82B-9108-448BAE5D8CBE}"/>
              </a:ext>
            </a:extLst>
          </p:cNvPr>
          <p:cNvSpPr txBox="1"/>
          <p:nvPr/>
        </p:nvSpPr>
        <p:spPr>
          <a:xfrm>
            <a:off x="193988" y="4882431"/>
            <a:ext cx="1838839" cy="926899"/>
          </a:xfrm>
          <a:prstGeom prst="roundRect">
            <a:avLst/>
          </a:prstGeom>
          <a:solidFill>
            <a:srgbClr val="70AD47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Accompagner les filières &amp; valoriser les résultats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FF22749-43F0-8B9D-65AD-FBFE91A77495}"/>
              </a:ext>
            </a:extLst>
          </p:cNvPr>
          <p:cNvSpPr/>
          <p:nvPr/>
        </p:nvSpPr>
        <p:spPr>
          <a:xfrm>
            <a:off x="39880" y="4693805"/>
            <a:ext cx="432445" cy="4145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tIns="0" bIns="180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7FD9A74-6F6E-6F00-BC55-D45D48BDC3A4}"/>
              </a:ext>
            </a:extLst>
          </p:cNvPr>
          <p:cNvSpPr txBox="1"/>
          <p:nvPr/>
        </p:nvSpPr>
        <p:spPr>
          <a:xfrm>
            <a:off x="176598" y="5873239"/>
            <a:ext cx="1838839" cy="926899"/>
          </a:xfrm>
          <a:prstGeom prst="roundRect">
            <a:avLst/>
          </a:prstGeom>
          <a:solidFill>
            <a:srgbClr val="ED7D31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Coordination</a:t>
            </a:r>
          </a:p>
        </p:txBody>
      </p:sp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7770C362-5AA4-F3F5-B773-D749FA7FDF78}"/>
              </a:ext>
            </a:extLst>
          </p:cNvPr>
          <p:cNvGraphicFramePr>
            <a:graphicFrameLocks noGrp="1"/>
          </p:cNvGraphicFramePr>
          <p:nvPr/>
        </p:nvGraphicFramePr>
        <p:xfrm>
          <a:off x="2079057" y="1699404"/>
          <a:ext cx="975103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62">
                  <a:extLst>
                    <a:ext uri="{9D8B030D-6E8A-4147-A177-3AD203B41FA5}">
                      <a16:colId xmlns:a16="http://schemas.microsoft.com/office/drawing/2014/main" val="856795853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827418722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836746831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112431835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034507963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220495505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456641407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489473951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244661990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250467837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459033928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246075929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207699231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576858132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877153625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70461571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50051489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332059521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651070523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762027874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757833992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475545387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39110886"/>
                    </a:ext>
                  </a:extLst>
                </a:gridCol>
                <a:gridCol w="270847">
                  <a:extLst>
                    <a:ext uri="{9D8B030D-6E8A-4147-A177-3AD203B41FA5}">
                      <a16:colId xmlns:a16="http://schemas.microsoft.com/office/drawing/2014/main" val="4201566555"/>
                    </a:ext>
                  </a:extLst>
                </a:gridCol>
                <a:gridCol w="270875">
                  <a:extLst>
                    <a:ext uri="{9D8B030D-6E8A-4147-A177-3AD203B41FA5}">
                      <a16:colId xmlns:a16="http://schemas.microsoft.com/office/drawing/2014/main" val="1711739752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3317665628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364656240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510232484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575910622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087697798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469385708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473586000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915268750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1306212616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2683746983"/>
                    </a:ext>
                  </a:extLst>
                </a:gridCol>
                <a:gridCol w="270862">
                  <a:extLst>
                    <a:ext uri="{9D8B030D-6E8A-4147-A177-3AD203B41FA5}">
                      <a16:colId xmlns:a16="http://schemas.microsoft.com/office/drawing/2014/main" val="798025279"/>
                    </a:ext>
                  </a:extLst>
                </a:gridCol>
              </a:tblGrid>
              <a:tr h="370840">
                <a:tc gridSpan="12">
                  <a:txBody>
                    <a:bodyPr/>
                    <a:lstStyle/>
                    <a:p>
                      <a:pPr algn="ctr"/>
                      <a:r>
                        <a:rPr lang="fr-FR" sz="28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Année </a:t>
                      </a:r>
                      <a:r>
                        <a:rPr lang="fr-FR" sz="32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1 - </a:t>
                      </a:r>
                      <a:r>
                        <a:rPr lang="fr-FR"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fr-FR" sz="28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Année </a:t>
                      </a:r>
                      <a:r>
                        <a:rPr lang="fr-FR" sz="32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2 - </a:t>
                      </a:r>
                      <a:r>
                        <a:rPr lang="fr-FR"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2024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fr-FR" sz="28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Année </a:t>
                      </a:r>
                      <a:r>
                        <a:rPr lang="fr-FR" sz="3200" cap="small"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3 - </a:t>
                      </a:r>
                      <a:r>
                        <a:rPr lang="fr-FR"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2025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57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F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N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D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F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N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D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F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J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N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  <a:cs typeface="Aharoni" panose="02010803020104030203" pitchFamily="2" charset="-79"/>
                        </a:rPr>
                        <a:t>D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046525"/>
                  </a:ext>
                </a:extLst>
              </a:tr>
            </a:tbl>
          </a:graphicData>
        </a:graphic>
      </p:graphicFrame>
      <p:sp>
        <p:nvSpPr>
          <p:cNvPr id="47" name="Ellipse 46">
            <a:extLst>
              <a:ext uri="{FF2B5EF4-FFF2-40B4-BE49-F238E27FC236}">
                <a16:creationId xmlns:a16="http://schemas.microsoft.com/office/drawing/2014/main" id="{35E6BEE0-AEC2-29BF-4580-456AE6DC465F}"/>
              </a:ext>
            </a:extLst>
          </p:cNvPr>
          <p:cNvSpPr/>
          <p:nvPr/>
        </p:nvSpPr>
        <p:spPr>
          <a:xfrm>
            <a:off x="30089" y="5814961"/>
            <a:ext cx="430997" cy="4131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tIns="0" bIns="180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235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10" grpId="0"/>
      <p:bldP spid="13" grpId="0"/>
      <p:bldP spid="15" grpId="0"/>
      <p:bldP spid="17" grpId="0"/>
      <p:bldP spid="19" grpId="0"/>
      <p:bldP spid="21" grpId="0"/>
      <p:bldP spid="39" grpId="0"/>
      <p:bldP spid="43" grpId="0" animBg="1"/>
      <p:bldP spid="11" grpId="0" animBg="1"/>
      <p:bldP spid="52" grpId="0" animBg="1"/>
      <p:bldP spid="45" grpId="0" animBg="1"/>
      <p:bldP spid="53" grpId="0"/>
      <p:bldP spid="54" grpId="0"/>
      <p:bldP spid="55" grpId="0" animBg="1"/>
      <p:bldP spid="46" grpId="0" animBg="1"/>
      <p:bldP spid="56" grpId="0" animBg="1"/>
      <p:bldP spid="4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42">
            <a:extLst>
              <a:ext uri="{FF2B5EF4-FFF2-40B4-BE49-F238E27FC236}">
                <a16:creationId xmlns:a16="http://schemas.microsoft.com/office/drawing/2014/main" id="{B1FEC0AB-9A41-F70D-8323-FE62EA683D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2065" y="394800"/>
            <a:ext cx="7913085" cy="6436742"/>
            <a:chOff x="1932" y="1297"/>
            <a:chExt cx="2076" cy="1770"/>
          </a:xfrm>
        </p:grpSpPr>
        <p:sp>
          <p:nvSpPr>
            <p:cNvPr id="101" name="AutoShape 441">
              <a:extLst>
                <a:ext uri="{FF2B5EF4-FFF2-40B4-BE49-F238E27FC236}">
                  <a16:creationId xmlns:a16="http://schemas.microsoft.com/office/drawing/2014/main" id="{159E00A8-F5CB-61C4-8A36-36425BAB13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32" y="1297"/>
              <a:ext cx="2076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444">
              <a:extLst>
                <a:ext uri="{FF2B5EF4-FFF2-40B4-BE49-F238E27FC236}">
                  <a16:creationId xmlns:a16="http://schemas.microsoft.com/office/drawing/2014/main" id="{D41747BA-1D32-932E-6E88-BACF98C35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543" cy="392"/>
            </a:xfrm>
            <a:custGeom>
              <a:avLst/>
              <a:gdLst>
                <a:gd name="T0" fmla="*/ 543 w 543"/>
                <a:gd name="T1" fmla="*/ 157 h 392"/>
                <a:gd name="T2" fmla="*/ 531 w 543"/>
                <a:gd name="T3" fmla="*/ 140 h 392"/>
                <a:gd name="T4" fmla="*/ 473 w 543"/>
                <a:gd name="T5" fmla="*/ 118 h 392"/>
                <a:gd name="T6" fmla="*/ 423 w 543"/>
                <a:gd name="T7" fmla="*/ 18 h 392"/>
                <a:gd name="T8" fmla="*/ 379 w 543"/>
                <a:gd name="T9" fmla="*/ 63 h 392"/>
                <a:gd name="T10" fmla="*/ 346 w 543"/>
                <a:gd name="T11" fmla="*/ 35 h 392"/>
                <a:gd name="T12" fmla="*/ 325 w 543"/>
                <a:gd name="T13" fmla="*/ 48 h 392"/>
                <a:gd name="T14" fmla="*/ 278 w 543"/>
                <a:gd name="T15" fmla="*/ 47 h 392"/>
                <a:gd name="T16" fmla="*/ 236 w 543"/>
                <a:gd name="T17" fmla="*/ 0 h 392"/>
                <a:gd name="T18" fmla="*/ 235 w 543"/>
                <a:gd name="T19" fmla="*/ 0 h 392"/>
                <a:gd name="T20" fmla="*/ 205 w 543"/>
                <a:gd name="T21" fmla="*/ 0 h 392"/>
                <a:gd name="T22" fmla="*/ 170 w 543"/>
                <a:gd name="T23" fmla="*/ 27 h 392"/>
                <a:gd name="T24" fmla="*/ 107 w 543"/>
                <a:gd name="T25" fmla="*/ 49 h 392"/>
                <a:gd name="T26" fmla="*/ 91 w 543"/>
                <a:gd name="T27" fmla="*/ 63 h 392"/>
                <a:gd name="T28" fmla="*/ 103 w 543"/>
                <a:gd name="T29" fmla="*/ 102 h 392"/>
                <a:gd name="T30" fmla="*/ 91 w 543"/>
                <a:gd name="T31" fmla="*/ 120 h 392"/>
                <a:gd name="T32" fmla="*/ 26 w 543"/>
                <a:gd name="T33" fmla="*/ 127 h 392"/>
                <a:gd name="T34" fmla="*/ 0 w 543"/>
                <a:gd name="T35" fmla="*/ 171 h 392"/>
                <a:gd name="T36" fmla="*/ 0 w 543"/>
                <a:gd name="T37" fmla="*/ 172 h 392"/>
                <a:gd name="T38" fmla="*/ 8 w 543"/>
                <a:gd name="T39" fmla="*/ 201 h 392"/>
                <a:gd name="T40" fmla="*/ 35 w 543"/>
                <a:gd name="T41" fmla="*/ 218 h 392"/>
                <a:gd name="T42" fmla="*/ 63 w 543"/>
                <a:gd name="T43" fmla="*/ 236 h 392"/>
                <a:gd name="T44" fmla="*/ 90 w 543"/>
                <a:gd name="T45" fmla="*/ 298 h 392"/>
                <a:gd name="T46" fmla="*/ 108 w 543"/>
                <a:gd name="T47" fmla="*/ 307 h 392"/>
                <a:gd name="T48" fmla="*/ 191 w 543"/>
                <a:gd name="T49" fmla="*/ 248 h 392"/>
                <a:gd name="T50" fmla="*/ 208 w 543"/>
                <a:gd name="T51" fmla="*/ 261 h 392"/>
                <a:gd name="T52" fmla="*/ 199 w 543"/>
                <a:gd name="T53" fmla="*/ 282 h 392"/>
                <a:gd name="T54" fmla="*/ 232 w 543"/>
                <a:gd name="T55" fmla="*/ 314 h 392"/>
                <a:gd name="T56" fmla="*/ 256 w 543"/>
                <a:gd name="T57" fmla="*/ 311 h 392"/>
                <a:gd name="T58" fmla="*/ 269 w 543"/>
                <a:gd name="T59" fmla="*/ 330 h 392"/>
                <a:gd name="T60" fmla="*/ 366 w 543"/>
                <a:gd name="T61" fmla="*/ 334 h 392"/>
                <a:gd name="T62" fmla="*/ 376 w 543"/>
                <a:gd name="T63" fmla="*/ 357 h 392"/>
                <a:gd name="T64" fmla="*/ 423 w 543"/>
                <a:gd name="T65" fmla="*/ 360 h 392"/>
                <a:gd name="T66" fmla="*/ 450 w 543"/>
                <a:gd name="T67" fmla="*/ 392 h 392"/>
                <a:gd name="T68" fmla="*/ 490 w 543"/>
                <a:gd name="T69" fmla="*/ 356 h 392"/>
                <a:gd name="T70" fmla="*/ 479 w 543"/>
                <a:gd name="T71" fmla="*/ 264 h 392"/>
                <a:gd name="T72" fmla="*/ 483 w 543"/>
                <a:gd name="T73" fmla="*/ 242 h 392"/>
                <a:gd name="T74" fmla="*/ 512 w 543"/>
                <a:gd name="T75" fmla="*/ 233 h 392"/>
                <a:gd name="T76" fmla="*/ 539 w 543"/>
                <a:gd name="T77" fmla="*/ 198 h 392"/>
                <a:gd name="T78" fmla="*/ 543 w 543"/>
                <a:gd name="T79" fmla="*/ 15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3" h="392">
                  <a:moveTo>
                    <a:pt x="543" y="157"/>
                  </a:moveTo>
                  <a:lnTo>
                    <a:pt x="531" y="140"/>
                  </a:lnTo>
                  <a:lnTo>
                    <a:pt x="473" y="118"/>
                  </a:lnTo>
                  <a:lnTo>
                    <a:pt x="423" y="18"/>
                  </a:lnTo>
                  <a:lnTo>
                    <a:pt x="379" y="63"/>
                  </a:lnTo>
                  <a:lnTo>
                    <a:pt x="346" y="35"/>
                  </a:lnTo>
                  <a:lnTo>
                    <a:pt x="325" y="48"/>
                  </a:lnTo>
                  <a:lnTo>
                    <a:pt x="278" y="47"/>
                  </a:lnTo>
                  <a:lnTo>
                    <a:pt x="236" y="0"/>
                  </a:lnTo>
                  <a:lnTo>
                    <a:pt x="235" y="0"/>
                  </a:lnTo>
                  <a:lnTo>
                    <a:pt x="205" y="0"/>
                  </a:lnTo>
                  <a:lnTo>
                    <a:pt x="170" y="27"/>
                  </a:lnTo>
                  <a:lnTo>
                    <a:pt x="107" y="49"/>
                  </a:lnTo>
                  <a:lnTo>
                    <a:pt x="91" y="63"/>
                  </a:lnTo>
                  <a:lnTo>
                    <a:pt x="103" y="102"/>
                  </a:lnTo>
                  <a:lnTo>
                    <a:pt x="91" y="120"/>
                  </a:lnTo>
                  <a:lnTo>
                    <a:pt x="26" y="127"/>
                  </a:lnTo>
                  <a:lnTo>
                    <a:pt x="0" y="171"/>
                  </a:lnTo>
                  <a:lnTo>
                    <a:pt x="0" y="172"/>
                  </a:lnTo>
                  <a:lnTo>
                    <a:pt x="8" y="201"/>
                  </a:lnTo>
                  <a:lnTo>
                    <a:pt x="35" y="218"/>
                  </a:lnTo>
                  <a:lnTo>
                    <a:pt x="63" y="236"/>
                  </a:lnTo>
                  <a:lnTo>
                    <a:pt x="90" y="298"/>
                  </a:lnTo>
                  <a:lnTo>
                    <a:pt x="108" y="307"/>
                  </a:lnTo>
                  <a:lnTo>
                    <a:pt x="191" y="248"/>
                  </a:lnTo>
                  <a:lnTo>
                    <a:pt x="208" y="261"/>
                  </a:lnTo>
                  <a:lnTo>
                    <a:pt x="199" y="282"/>
                  </a:lnTo>
                  <a:lnTo>
                    <a:pt x="232" y="314"/>
                  </a:lnTo>
                  <a:lnTo>
                    <a:pt x="256" y="311"/>
                  </a:lnTo>
                  <a:lnTo>
                    <a:pt x="269" y="330"/>
                  </a:lnTo>
                  <a:lnTo>
                    <a:pt x="366" y="334"/>
                  </a:lnTo>
                  <a:lnTo>
                    <a:pt x="376" y="357"/>
                  </a:lnTo>
                  <a:lnTo>
                    <a:pt x="423" y="360"/>
                  </a:lnTo>
                  <a:lnTo>
                    <a:pt x="450" y="392"/>
                  </a:lnTo>
                  <a:lnTo>
                    <a:pt x="490" y="356"/>
                  </a:lnTo>
                  <a:lnTo>
                    <a:pt x="479" y="264"/>
                  </a:lnTo>
                  <a:lnTo>
                    <a:pt x="483" y="242"/>
                  </a:lnTo>
                  <a:lnTo>
                    <a:pt x="512" y="233"/>
                  </a:lnTo>
                  <a:lnTo>
                    <a:pt x="539" y="198"/>
                  </a:lnTo>
                  <a:lnTo>
                    <a:pt x="543" y="15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445">
              <a:extLst>
                <a:ext uri="{FF2B5EF4-FFF2-40B4-BE49-F238E27FC236}">
                  <a16:creationId xmlns:a16="http://schemas.microsoft.com/office/drawing/2014/main" id="{10D01F29-6456-3628-24AC-700DBC874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792"/>
              <a:ext cx="437" cy="399"/>
            </a:xfrm>
            <a:custGeom>
              <a:avLst/>
              <a:gdLst>
                <a:gd name="T0" fmla="*/ 175 w 437"/>
                <a:gd name="T1" fmla="*/ 26 h 399"/>
                <a:gd name="T2" fmla="*/ 138 w 437"/>
                <a:gd name="T3" fmla="*/ 2 h 399"/>
                <a:gd name="T4" fmla="*/ 98 w 437"/>
                <a:gd name="T5" fmla="*/ 11 h 399"/>
                <a:gd name="T6" fmla="*/ 55 w 437"/>
                <a:gd name="T7" fmla="*/ 0 h 399"/>
                <a:gd name="T8" fmla="*/ 11 w 437"/>
                <a:gd name="T9" fmla="*/ 154 h 399"/>
                <a:gd name="T10" fmla="*/ 0 w 437"/>
                <a:gd name="T11" fmla="*/ 214 h 399"/>
                <a:gd name="T12" fmla="*/ 23 w 437"/>
                <a:gd name="T13" fmla="*/ 281 h 399"/>
                <a:gd name="T14" fmla="*/ 44 w 437"/>
                <a:gd name="T15" fmla="*/ 277 h 399"/>
                <a:gd name="T16" fmla="*/ 71 w 437"/>
                <a:gd name="T17" fmla="*/ 319 h 399"/>
                <a:gd name="T18" fmla="*/ 119 w 437"/>
                <a:gd name="T19" fmla="*/ 316 h 399"/>
                <a:gd name="T20" fmla="*/ 163 w 437"/>
                <a:gd name="T21" fmla="*/ 330 h 399"/>
                <a:gd name="T22" fmla="*/ 185 w 437"/>
                <a:gd name="T23" fmla="*/ 293 h 399"/>
                <a:gd name="T24" fmla="*/ 207 w 437"/>
                <a:gd name="T25" fmla="*/ 288 h 399"/>
                <a:gd name="T26" fmla="*/ 289 w 437"/>
                <a:gd name="T27" fmla="*/ 399 h 399"/>
                <a:gd name="T28" fmla="*/ 331 w 437"/>
                <a:gd name="T29" fmla="*/ 350 h 399"/>
                <a:gd name="T30" fmla="*/ 348 w 437"/>
                <a:gd name="T31" fmla="*/ 250 h 399"/>
                <a:gd name="T32" fmla="*/ 348 w 437"/>
                <a:gd name="T33" fmla="*/ 250 h 399"/>
                <a:gd name="T34" fmla="*/ 343 w 437"/>
                <a:gd name="T35" fmla="*/ 181 h 399"/>
                <a:gd name="T36" fmla="*/ 364 w 437"/>
                <a:gd name="T37" fmla="*/ 181 h 399"/>
                <a:gd name="T38" fmla="*/ 385 w 437"/>
                <a:gd name="T39" fmla="*/ 160 h 399"/>
                <a:gd name="T40" fmla="*/ 382 w 437"/>
                <a:gd name="T41" fmla="*/ 160 h 399"/>
                <a:gd name="T42" fmla="*/ 386 w 437"/>
                <a:gd name="T43" fmla="*/ 123 h 399"/>
                <a:gd name="T44" fmla="*/ 429 w 437"/>
                <a:gd name="T45" fmla="*/ 97 h 399"/>
                <a:gd name="T46" fmla="*/ 437 w 437"/>
                <a:gd name="T47" fmla="*/ 45 h 399"/>
                <a:gd name="T48" fmla="*/ 412 w 437"/>
                <a:gd name="T49" fmla="*/ 30 h 399"/>
                <a:gd name="T50" fmla="*/ 377 w 437"/>
                <a:gd name="T51" fmla="*/ 79 h 399"/>
                <a:gd name="T52" fmla="*/ 336 w 437"/>
                <a:gd name="T53" fmla="*/ 103 h 399"/>
                <a:gd name="T54" fmla="*/ 307 w 437"/>
                <a:gd name="T55" fmla="*/ 104 h 399"/>
                <a:gd name="T56" fmla="*/ 304 w 437"/>
                <a:gd name="T57" fmla="*/ 84 h 399"/>
                <a:gd name="T58" fmla="*/ 280 w 437"/>
                <a:gd name="T59" fmla="*/ 72 h 399"/>
                <a:gd name="T60" fmla="*/ 250 w 437"/>
                <a:gd name="T61" fmla="*/ 104 h 399"/>
                <a:gd name="T62" fmla="*/ 228 w 437"/>
                <a:gd name="T63" fmla="*/ 105 h 399"/>
                <a:gd name="T64" fmla="*/ 228 w 437"/>
                <a:gd name="T65" fmla="*/ 83 h 399"/>
                <a:gd name="T66" fmla="*/ 206 w 437"/>
                <a:gd name="T67" fmla="*/ 83 h 399"/>
                <a:gd name="T68" fmla="*/ 175 w 437"/>
                <a:gd name="T69" fmla="*/ 2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7" h="399">
                  <a:moveTo>
                    <a:pt x="175" y="26"/>
                  </a:moveTo>
                  <a:lnTo>
                    <a:pt x="138" y="2"/>
                  </a:lnTo>
                  <a:lnTo>
                    <a:pt x="98" y="11"/>
                  </a:lnTo>
                  <a:lnTo>
                    <a:pt x="55" y="0"/>
                  </a:lnTo>
                  <a:lnTo>
                    <a:pt x="11" y="154"/>
                  </a:lnTo>
                  <a:lnTo>
                    <a:pt x="0" y="214"/>
                  </a:lnTo>
                  <a:lnTo>
                    <a:pt x="23" y="281"/>
                  </a:lnTo>
                  <a:lnTo>
                    <a:pt x="44" y="277"/>
                  </a:lnTo>
                  <a:lnTo>
                    <a:pt x="71" y="319"/>
                  </a:lnTo>
                  <a:lnTo>
                    <a:pt x="119" y="316"/>
                  </a:lnTo>
                  <a:lnTo>
                    <a:pt x="163" y="330"/>
                  </a:lnTo>
                  <a:lnTo>
                    <a:pt x="185" y="293"/>
                  </a:lnTo>
                  <a:lnTo>
                    <a:pt x="207" y="288"/>
                  </a:lnTo>
                  <a:lnTo>
                    <a:pt x="289" y="399"/>
                  </a:lnTo>
                  <a:lnTo>
                    <a:pt x="331" y="350"/>
                  </a:lnTo>
                  <a:lnTo>
                    <a:pt x="348" y="250"/>
                  </a:lnTo>
                  <a:lnTo>
                    <a:pt x="348" y="250"/>
                  </a:lnTo>
                  <a:lnTo>
                    <a:pt x="343" y="181"/>
                  </a:lnTo>
                  <a:lnTo>
                    <a:pt x="364" y="181"/>
                  </a:lnTo>
                  <a:lnTo>
                    <a:pt x="385" y="160"/>
                  </a:lnTo>
                  <a:lnTo>
                    <a:pt x="382" y="160"/>
                  </a:lnTo>
                  <a:lnTo>
                    <a:pt x="386" y="123"/>
                  </a:lnTo>
                  <a:lnTo>
                    <a:pt x="429" y="97"/>
                  </a:lnTo>
                  <a:lnTo>
                    <a:pt x="437" y="45"/>
                  </a:lnTo>
                  <a:lnTo>
                    <a:pt x="412" y="30"/>
                  </a:lnTo>
                  <a:lnTo>
                    <a:pt x="377" y="79"/>
                  </a:lnTo>
                  <a:lnTo>
                    <a:pt x="336" y="103"/>
                  </a:lnTo>
                  <a:lnTo>
                    <a:pt x="307" y="104"/>
                  </a:lnTo>
                  <a:lnTo>
                    <a:pt x="304" y="84"/>
                  </a:lnTo>
                  <a:lnTo>
                    <a:pt x="280" y="72"/>
                  </a:lnTo>
                  <a:lnTo>
                    <a:pt x="250" y="104"/>
                  </a:lnTo>
                  <a:lnTo>
                    <a:pt x="228" y="105"/>
                  </a:lnTo>
                  <a:lnTo>
                    <a:pt x="228" y="83"/>
                  </a:lnTo>
                  <a:lnTo>
                    <a:pt x="206" y="83"/>
                  </a:lnTo>
                  <a:lnTo>
                    <a:pt x="175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447">
              <a:extLst>
                <a:ext uri="{FF2B5EF4-FFF2-40B4-BE49-F238E27FC236}">
                  <a16:creationId xmlns:a16="http://schemas.microsoft.com/office/drawing/2014/main" id="{D0A480C5-A5E3-7C4A-F396-68CA7874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1900"/>
              <a:ext cx="346" cy="470"/>
            </a:xfrm>
            <a:custGeom>
              <a:avLst/>
              <a:gdLst>
                <a:gd name="T0" fmla="*/ 30 w 346"/>
                <a:gd name="T1" fmla="*/ 31 h 470"/>
                <a:gd name="T2" fmla="*/ 41 w 346"/>
                <a:gd name="T3" fmla="*/ 124 h 470"/>
                <a:gd name="T4" fmla="*/ 0 w 346"/>
                <a:gd name="T5" fmla="*/ 159 h 470"/>
                <a:gd name="T6" fmla="*/ 18 w 346"/>
                <a:gd name="T7" fmla="*/ 179 h 470"/>
                <a:gd name="T8" fmla="*/ 3 w 346"/>
                <a:gd name="T9" fmla="*/ 225 h 470"/>
                <a:gd name="T10" fmla="*/ 38 w 346"/>
                <a:gd name="T11" fmla="*/ 283 h 470"/>
                <a:gd name="T12" fmla="*/ 71 w 346"/>
                <a:gd name="T13" fmla="*/ 311 h 470"/>
                <a:gd name="T14" fmla="*/ 91 w 346"/>
                <a:gd name="T15" fmla="*/ 366 h 470"/>
                <a:gd name="T16" fmla="*/ 70 w 346"/>
                <a:gd name="T17" fmla="*/ 419 h 470"/>
                <a:gd name="T18" fmla="*/ 90 w 346"/>
                <a:gd name="T19" fmla="*/ 413 h 470"/>
                <a:gd name="T20" fmla="*/ 107 w 346"/>
                <a:gd name="T21" fmla="*/ 428 h 470"/>
                <a:gd name="T22" fmla="*/ 128 w 346"/>
                <a:gd name="T23" fmla="*/ 424 h 470"/>
                <a:gd name="T24" fmla="*/ 174 w 346"/>
                <a:gd name="T25" fmla="*/ 403 h 470"/>
                <a:gd name="T26" fmla="*/ 218 w 346"/>
                <a:gd name="T27" fmla="*/ 419 h 470"/>
                <a:gd name="T28" fmla="*/ 223 w 346"/>
                <a:gd name="T29" fmla="*/ 460 h 470"/>
                <a:gd name="T30" fmla="*/ 243 w 346"/>
                <a:gd name="T31" fmla="*/ 452 h 470"/>
                <a:gd name="T32" fmla="*/ 259 w 346"/>
                <a:gd name="T33" fmla="*/ 470 h 470"/>
                <a:gd name="T34" fmla="*/ 285 w 346"/>
                <a:gd name="T35" fmla="*/ 464 h 470"/>
                <a:gd name="T36" fmla="*/ 309 w 346"/>
                <a:gd name="T37" fmla="*/ 428 h 470"/>
                <a:gd name="T38" fmla="*/ 346 w 346"/>
                <a:gd name="T39" fmla="*/ 408 h 470"/>
                <a:gd name="T40" fmla="*/ 346 w 346"/>
                <a:gd name="T41" fmla="*/ 375 h 470"/>
                <a:gd name="T42" fmla="*/ 344 w 346"/>
                <a:gd name="T43" fmla="*/ 367 h 470"/>
                <a:gd name="T44" fmla="*/ 345 w 346"/>
                <a:gd name="T45" fmla="*/ 367 h 470"/>
                <a:gd name="T46" fmla="*/ 311 w 346"/>
                <a:gd name="T47" fmla="*/ 348 h 470"/>
                <a:gd name="T48" fmla="*/ 304 w 346"/>
                <a:gd name="T49" fmla="*/ 326 h 470"/>
                <a:gd name="T50" fmla="*/ 261 w 346"/>
                <a:gd name="T51" fmla="*/ 310 h 470"/>
                <a:gd name="T52" fmla="*/ 226 w 346"/>
                <a:gd name="T53" fmla="*/ 279 h 470"/>
                <a:gd name="T54" fmla="*/ 218 w 346"/>
                <a:gd name="T55" fmla="*/ 258 h 470"/>
                <a:gd name="T56" fmla="*/ 228 w 346"/>
                <a:gd name="T57" fmla="*/ 239 h 470"/>
                <a:gd name="T58" fmla="*/ 211 w 346"/>
                <a:gd name="T59" fmla="*/ 227 h 470"/>
                <a:gd name="T60" fmla="*/ 224 w 346"/>
                <a:gd name="T61" fmla="*/ 184 h 470"/>
                <a:gd name="T62" fmla="*/ 185 w 346"/>
                <a:gd name="T63" fmla="*/ 134 h 470"/>
                <a:gd name="T64" fmla="*/ 197 w 346"/>
                <a:gd name="T65" fmla="*/ 70 h 470"/>
                <a:gd name="T66" fmla="*/ 233 w 346"/>
                <a:gd name="T67" fmla="*/ 44 h 470"/>
                <a:gd name="T68" fmla="*/ 217 w 346"/>
                <a:gd name="T69" fmla="*/ 22 h 470"/>
                <a:gd name="T70" fmla="*/ 217 w 346"/>
                <a:gd name="T71" fmla="*/ 23 h 470"/>
                <a:gd name="T72" fmla="*/ 175 w 346"/>
                <a:gd name="T73" fmla="*/ 51 h 470"/>
                <a:gd name="T74" fmla="*/ 159 w 346"/>
                <a:gd name="T75" fmla="*/ 35 h 470"/>
                <a:gd name="T76" fmla="*/ 100 w 346"/>
                <a:gd name="T77" fmla="*/ 46 h 470"/>
                <a:gd name="T78" fmla="*/ 62 w 346"/>
                <a:gd name="T79" fmla="*/ 22 h 470"/>
                <a:gd name="T80" fmla="*/ 62 w 346"/>
                <a:gd name="T81" fmla="*/ 0 h 470"/>
                <a:gd name="T82" fmla="*/ 33 w 346"/>
                <a:gd name="T83" fmla="*/ 9 h 470"/>
                <a:gd name="T84" fmla="*/ 30 w 346"/>
                <a:gd name="T85" fmla="*/ 31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6" h="470">
                  <a:moveTo>
                    <a:pt x="30" y="31"/>
                  </a:moveTo>
                  <a:lnTo>
                    <a:pt x="41" y="124"/>
                  </a:lnTo>
                  <a:lnTo>
                    <a:pt x="0" y="159"/>
                  </a:lnTo>
                  <a:lnTo>
                    <a:pt x="18" y="179"/>
                  </a:lnTo>
                  <a:lnTo>
                    <a:pt x="3" y="225"/>
                  </a:lnTo>
                  <a:lnTo>
                    <a:pt x="38" y="283"/>
                  </a:lnTo>
                  <a:lnTo>
                    <a:pt x="71" y="311"/>
                  </a:lnTo>
                  <a:lnTo>
                    <a:pt x="91" y="366"/>
                  </a:lnTo>
                  <a:lnTo>
                    <a:pt x="70" y="419"/>
                  </a:lnTo>
                  <a:lnTo>
                    <a:pt x="90" y="413"/>
                  </a:lnTo>
                  <a:lnTo>
                    <a:pt x="107" y="428"/>
                  </a:lnTo>
                  <a:lnTo>
                    <a:pt x="128" y="424"/>
                  </a:lnTo>
                  <a:lnTo>
                    <a:pt x="174" y="403"/>
                  </a:lnTo>
                  <a:lnTo>
                    <a:pt x="218" y="419"/>
                  </a:lnTo>
                  <a:lnTo>
                    <a:pt x="223" y="460"/>
                  </a:lnTo>
                  <a:lnTo>
                    <a:pt x="243" y="452"/>
                  </a:lnTo>
                  <a:lnTo>
                    <a:pt x="259" y="470"/>
                  </a:lnTo>
                  <a:lnTo>
                    <a:pt x="285" y="464"/>
                  </a:lnTo>
                  <a:lnTo>
                    <a:pt x="309" y="428"/>
                  </a:lnTo>
                  <a:lnTo>
                    <a:pt x="346" y="408"/>
                  </a:lnTo>
                  <a:lnTo>
                    <a:pt x="346" y="375"/>
                  </a:lnTo>
                  <a:lnTo>
                    <a:pt x="344" y="367"/>
                  </a:lnTo>
                  <a:lnTo>
                    <a:pt x="345" y="367"/>
                  </a:lnTo>
                  <a:lnTo>
                    <a:pt x="311" y="348"/>
                  </a:lnTo>
                  <a:lnTo>
                    <a:pt x="304" y="326"/>
                  </a:lnTo>
                  <a:lnTo>
                    <a:pt x="261" y="310"/>
                  </a:lnTo>
                  <a:lnTo>
                    <a:pt x="226" y="279"/>
                  </a:lnTo>
                  <a:lnTo>
                    <a:pt x="218" y="258"/>
                  </a:lnTo>
                  <a:lnTo>
                    <a:pt x="228" y="239"/>
                  </a:lnTo>
                  <a:lnTo>
                    <a:pt x="211" y="227"/>
                  </a:lnTo>
                  <a:lnTo>
                    <a:pt x="224" y="184"/>
                  </a:lnTo>
                  <a:lnTo>
                    <a:pt x="185" y="134"/>
                  </a:lnTo>
                  <a:lnTo>
                    <a:pt x="197" y="70"/>
                  </a:lnTo>
                  <a:lnTo>
                    <a:pt x="233" y="44"/>
                  </a:lnTo>
                  <a:lnTo>
                    <a:pt x="217" y="22"/>
                  </a:lnTo>
                  <a:lnTo>
                    <a:pt x="217" y="23"/>
                  </a:lnTo>
                  <a:lnTo>
                    <a:pt x="175" y="51"/>
                  </a:lnTo>
                  <a:lnTo>
                    <a:pt x="159" y="35"/>
                  </a:lnTo>
                  <a:lnTo>
                    <a:pt x="100" y="46"/>
                  </a:lnTo>
                  <a:lnTo>
                    <a:pt x="62" y="22"/>
                  </a:lnTo>
                  <a:lnTo>
                    <a:pt x="62" y="0"/>
                  </a:lnTo>
                  <a:lnTo>
                    <a:pt x="33" y="9"/>
                  </a:lnTo>
                  <a:lnTo>
                    <a:pt x="30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448">
              <a:extLst>
                <a:ext uri="{FF2B5EF4-FFF2-40B4-BE49-F238E27FC236}">
                  <a16:creationId xmlns:a16="http://schemas.microsoft.com/office/drawing/2014/main" id="{653975D8-C3F7-C8E3-5B51-50EC1F3F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915"/>
              <a:ext cx="506" cy="439"/>
            </a:xfrm>
            <a:custGeom>
              <a:avLst/>
              <a:gdLst>
                <a:gd name="T0" fmla="*/ 222 w 506"/>
                <a:gd name="T1" fmla="*/ 63 h 439"/>
                <a:gd name="T2" fmla="*/ 198 w 506"/>
                <a:gd name="T3" fmla="*/ 67 h 439"/>
                <a:gd name="T4" fmla="*/ 165 w 506"/>
                <a:gd name="T5" fmla="*/ 34 h 439"/>
                <a:gd name="T6" fmla="*/ 174 w 506"/>
                <a:gd name="T7" fmla="*/ 13 h 439"/>
                <a:gd name="T8" fmla="*/ 157 w 506"/>
                <a:gd name="T9" fmla="*/ 0 h 439"/>
                <a:gd name="T10" fmla="*/ 74 w 506"/>
                <a:gd name="T11" fmla="*/ 60 h 439"/>
                <a:gd name="T12" fmla="*/ 56 w 506"/>
                <a:gd name="T13" fmla="*/ 51 h 439"/>
                <a:gd name="T14" fmla="*/ 52 w 506"/>
                <a:gd name="T15" fmla="*/ 81 h 439"/>
                <a:gd name="T16" fmla="*/ 69 w 506"/>
                <a:gd name="T17" fmla="*/ 131 h 439"/>
                <a:gd name="T18" fmla="*/ 0 w 506"/>
                <a:gd name="T19" fmla="*/ 194 h 439"/>
                <a:gd name="T20" fmla="*/ 33 w 506"/>
                <a:gd name="T21" fmla="*/ 235 h 439"/>
                <a:gd name="T22" fmla="*/ 42 w 506"/>
                <a:gd name="T23" fmla="*/ 276 h 439"/>
                <a:gd name="T24" fmla="*/ 29 w 506"/>
                <a:gd name="T25" fmla="*/ 294 h 439"/>
                <a:gd name="T26" fmla="*/ 38 w 506"/>
                <a:gd name="T27" fmla="*/ 352 h 439"/>
                <a:gd name="T28" fmla="*/ 94 w 506"/>
                <a:gd name="T29" fmla="*/ 378 h 439"/>
                <a:gd name="T30" fmla="*/ 105 w 506"/>
                <a:gd name="T31" fmla="*/ 397 h 439"/>
                <a:gd name="T32" fmla="*/ 154 w 506"/>
                <a:gd name="T33" fmla="*/ 398 h 439"/>
                <a:gd name="T34" fmla="*/ 202 w 506"/>
                <a:gd name="T35" fmla="*/ 439 h 439"/>
                <a:gd name="T36" fmla="*/ 229 w 506"/>
                <a:gd name="T37" fmla="*/ 408 h 439"/>
                <a:gd name="T38" fmla="*/ 230 w 506"/>
                <a:gd name="T39" fmla="*/ 408 h 439"/>
                <a:gd name="T40" fmla="*/ 300 w 506"/>
                <a:gd name="T41" fmla="*/ 384 h 439"/>
                <a:gd name="T42" fmla="*/ 363 w 506"/>
                <a:gd name="T43" fmla="*/ 385 h 439"/>
                <a:gd name="T44" fmla="*/ 402 w 506"/>
                <a:gd name="T45" fmla="*/ 408 h 439"/>
                <a:gd name="T46" fmla="*/ 484 w 506"/>
                <a:gd name="T47" fmla="*/ 403 h 439"/>
                <a:gd name="T48" fmla="*/ 506 w 506"/>
                <a:gd name="T49" fmla="*/ 350 h 439"/>
                <a:gd name="T50" fmla="*/ 486 w 506"/>
                <a:gd name="T51" fmla="*/ 295 h 439"/>
                <a:gd name="T52" fmla="*/ 452 w 506"/>
                <a:gd name="T53" fmla="*/ 267 h 439"/>
                <a:gd name="T54" fmla="*/ 418 w 506"/>
                <a:gd name="T55" fmla="*/ 210 h 439"/>
                <a:gd name="T56" fmla="*/ 433 w 506"/>
                <a:gd name="T57" fmla="*/ 164 h 439"/>
                <a:gd name="T58" fmla="*/ 415 w 506"/>
                <a:gd name="T59" fmla="*/ 144 h 439"/>
                <a:gd name="T60" fmla="*/ 388 w 506"/>
                <a:gd name="T61" fmla="*/ 112 h 439"/>
                <a:gd name="T62" fmla="*/ 341 w 506"/>
                <a:gd name="T63" fmla="*/ 109 h 439"/>
                <a:gd name="T64" fmla="*/ 331 w 506"/>
                <a:gd name="T65" fmla="*/ 86 h 439"/>
                <a:gd name="T66" fmla="*/ 234 w 506"/>
                <a:gd name="T67" fmla="*/ 82 h 439"/>
                <a:gd name="T68" fmla="*/ 222 w 506"/>
                <a:gd name="T69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439">
                  <a:moveTo>
                    <a:pt x="222" y="63"/>
                  </a:moveTo>
                  <a:lnTo>
                    <a:pt x="198" y="67"/>
                  </a:lnTo>
                  <a:lnTo>
                    <a:pt x="165" y="34"/>
                  </a:lnTo>
                  <a:lnTo>
                    <a:pt x="174" y="13"/>
                  </a:lnTo>
                  <a:lnTo>
                    <a:pt x="157" y="0"/>
                  </a:lnTo>
                  <a:lnTo>
                    <a:pt x="74" y="60"/>
                  </a:lnTo>
                  <a:lnTo>
                    <a:pt x="56" y="51"/>
                  </a:lnTo>
                  <a:lnTo>
                    <a:pt x="52" y="81"/>
                  </a:lnTo>
                  <a:lnTo>
                    <a:pt x="69" y="131"/>
                  </a:lnTo>
                  <a:lnTo>
                    <a:pt x="0" y="194"/>
                  </a:lnTo>
                  <a:lnTo>
                    <a:pt x="33" y="235"/>
                  </a:lnTo>
                  <a:lnTo>
                    <a:pt x="42" y="276"/>
                  </a:lnTo>
                  <a:lnTo>
                    <a:pt x="29" y="294"/>
                  </a:lnTo>
                  <a:lnTo>
                    <a:pt x="38" y="352"/>
                  </a:lnTo>
                  <a:lnTo>
                    <a:pt x="94" y="378"/>
                  </a:lnTo>
                  <a:lnTo>
                    <a:pt x="105" y="397"/>
                  </a:lnTo>
                  <a:lnTo>
                    <a:pt x="154" y="398"/>
                  </a:lnTo>
                  <a:lnTo>
                    <a:pt x="202" y="439"/>
                  </a:lnTo>
                  <a:lnTo>
                    <a:pt x="229" y="408"/>
                  </a:lnTo>
                  <a:lnTo>
                    <a:pt x="230" y="408"/>
                  </a:lnTo>
                  <a:lnTo>
                    <a:pt x="300" y="384"/>
                  </a:lnTo>
                  <a:lnTo>
                    <a:pt x="363" y="385"/>
                  </a:lnTo>
                  <a:lnTo>
                    <a:pt x="402" y="408"/>
                  </a:lnTo>
                  <a:lnTo>
                    <a:pt x="484" y="403"/>
                  </a:lnTo>
                  <a:lnTo>
                    <a:pt x="506" y="350"/>
                  </a:lnTo>
                  <a:lnTo>
                    <a:pt x="486" y="295"/>
                  </a:lnTo>
                  <a:lnTo>
                    <a:pt x="452" y="267"/>
                  </a:lnTo>
                  <a:lnTo>
                    <a:pt x="418" y="210"/>
                  </a:lnTo>
                  <a:lnTo>
                    <a:pt x="433" y="164"/>
                  </a:lnTo>
                  <a:lnTo>
                    <a:pt x="415" y="144"/>
                  </a:lnTo>
                  <a:lnTo>
                    <a:pt x="388" y="112"/>
                  </a:lnTo>
                  <a:lnTo>
                    <a:pt x="341" y="109"/>
                  </a:lnTo>
                  <a:lnTo>
                    <a:pt x="331" y="86"/>
                  </a:lnTo>
                  <a:lnTo>
                    <a:pt x="234" y="82"/>
                  </a:lnTo>
                  <a:lnTo>
                    <a:pt x="222" y="6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449">
              <a:extLst>
                <a:ext uri="{FF2B5EF4-FFF2-40B4-BE49-F238E27FC236}">
                  <a16:creationId xmlns:a16="http://schemas.microsoft.com/office/drawing/2014/main" id="{A6DF1B4F-6FB2-1F61-FE76-5BE4FAE4F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2142"/>
              <a:ext cx="415" cy="373"/>
            </a:xfrm>
            <a:custGeom>
              <a:avLst/>
              <a:gdLst>
                <a:gd name="T0" fmla="*/ 414 w 415"/>
                <a:gd name="T1" fmla="*/ 49 h 373"/>
                <a:gd name="T2" fmla="*/ 405 w 415"/>
                <a:gd name="T3" fmla="*/ 8 h 373"/>
                <a:gd name="T4" fmla="*/ 387 w 415"/>
                <a:gd name="T5" fmla="*/ 25 h 373"/>
                <a:gd name="T6" fmla="*/ 367 w 415"/>
                <a:gd name="T7" fmla="*/ 19 h 373"/>
                <a:gd name="T8" fmla="*/ 350 w 415"/>
                <a:gd name="T9" fmla="*/ 38 h 373"/>
                <a:gd name="T10" fmla="*/ 267 w 415"/>
                <a:gd name="T11" fmla="*/ 0 h 373"/>
                <a:gd name="T12" fmla="*/ 216 w 415"/>
                <a:gd name="T13" fmla="*/ 25 h 373"/>
                <a:gd name="T14" fmla="*/ 151 w 415"/>
                <a:gd name="T15" fmla="*/ 54 h 373"/>
                <a:gd name="T16" fmla="*/ 115 w 415"/>
                <a:gd name="T17" fmla="*/ 89 h 373"/>
                <a:gd name="T18" fmla="*/ 72 w 415"/>
                <a:gd name="T19" fmla="*/ 98 h 373"/>
                <a:gd name="T20" fmla="*/ 38 w 415"/>
                <a:gd name="T21" fmla="*/ 128 h 373"/>
                <a:gd name="T22" fmla="*/ 19 w 415"/>
                <a:gd name="T23" fmla="*/ 119 h 373"/>
                <a:gd name="T24" fmla="*/ 7 w 415"/>
                <a:gd name="T25" fmla="*/ 139 h 373"/>
                <a:gd name="T26" fmla="*/ 29 w 415"/>
                <a:gd name="T27" fmla="*/ 174 h 373"/>
                <a:gd name="T28" fmla="*/ 2 w 415"/>
                <a:gd name="T29" fmla="*/ 208 h 373"/>
                <a:gd name="T30" fmla="*/ 14 w 415"/>
                <a:gd name="T31" fmla="*/ 230 h 373"/>
                <a:gd name="T32" fmla="*/ 0 w 415"/>
                <a:gd name="T33" fmla="*/ 243 h 373"/>
                <a:gd name="T34" fmla="*/ 17 w 415"/>
                <a:gd name="T35" fmla="*/ 254 h 373"/>
                <a:gd name="T36" fmla="*/ 18 w 415"/>
                <a:gd name="T37" fmla="*/ 277 h 373"/>
                <a:gd name="T38" fmla="*/ 42 w 415"/>
                <a:gd name="T39" fmla="*/ 282 h 373"/>
                <a:gd name="T40" fmla="*/ 68 w 415"/>
                <a:gd name="T41" fmla="*/ 334 h 373"/>
                <a:gd name="T42" fmla="*/ 128 w 415"/>
                <a:gd name="T43" fmla="*/ 328 h 373"/>
                <a:gd name="T44" fmla="*/ 178 w 415"/>
                <a:gd name="T45" fmla="*/ 373 h 373"/>
                <a:gd name="T46" fmla="*/ 217 w 415"/>
                <a:gd name="T47" fmla="*/ 353 h 373"/>
                <a:gd name="T48" fmla="*/ 267 w 415"/>
                <a:gd name="T49" fmla="*/ 354 h 373"/>
                <a:gd name="T50" fmla="*/ 267 w 415"/>
                <a:gd name="T51" fmla="*/ 354 h 373"/>
                <a:gd name="T52" fmla="*/ 291 w 415"/>
                <a:gd name="T53" fmla="*/ 340 h 373"/>
                <a:gd name="T54" fmla="*/ 280 w 415"/>
                <a:gd name="T55" fmla="*/ 316 h 373"/>
                <a:gd name="T56" fmla="*/ 303 w 415"/>
                <a:gd name="T57" fmla="*/ 307 h 373"/>
                <a:gd name="T58" fmla="*/ 305 w 415"/>
                <a:gd name="T59" fmla="*/ 281 h 373"/>
                <a:gd name="T60" fmla="*/ 322 w 415"/>
                <a:gd name="T61" fmla="*/ 268 h 373"/>
                <a:gd name="T62" fmla="*/ 308 w 415"/>
                <a:gd name="T63" fmla="*/ 251 h 373"/>
                <a:gd name="T64" fmla="*/ 365 w 415"/>
                <a:gd name="T65" fmla="*/ 181 h 373"/>
                <a:gd name="T66" fmla="*/ 370 w 415"/>
                <a:gd name="T67" fmla="*/ 155 h 373"/>
                <a:gd name="T68" fmla="*/ 415 w 415"/>
                <a:gd name="T69" fmla="*/ 170 h 373"/>
                <a:gd name="T70" fmla="*/ 410 w 415"/>
                <a:gd name="T71" fmla="*/ 125 h 373"/>
                <a:gd name="T72" fmla="*/ 401 w 415"/>
                <a:gd name="T73" fmla="*/ 67 h 373"/>
                <a:gd name="T74" fmla="*/ 414 w 415"/>
                <a:gd name="T75" fmla="*/ 4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5" h="373">
                  <a:moveTo>
                    <a:pt x="414" y="49"/>
                  </a:moveTo>
                  <a:lnTo>
                    <a:pt x="405" y="8"/>
                  </a:lnTo>
                  <a:lnTo>
                    <a:pt x="387" y="25"/>
                  </a:lnTo>
                  <a:lnTo>
                    <a:pt x="367" y="19"/>
                  </a:lnTo>
                  <a:lnTo>
                    <a:pt x="350" y="38"/>
                  </a:lnTo>
                  <a:lnTo>
                    <a:pt x="267" y="0"/>
                  </a:lnTo>
                  <a:lnTo>
                    <a:pt x="216" y="25"/>
                  </a:lnTo>
                  <a:lnTo>
                    <a:pt x="151" y="54"/>
                  </a:lnTo>
                  <a:lnTo>
                    <a:pt x="115" y="89"/>
                  </a:lnTo>
                  <a:lnTo>
                    <a:pt x="72" y="98"/>
                  </a:lnTo>
                  <a:lnTo>
                    <a:pt x="38" y="128"/>
                  </a:lnTo>
                  <a:lnTo>
                    <a:pt x="19" y="119"/>
                  </a:lnTo>
                  <a:lnTo>
                    <a:pt x="7" y="139"/>
                  </a:lnTo>
                  <a:lnTo>
                    <a:pt x="29" y="174"/>
                  </a:lnTo>
                  <a:lnTo>
                    <a:pt x="2" y="208"/>
                  </a:lnTo>
                  <a:lnTo>
                    <a:pt x="14" y="230"/>
                  </a:lnTo>
                  <a:lnTo>
                    <a:pt x="0" y="243"/>
                  </a:lnTo>
                  <a:lnTo>
                    <a:pt x="17" y="254"/>
                  </a:lnTo>
                  <a:lnTo>
                    <a:pt x="18" y="277"/>
                  </a:lnTo>
                  <a:lnTo>
                    <a:pt x="42" y="282"/>
                  </a:lnTo>
                  <a:lnTo>
                    <a:pt x="68" y="334"/>
                  </a:lnTo>
                  <a:lnTo>
                    <a:pt x="128" y="328"/>
                  </a:lnTo>
                  <a:lnTo>
                    <a:pt x="178" y="373"/>
                  </a:lnTo>
                  <a:lnTo>
                    <a:pt x="217" y="353"/>
                  </a:lnTo>
                  <a:lnTo>
                    <a:pt x="267" y="354"/>
                  </a:lnTo>
                  <a:lnTo>
                    <a:pt x="267" y="354"/>
                  </a:lnTo>
                  <a:lnTo>
                    <a:pt x="291" y="340"/>
                  </a:lnTo>
                  <a:lnTo>
                    <a:pt x="280" y="316"/>
                  </a:lnTo>
                  <a:lnTo>
                    <a:pt x="303" y="307"/>
                  </a:lnTo>
                  <a:lnTo>
                    <a:pt x="305" y="281"/>
                  </a:lnTo>
                  <a:lnTo>
                    <a:pt x="322" y="268"/>
                  </a:lnTo>
                  <a:lnTo>
                    <a:pt x="308" y="251"/>
                  </a:lnTo>
                  <a:lnTo>
                    <a:pt x="365" y="181"/>
                  </a:lnTo>
                  <a:lnTo>
                    <a:pt x="370" y="155"/>
                  </a:lnTo>
                  <a:lnTo>
                    <a:pt x="415" y="170"/>
                  </a:lnTo>
                  <a:lnTo>
                    <a:pt x="410" y="125"/>
                  </a:lnTo>
                  <a:lnTo>
                    <a:pt x="401" y="67"/>
                  </a:lnTo>
                  <a:lnTo>
                    <a:pt x="41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450">
              <a:extLst>
                <a:ext uri="{FF2B5EF4-FFF2-40B4-BE49-F238E27FC236}">
                  <a16:creationId xmlns:a16="http://schemas.microsoft.com/office/drawing/2014/main" id="{6881C79B-CD74-D649-86B8-44F4B27F7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268"/>
              <a:ext cx="422" cy="393"/>
            </a:xfrm>
            <a:custGeom>
              <a:avLst/>
              <a:gdLst>
                <a:gd name="T0" fmla="*/ 261 w 422"/>
                <a:gd name="T1" fmla="*/ 46 h 393"/>
                <a:gd name="T2" fmla="*/ 211 w 422"/>
                <a:gd name="T3" fmla="*/ 44 h 393"/>
                <a:gd name="T4" fmla="*/ 200 w 422"/>
                <a:gd name="T5" fmla="*/ 26 h 393"/>
                <a:gd name="T6" fmla="*/ 144 w 422"/>
                <a:gd name="T7" fmla="*/ 0 h 393"/>
                <a:gd name="T8" fmla="*/ 150 w 422"/>
                <a:gd name="T9" fmla="*/ 44 h 393"/>
                <a:gd name="T10" fmla="*/ 104 w 422"/>
                <a:gd name="T11" fmla="*/ 30 h 393"/>
                <a:gd name="T12" fmla="*/ 99 w 422"/>
                <a:gd name="T13" fmla="*/ 55 h 393"/>
                <a:gd name="T14" fmla="*/ 42 w 422"/>
                <a:gd name="T15" fmla="*/ 125 h 393"/>
                <a:gd name="T16" fmla="*/ 56 w 422"/>
                <a:gd name="T17" fmla="*/ 142 h 393"/>
                <a:gd name="T18" fmla="*/ 39 w 422"/>
                <a:gd name="T19" fmla="*/ 156 h 393"/>
                <a:gd name="T20" fmla="*/ 37 w 422"/>
                <a:gd name="T21" fmla="*/ 182 h 393"/>
                <a:gd name="T22" fmla="*/ 14 w 422"/>
                <a:gd name="T23" fmla="*/ 190 h 393"/>
                <a:gd name="T24" fmla="*/ 25 w 422"/>
                <a:gd name="T25" fmla="*/ 215 h 393"/>
                <a:gd name="T26" fmla="*/ 1 w 422"/>
                <a:gd name="T27" fmla="*/ 229 h 393"/>
                <a:gd name="T28" fmla="*/ 0 w 422"/>
                <a:gd name="T29" fmla="*/ 229 h 393"/>
                <a:gd name="T30" fmla="*/ 8 w 422"/>
                <a:gd name="T31" fmla="*/ 269 h 393"/>
                <a:gd name="T32" fmla="*/ 36 w 422"/>
                <a:gd name="T33" fmla="*/ 313 h 393"/>
                <a:gd name="T34" fmla="*/ 23 w 422"/>
                <a:gd name="T35" fmla="*/ 356 h 393"/>
                <a:gd name="T36" fmla="*/ 48 w 422"/>
                <a:gd name="T37" fmla="*/ 393 h 393"/>
                <a:gd name="T38" fmla="*/ 86 w 422"/>
                <a:gd name="T39" fmla="*/ 369 h 393"/>
                <a:gd name="T40" fmla="*/ 133 w 422"/>
                <a:gd name="T41" fmla="*/ 380 h 393"/>
                <a:gd name="T42" fmla="*/ 161 w 422"/>
                <a:gd name="T43" fmla="*/ 345 h 393"/>
                <a:gd name="T44" fmla="*/ 184 w 422"/>
                <a:gd name="T45" fmla="*/ 278 h 393"/>
                <a:gd name="T46" fmla="*/ 219 w 422"/>
                <a:gd name="T47" fmla="*/ 247 h 393"/>
                <a:gd name="T48" fmla="*/ 257 w 422"/>
                <a:gd name="T49" fmla="*/ 276 h 393"/>
                <a:gd name="T50" fmla="*/ 266 w 422"/>
                <a:gd name="T51" fmla="*/ 307 h 393"/>
                <a:gd name="T52" fmla="*/ 285 w 422"/>
                <a:gd name="T53" fmla="*/ 319 h 393"/>
                <a:gd name="T54" fmla="*/ 281 w 422"/>
                <a:gd name="T55" fmla="*/ 341 h 393"/>
                <a:gd name="T56" fmla="*/ 300 w 422"/>
                <a:gd name="T57" fmla="*/ 379 h 393"/>
                <a:gd name="T58" fmla="*/ 351 w 422"/>
                <a:gd name="T59" fmla="*/ 262 h 393"/>
                <a:gd name="T60" fmla="*/ 364 w 422"/>
                <a:gd name="T61" fmla="*/ 278 h 393"/>
                <a:gd name="T62" fmla="*/ 414 w 422"/>
                <a:gd name="T63" fmla="*/ 237 h 393"/>
                <a:gd name="T64" fmla="*/ 422 w 422"/>
                <a:gd name="T65" fmla="*/ 229 h 393"/>
                <a:gd name="T66" fmla="*/ 396 w 422"/>
                <a:gd name="T67" fmla="*/ 170 h 393"/>
                <a:gd name="T68" fmla="*/ 421 w 422"/>
                <a:gd name="T69" fmla="*/ 168 h 393"/>
                <a:gd name="T70" fmla="*/ 402 w 422"/>
                <a:gd name="T71" fmla="*/ 160 h 393"/>
                <a:gd name="T72" fmla="*/ 377 w 422"/>
                <a:gd name="T73" fmla="*/ 96 h 393"/>
                <a:gd name="T74" fmla="*/ 337 w 422"/>
                <a:gd name="T75" fmla="*/ 85 h 393"/>
                <a:gd name="T76" fmla="*/ 337 w 422"/>
                <a:gd name="T77" fmla="*/ 55 h 393"/>
                <a:gd name="T78" fmla="*/ 337 w 422"/>
                <a:gd name="T79" fmla="*/ 56 h 393"/>
                <a:gd name="T80" fmla="*/ 309 w 422"/>
                <a:gd name="T81" fmla="*/ 86 h 393"/>
                <a:gd name="T82" fmla="*/ 261 w 422"/>
                <a:gd name="T83" fmla="*/ 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2" h="393">
                  <a:moveTo>
                    <a:pt x="261" y="46"/>
                  </a:moveTo>
                  <a:lnTo>
                    <a:pt x="211" y="44"/>
                  </a:lnTo>
                  <a:lnTo>
                    <a:pt x="200" y="26"/>
                  </a:lnTo>
                  <a:lnTo>
                    <a:pt x="144" y="0"/>
                  </a:lnTo>
                  <a:lnTo>
                    <a:pt x="150" y="44"/>
                  </a:lnTo>
                  <a:lnTo>
                    <a:pt x="104" y="30"/>
                  </a:lnTo>
                  <a:lnTo>
                    <a:pt x="99" y="55"/>
                  </a:lnTo>
                  <a:lnTo>
                    <a:pt x="42" y="125"/>
                  </a:lnTo>
                  <a:lnTo>
                    <a:pt x="56" y="142"/>
                  </a:lnTo>
                  <a:lnTo>
                    <a:pt x="39" y="156"/>
                  </a:lnTo>
                  <a:lnTo>
                    <a:pt x="37" y="182"/>
                  </a:lnTo>
                  <a:lnTo>
                    <a:pt x="14" y="190"/>
                  </a:lnTo>
                  <a:lnTo>
                    <a:pt x="25" y="215"/>
                  </a:lnTo>
                  <a:lnTo>
                    <a:pt x="1" y="229"/>
                  </a:lnTo>
                  <a:lnTo>
                    <a:pt x="0" y="229"/>
                  </a:lnTo>
                  <a:lnTo>
                    <a:pt x="8" y="269"/>
                  </a:lnTo>
                  <a:lnTo>
                    <a:pt x="36" y="313"/>
                  </a:lnTo>
                  <a:lnTo>
                    <a:pt x="23" y="356"/>
                  </a:lnTo>
                  <a:lnTo>
                    <a:pt x="48" y="393"/>
                  </a:lnTo>
                  <a:lnTo>
                    <a:pt x="86" y="369"/>
                  </a:lnTo>
                  <a:lnTo>
                    <a:pt x="133" y="380"/>
                  </a:lnTo>
                  <a:lnTo>
                    <a:pt x="161" y="345"/>
                  </a:lnTo>
                  <a:lnTo>
                    <a:pt x="184" y="278"/>
                  </a:lnTo>
                  <a:lnTo>
                    <a:pt x="219" y="247"/>
                  </a:lnTo>
                  <a:lnTo>
                    <a:pt x="257" y="276"/>
                  </a:lnTo>
                  <a:lnTo>
                    <a:pt x="266" y="307"/>
                  </a:lnTo>
                  <a:lnTo>
                    <a:pt x="285" y="319"/>
                  </a:lnTo>
                  <a:lnTo>
                    <a:pt x="281" y="341"/>
                  </a:lnTo>
                  <a:lnTo>
                    <a:pt x="300" y="379"/>
                  </a:lnTo>
                  <a:lnTo>
                    <a:pt x="351" y="262"/>
                  </a:lnTo>
                  <a:lnTo>
                    <a:pt x="364" y="278"/>
                  </a:lnTo>
                  <a:lnTo>
                    <a:pt x="414" y="237"/>
                  </a:lnTo>
                  <a:lnTo>
                    <a:pt x="422" y="229"/>
                  </a:lnTo>
                  <a:lnTo>
                    <a:pt x="396" y="170"/>
                  </a:lnTo>
                  <a:lnTo>
                    <a:pt x="421" y="168"/>
                  </a:lnTo>
                  <a:lnTo>
                    <a:pt x="402" y="160"/>
                  </a:lnTo>
                  <a:lnTo>
                    <a:pt x="377" y="96"/>
                  </a:lnTo>
                  <a:lnTo>
                    <a:pt x="337" y="85"/>
                  </a:lnTo>
                  <a:lnTo>
                    <a:pt x="337" y="55"/>
                  </a:lnTo>
                  <a:lnTo>
                    <a:pt x="337" y="56"/>
                  </a:lnTo>
                  <a:lnTo>
                    <a:pt x="309" y="86"/>
                  </a:lnTo>
                  <a:lnTo>
                    <a:pt x="261" y="4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452">
              <a:extLst>
                <a:ext uri="{FF2B5EF4-FFF2-40B4-BE49-F238E27FC236}">
                  <a16:creationId xmlns:a16="http://schemas.microsoft.com/office/drawing/2014/main" id="{9606A028-846D-12FD-843F-0F701804B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00"/>
              <a:ext cx="443" cy="299"/>
            </a:xfrm>
            <a:custGeom>
              <a:avLst/>
              <a:gdLst>
                <a:gd name="T0" fmla="*/ 254 w 443"/>
                <a:gd name="T1" fmla="*/ 18 h 299"/>
                <a:gd name="T2" fmla="*/ 172 w 443"/>
                <a:gd name="T3" fmla="*/ 24 h 299"/>
                <a:gd name="T4" fmla="*/ 133 w 443"/>
                <a:gd name="T5" fmla="*/ 0 h 299"/>
                <a:gd name="T6" fmla="*/ 70 w 443"/>
                <a:gd name="T7" fmla="*/ 0 h 299"/>
                <a:gd name="T8" fmla="*/ 0 w 443"/>
                <a:gd name="T9" fmla="*/ 23 h 299"/>
                <a:gd name="T10" fmla="*/ 0 w 443"/>
                <a:gd name="T11" fmla="*/ 53 h 299"/>
                <a:gd name="T12" fmla="*/ 40 w 443"/>
                <a:gd name="T13" fmla="*/ 64 h 299"/>
                <a:gd name="T14" fmla="*/ 64 w 443"/>
                <a:gd name="T15" fmla="*/ 128 h 299"/>
                <a:gd name="T16" fmla="*/ 84 w 443"/>
                <a:gd name="T17" fmla="*/ 136 h 299"/>
                <a:gd name="T18" fmla="*/ 59 w 443"/>
                <a:gd name="T19" fmla="*/ 138 h 299"/>
                <a:gd name="T20" fmla="*/ 85 w 443"/>
                <a:gd name="T21" fmla="*/ 197 h 299"/>
                <a:gd name="T22" fmla="*/ 101 w 443"/>
                <a:gd name="T23" fmla="*/ 210 h 299"/>
                <a:gd name="T24" fmla="*/ 112 w 443"/>
                <a:gd name="T25" fmla="*/ 252 h 299"/>
                <a:gd name="T26" fmla="*/ 160 w 443"/>
                <a:gd name="T27" fmla="*/ 261 h 299"/>
                <a:gd name="T28" fmla="*/ 161 w 443"/>
                <a:gd name="T29" fmla="*/ 240 h 299"/>
                <a:gd name="T30" fmla="*/ 182 w 443"/>
                <a:gd name="T31" fmla="*/ 242 h 299"/>
                <a:gd name="T32" fmla="*/ 248 w 443"/>
                <a:gd name="T33" fmla="*/ 299 h 299"/>
                <a:gd name="T34" fmla="*/ 298 w 443"/>
                <a:gd name="T35" fmla="*/ 251 h 299"/>
                <a:gd name="T36" fmla="*/ 342 w 443"/>
                <a:gd name="T37" fmla="*/ 237 h 299"/>
                <a:gd name="T38" fmla="*/ 367 w 443"/>
                <a:gd name="T39" fmla="*/ 194 h 299"/>
                <a:gd name="T40" fmla="*/ 392 w 443"/>
                <a:gd name="T41" fmla="*/ 191 h 299"/>
                <a:gd name="T42" fmla="*/ 387 w 443"/>
                <a:gd name="T43" fmla="*/ 170 h 299"/>
                <a:gd name="T44" fmla="*/ 406 w 443"/>
                <a:gd name="T45" fmla="*/ 153 h 299"/>
                <a:gd name="T46" fmla="*/ 417 w 443"/>
                <a:gd name="T47" fmla="*/ 114 h 299"/>
                <a:gd name="T48" fmla="*/ 437 w 443"/>
                <a:gd name="T49" fmla="*/ 123 h 299"/>
                <a:gd name="T50" fmla="*/ 437 w 443"/>
                <a:gd name="T51" fmla="*/ 100 h 299"/>
                <a:gd name="T52" fmla="*/ 443 w 443"/>
                <a:gd name="T53" fmla="*/ 70 h 299"/>
                <a:gd name="T54" fmla="*/ 427 w 443"/>
                <a:gd name="T55" fmla="*/ 52 h 299"/>
                <a:gd name="T56" fmla="*/ 407 w 443"/>
                <a:gd name="T57" fmla="*/ 60 h 299"/>
                <a:gd name="T58" fmla="*/ 403 w 443"/>
                <a:gd name="T59" fmla="*/ 19 h 299"/>
                <a:gd name="T60" fmla="*/ 358 w 443"/>
                <a:gd name="T61" fmla="*/ 2 h 299"/>
                <a:gd name="T62" fmla="*/ 312 w 443"/>
                <a:gd name="T63" fmla="*/ 24 h 299"/>
                <a:gd name="T64" fmla="*/ 291 w 443"/>
                <a:gd name="T65" fmla="*/ 27 h 299"/>
                <a:gd name="T66" fmla="*/ 274 w 443"/>
                <a:gd name="T67" fmla="*/ 13 h 299"/>
                <a:gd name="T68" fmla="*/ 254 w 443"/>
                <a:gd name="T69" fmla="*/ 1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3" h="299">
                  <a:moveTo>
                    <a:pt x="254" y="18"/>
                  </a:moveTo>
                  <a:lnTo>
                    <a:pt x="172" y="24"/>
                  </a:lnTo>
                  <a:lnTo>
                    <a:pt x="133" y="0"/>
                  </a:lnTo>
                  <a:lnTo>
                    <a:pt x="70" y="0"/>
                  </a:lnTo>
                  <a:lnTo>
                    <a:pt x="0" y="23"/>
                  </a:lnTo>
                  <a:lnTo>
                    <a:pt x="0" y="53"/>
                  </a:lnTo>
                  <a:lnTo>
                    <a:pt x="40" y="64"/>
                  </a:lnTo>
                  <a:lnTo>
                    <a:pt x="64" y="128"/>
                  </a:lnTo>
                  <a:lnTo>
                    <a:pt x="84" y="136"/>
                  </a:lnTo>
                  <a:lnTo>
                    <a:pt x="59" y="138"/>
                  </a:lnTo>
                  <a:lnTo>
                    <a:pt x="85" y="197"/>
                  </a:lnTo>
                  <a:lnTo>
                    <a:pt x="101" y="210"/>
                  </a:lnTo>
                  <a:lnTo>
                    <a:pt x="112" y="252"/>
                  </a:lnTo>
                  <a:lnTo>
                    <a:pt x="160" y="261"/>
                  </a:lnTo>
                  <a:lnTo>
                    <a:pt x="161" y="240"/>
                  </a:lnTo>
                  <a:lnTo>
                    <a:pt x="182" y="242"/>
                  </a:lnTo>
                  <a:lnTo>
                    <a:pt x="248" y="299"/>
                  </a:lnTo>
                  <a:lnTo>
                    <a:pt x="298" y="251"/>
                  </a:lnTo>
                  <a:lnTo>
                    <a:pt x="342" y="237"/>
                  </a:lnTo>
                  <a:lnTo>
                    <a:pt x="367" y="194"/>
                  </a:lnTo>
                  <a:lnTo>
                    <a:pt x="392" y="191"/>
                  </a:lnTo>
                  <a:lnTo>
                    <a:pt x="387" y="170"/>
                  </a:lnTo>
                  <a:lnTo>
                    <a:pt x="406" y="153"/>
                  </a:lnTo>
                  <a:lnTo>
                    <a:pt x="417" y="114"/>
                  </a:lnTo>
                  <a:lnTo>
                    <a:pt x="437" y="123"/>
                  </a:lnTo>
                  <a:lnTo>
                    <a:pt x="437" y="100"/>
                  </a:lnTo>
                  <a:lnTo>
                    <a:pt x="443" y="70"/>
                  </a:lnTo>
                  <a:lnTo>
                    <a:pt x="427" y="52"/>
                  </a:lnTo>
                  <a:lnTo>
                    <a:pt x="407" y="60"/>
                  </a:lnTo>
                  <a:lnTo>
                    <a:pt x="403" y="19"/>
                  </a:lnTo>
                  <a:lnTo>
                    <a:pt x="358" y="2"/>
                  </a:lnTo>
                  <a:lnTo>
                    <a:pt x="312" y="24"/>
                  </a:lnTo>
                  <a:lnTo>
                    <a:pt x="291" y="27"/>
                  </a:lnTo>
                  <a:lnTo>
                    <a:pt x="274" y="13"/>
                  </a:lnTo>
                  <a:lnTo>
                    <a:pt x="254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453">
              <a:extLst>
                <a:ext uri="{FF2B5EF4-FFF2-40B4-BE49-F238E27FC236}">
                  <a16:creationId xmlns:a16="http://schemas.microsoft.com/office/drawing/2014/main" id="{1C911248-004B-1D51-B091-15389899E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077"/>
              <a:ext cx="524" cy="522"/>
            </a:xfrm>
            <a:custGeom>
              <a:avLst/>
              <a:gdLst>
                <a:gd name="T0" fmla="*/ 88 w 524"/>
                <a:gd name="T1" fmla="*/ 117 h 522"/>
                <a:gd name="T2" fmla="*/ 37 w 524"/>
                <a:gd name="T3" fmla="*/ 128 h 522"/>
                <a:gd name="T4" fmla="*/ 19 w 524"/>
                <a:gd name="T5" fmla="*/ 146 h 522"/>
                <a:gd name="T6" fmla="*/ 33 w 524"/>
                <a:gd name="T7" fmla="*/ 165 h 522"/>
                <a:gd name="T8" fmla="*/ 0 w 524"/>
                <a:gd name="T9" fmla="*/ 194 h 522"/>
                <a:gd name="T10" fmla="*/ 0 w 524"/>
                <a:gd name="T11" fmla="*/ 194 h 522"/>
                <a:gd name="T12" fmla="*/ 1 w 524"/>
                <a:gd name="T13" fmla="*/ 202 h 522"/>
                <a:gd name="T14" fmla="*/ 1 w 524"/>
                <a:gd name="T15" fmla="*/ 235 h 522"/>
                <a:gd name="T16" fmla="*/ 16 w 524"/>
                <a:gd name="T17" fmla="*/ 265 h 522"/>
                <a:gd name="T18" fmla="*/ 82 w 524"/>
                <a:gd name="T19" fmla="*/ 243 h 522"/>
                <a:gd name="T20" fmla="*/ 119 w 524"/>
                <a:gd name="T21" fmla="*/ 262 h 522"/>
                <a:gd name="T22" fmla="*/ 143 w 524"/>
                <a:gd name="T23" fmla="*/ 320 h 522"/>
                <a:gd name="T24" fmla="*/ 135 w 524"/>
                <a:gd name="T25" fmla="*/ 367 h 522"/>
                <a:gd name="T26" fmla="*/ 155 w 524"/>
                <a:gd name="T27" fmla="*/ 359 h 522"/>
                <a:gd name="T28" fmla="*/ 216 w 524"/>
                <a:gd name="T29" fmla="*/ 373 h 522"/>
                <a:gd name="T30" fmla="*/ 238 w 524"/>
                <a:gd name="T31" fmla="*/ 361 h 522"/>
                <a:gd name="T32" fmla="*/ 245 w 524"/>
                <a:gd name="T33" fmla="*/ 490 h 522"/>
                <a:gd name="T34" fmla="*/ 267 w 524"/>
                <a:gd name="T35" fmla="*/ 486 h 522"/>
                <a:gd name="T36" fmla="*/ 306 w 524"/>
                <a:gd name="T37" fmla="*/ 516 h 522"/>
                <a:gd name="T38" fmla="*/ 350 w 524"/>
                <a:gd name="T39" fmla="*/ 522 h 522"/>
                <a:gd name="T40" fmla="*/ 357 w 524"/>
                <a:gd name="T41" fmla="*/ 499 h 522"/>
                <a:gd name="T42" fmla="*/ 398 w 524"/>
                <a:gd name="T43" fmla="*/ 490 h 522"/>
                <a:gd name="T44" fmla="*/ 404 w 524"/>
                <a:gd name="T45" fmla="*/ 469 h 522"/>
                <a:gd name="T46" fmla="*/ 498 w 524"/>
                <a:gd name="T47" fmla="*/ 441 h 522"/>
                <a:gd name="T48" fmla="*/ 521 w 524"/>
                <a:gd name="T49" fmla="*/ 449 h 522"/>
                <a:gd name="T50" fmla="*/ 524 w 524"/>
                <a:gd name="T51" fmla="*/ 406 h 522"/>
                <a:gd name="T52" fmla="*/ 491 w 524"/>
                <a:gd name="T53" fmla="*/ 383 h 522"/>
                <a:gd name="T54" fmla="*/ 478 w 524"/>
                <a:gd name="T55" fmla="*/ 352 h 522"/>
                <a:gd name="T56" fmla="*/ 490 w 524"/>
                <a:gd name="T57" fmla="*/ 324 h 522"/>
                <a:gd name="T58" fmla="*/ 451 w 524"/>
                <a:gd name="T59" fmla="*/ 313 h 522"/>
                <a:gd name="T60" fmla="*/ 444 w 524"/>
                <a:gd name="T61" fmla="*/ 273 h 522"/>
                <a:gd name="T62" fmla="*/ 461 w 524"/>
                <a:gd name="T63" fmla="*/ 233 h 522"/>
                <a:gd name="T64" fmla="*/ 441 w 524"/>
                <a:gd name="T65" fmla="*/ 186 h 522"/>
                <a:gd name="T66" fmla="*/ 371 w 524"/>
                <a:gd name="T67" fmla="*/ 170 h 522"/>
                <a:gd name="T68" fmla="*/ 369 w 524"/>
                <a:gd name="T69" fmla="*/ 191 h 522"/>
                <a:gd name="T70" fmla="*/ 323 w 524"/>
                <a:gd name="T71" fmla="*/ 190 h 522"/>
                <a:gd name="T72" fmla="*/ 275 w 524"/>
                <a:gd name="T73" fmla="*/ 112 h 522"/>
                <a:gd name="T74" fmla="*/ 193 w 524"/>
                <a:gd name="T75" fmla="*/ 0 h 522"/>
                <a:gd name="T76" fmla="*/ 171 w 524"/>
                <a:gd name="T77" fmla="*/ 4 h 522"/>
                <a:gd name="T78" fmla="*/ 149 w 524"/>
                <a:gd name="T79" fmla="*/ 43 h 522"/>
                <a:gd name="T80" fmla="*/ 105 w 524"/>
                <a:gd name="T81" fmla="*/ 28 h 522"/>
                <a:gd name="T82" fmla="*/ 107 w 524"/>
                <a:gd name="T83" fmla="*/ 80 h 522"/>
                <a:gd name="T84" fmla="*/ 88 w 524"/>
                <a:gd name="T85" fmla="*/ 11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2">
                  <a:moveTo>
                    <a:pt x="88" y="117"/>
                  </a:moveTo>
                  <a:lnTo>
                    <a:pt x="37" y="128"/>
                  </a:lnTo>
                  <a:lnTo>
                    <a:pt x="19" y="146"/>
                  </a:lnTo>
                  <a:lnTo>
                    <a:pt x="33" y="165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202"/>
                  </a:lnTo>
                  <a:lnTo>
                    <a:pt x="1" y="235"/>
                  </a:lnTo>
                  <a:lnTo>
                    <a:pt x="16" y="265"/>
                  </a:lnTo>
                  <a:lnTo>
                    <a:pt x="82" y="243"/>
                  </a:lnTo>
                  <a:lnTo>
                    <a:pt x="119" y="262"/>
                  </a:lnTo>
                  <a:lnTo>
                    <a:pt x="143" y="320"/>
                  </a:lnTo>
                  <a:lnTo>
                    <a:pt x="135" y="367"/>
                  </a:lnTo>
                  <a:lnTo>
                    <a:pt x="155" y="359"/>
                  </a:lnTo>
                  <a:lnTo>
                    <a:pt x="216" y="373"/>
                  </a:lnTo>
                  <a:lnTo>
                    <a:pt x="238" y="361"/>
                  </a:lnTo>
                  <a:lnTo>
                    <a:pt x="245" y="490"/>
                  </a:lnTo>
                  <a:lnTo>
                    <a:pt x="267" y="486"/>
                  </a:lnTo>
                  <a:lnTo>
                    <a:pt x="306" y="516"/>
                  </a:lnTo>
                  <a:lnTo>
                    <a:pt x="350" y="522"/>
                  </a:lnTo>
                  <a:lnTo>
                    <a:pt x="357" y="499"/>
                  </a:lnTo>
                  <a:lnTo>
                    <a:pt x="398" y="490"/>
                  </a:lnTo>
                  <a:lnTo>
                    <a:pt x="404" y="469"/>
                  </a:lnTo>
                  <a:lnTo>
                    <a:pt x="498" y="441"/>
                  </a:lnTo>
                  <a:lnTo>
                    <a:pt x="521" y="449"/>
                  </a:lnTo>
                  <a:lnTo>
                    <a:pt x="524" y="406"/>
                  </a:lnTo>
                  <a:lnTo>
                    <a:pt x="491" y="383"/>
                  </a:lnTo>
                  <a:lnTo>
                    <a:pt x="478" y="352"/>
                  </a:lnTo>
                  <a:lnTo>
                    <a:pt x="490" y="324"/>
                  </a:lnTo>
                  <a:lnTo>
                    <a:pt x="451" y="313"/>
                  </a:lnTo>
                  <a:lnTo>
                    <a:pt x="444" y="273"/>
                  </a:lnTo>
                  <a:lnTo>
                    <a:pt x="461" y="233"/>
                  </a:lnTo>
                  <a:lnTo>
                    <a:pt x="441" y="186"/>
                  </a:lnTo>
                  <a:lnTo>
                    <a:pt x="371" y="170"/>
                  </a:lnTo>
                  <a:lnTo>
                    <a:pt x="369" y="191"/>
                  </a:lnTo>
                  <a:lnTo>
                    <a:pt x="323" y="190"/>
                  </a:lnTo>
                  <a:lnTo>
                    <a:pt x="275" y="112"/>
                  </a:lnTo>
                  <a:lnTo>
                    <a:pt x="193" y="0"/>
                  </a:lnTo>
                  <a:lnTo>
                    <a:pt x="171" y="4"/>
                  </a:lnTo>
                  <a:lnTo>
                    <a:pt x="149" y="43"/>
                  </a:lnTo>
                  <a:lnTo>
                    <a:pt x="105" y="28"/>
                  </a:lnTo>
                  <a:lnTo>
                    <a:pt x="107" y="80"/>
                  </a:lnTo>
                  <a:lnTo>
                    <a:pt x="88" y="11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454">
              <a:extLst>
                <a:ext uri="{FF2B5EF4-FFF2-40B4-BE49-F238E27FC236}">
                  <a16:creationId xmlns:a16="http://schemas.microsoft.com/office/drawing/2014/main" id="{0FFDCC6C-F8DD-45C1-B7D3-AD5104C9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1881"/>
              <a:ext cx="268" cy="386"/>
            </a:xfrm>
            <a:custGeom>
              <a:avLst/>
              <a:gdLst>
                <a:gd name="T0" fmla="*/ 198 w 268"/>
                <a:gd name="T1" fmla="*/ 320 h 386"/>
                <a:gd name="T2" fmla="*/ 249 w 268"/>
                <a:gd name="T3" fmla="*/ 309 h 386"/>
                <a:gd name="T4" fmla="*/ 268 w 268"/>
                <a:gd name="T5" fmla="*/ 272 h 386"/>
                <a:gd name="T6" fmla="*/ 266 w 268"/>
                <a:gd name="T7" fmla="*/ 219 h 386"/>
                <a:gd name="T8" fmla="*/ 218 w 268"/>
                <a:gd name="T9" fmla="*/ 223 h 386"/>
                <a:gd name="T10" fmla="*/ 191 w 268"/>
                <a:gd name="T11" fmla="*/ 180 h 386"/>
                <a:gd name="T12" fmla="*/ 170 w 268"/>
                <a:gd name="T13" fmla="*/ 184 h 386"/>
                <a:gd name="T14" fmla="*/ 147 w 268"/>
                <a:gd name="T15" fmla="*/ 116 h 386"/>
                <a:gd name="T16" fmla="*/ 158 w 268"/>
                <a:gd name="T17" fmla="*/ 57 h 386"/>
                <a:gd name="T18" fmla="*/ 116 w 268"/>
                <a:gd name="T19" fmla="*/ 0 h 386"/>
                <a:gd name="T20" fmla="*/ 104 w 268"/>
                <a:gd name="T21" fmla="*/ 17 h 386"/>
                <a:gd name="T22" fmla="*/ 85 w 268"/>
                <a:gd name="T23" fmla="*/ 5 h 386"/>
                <a:gd name="T24" fmla="*/ 69 w 268"/>
                <a:gd name="T25" fmla="*/ 18 h 386"/>
                <a:gd name="T26" fmla="*/ 53 w 268"/>
                <a:gd name="T27" fmla="*/ 5 h 386"/>
                <a:gd name="T28" fmla="*/ 35 w 268"/>
                <a:gd name="T29" fmla="*/ 19 h 386"/>
                <a:gd name="T30" fmla="*/ 33 w 268"/>
                <a:gd name="T31" fmla="*/ 41 h 386"/>
                <a:gd name="T32" fmla="*/ 33 w 268"/>
                <a:gd name="T33" fmla="*/ 41 h 386"/>
                <a:gd name="T34" fmla="*/ 49 w 268"/>
                <a:gd name="T35" fmla="*/ 63 h 386"/>
                <a:gd name="T36" fmla="*/ 13 w 268"/>
                <a:gd name="T37" fmla="*/ 89 h 386"/>
                <a:gd name="T38" fmla="*/ 0 w 268"/>
                <a:gd name="T39" fmla="*/ 152 h 386"/>
                <a:gd name="T40" fmla="*/ 39 w 268"/>
                <a:gd name="T41" fmla="*/ 202 h 386"/>
                <a:gd name="T42" fmla="*/ 26 w 268"/>
                <a:gd name="T43" fmla="*/ 246 h 386"/>
                <a:gd name="T44" fmla="*/ 44 w 268"/>
                <a:gd name="T45" fmla="*/ 258 h 386"/>
                <a:gd name="T46" fmla="*/ 34 w 268"/>
                <a:gd name="T47" fmla="*/ 277 h 386"/>
                <a:gd name="T48" fmla="*/ 42 w 268"/>
                <a:gd name="T49" fmla="*/ 298 h 386"/>
                <a:gd name="T50" fmla="*/ 76 w 268"/>
                <a:gd name="T51" fmla="*/ 329 h 386"/>
                <a:gd name="T52" fmla="*/ 120 w 268"/>
                <a:gd name="T53" fmla="*/ 345 h 386"/>
                <a:gd name="T54" fmla="*/ 127 w 268"/>
                <a:gd name="T55" fmla="*/ 367 h 386"/>
                <a:gd name="T56" fmla="*/ 161 w 268"/>
                <a:gd name="T57" fmla="*/ 386 h 386"/>
                <a:gd name="T58" fmla="*/ 193 w 268"/>
                <a:gd name="T59" fmla="*/ 357 h 386"/>
                <a:gd name="T60" fmla="*/ 180 w 268"/>
                <a:gd name="T61" fmla="*/ 338 h 386"/>
                <a:gd name="T62" fmla="*/ 198 w 268"/>
                <a:gd name="T63" fmla="*/ 32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8" h="386">
                  <a:moveTo>
                    <a:pt x="198" y="320"/>
                  </a:moveTo>
                  <a:lnTo>
                    <a:pt x="249" y="309"/>
                  </a:lnTo>
                  <a:lnTo>
                    <a:pt x="268" y="272"/>
                  </a:lnTo>
                  <a:lnTo>
                    <a:pt x="266" y="219"/>
                  </a:lnTo>
                  <a:lnTo>
                    <a:pt x="218" y="223"/>
                  </a:lnTo>
                  <a:lnTo>
                    <a:pt x="191" y="180"/>
                  </a:lnTo>
                  <a:lnTo>
                    <a:pt x="170" y="184"/>
                  </a:lnTo>
                  <a:lnTo>
                    <a:pt x="147" y="116"/>
                  </a:lnTo>
                  <a:lnTo>
                    <a:pt x="158" y="57"/>
                  </a:lnTo>
                  <a:lnTo>
                    <a:pt x="116" y="0"/>
                  </a:lnTo>
                  <a:lnTo>
                    <a:pt x="104" y="17"/>
                  </a:lnTo>
                  <a:lnTo>
                    <a:pt x="85" y="5"/>
                  </a:lnTo>
                  <a:lnTo>
                    <a:pt x="69" y="18"/>
                  </a:lnTo>
                  <a:lnTo>
                    <a:pt x="53" y="5"/>
                  </a:lnTo>
                  <a:lnTo>
                    <a:pt x="35" y="19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49" y="63"/>
                  </a:lnTo>
                  <a:lnTo>
                    <a:pt x="13" y="89"/>
                  </a:lnTo>
                  <a:lnTo>
                    <a:pt x="0" y="152"/>
                  </a:lnTo>
                  <a:lnTo>
                    <a:pt x="39" y="202"/>
                  </a:lnTo>
                  <a:lnTo>
                    <a:pt x="26" y="246"/>
                  </a:lnTo>
                  <a:lnTo>
                    <a:pt x="44" y="258"/>
                  </a:lnTo>
                  <a:lnTo>
                    <a:pt x="34" y="277"/>
                  </a:lnTo>
                  <a:lnTo>
                    <a:pt x="42" y="298"/>
                  </a:lnTo>
                  <a:lnTo>
                    <a:pt x="76" y="329"/>
                  </a:lnTo>
                  <a:lnTo>
                    <a:pt x="120" y="345"/>
                  </a:lnTo>
                  <a:lnTo>
                    <a:pt x="127" y="367"/>
                  </a:lnTo>
                  <a:lnTo>
                    <a:pt x="161" y="386"/>
                  </a:lnTo>
                  <a:lnTo>
                    <a:pt x="193" y="357"/>
                  </a:lnTo>
                  <a:lnTo>
                    <a:pt x="180" y="338"/>
                  </a:lnTo>
                  <a:lnTo>
                    <a:pt x="198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455">
              <a:extLst>
                <a:ext uri="{FF2B5EF4-FFF2-40B4-BE49-F238E27FC236}">
                  <a16:creationId xmlns:a16="http://schemas.microsoft.com/office/drawing/2014/main" id="{9CAAA944-23FC-2D95-C7FC-57C2940D4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034"/>
              <a:ext cx="502" cy="389"/>
            </a:xfrm>
            <a:custGeom>
              <a:avLst/>
              <a:gdLst>
                <a:gd name="T0" fmla="*/ 43 w 502"/>
                <a:gd name="T1" fmla="*/ 100 h 389"/>
                <a:gd name="T2" fmla="*/ 0 w 502"/>
                <a:gd name="T3" fmla="*/ 150 h 389"/>
                <a:gd name="T4" fmla="*/ 48 w 502"/>
                <a:gd name="T5" fmla="*/ 228 h 389"/>
                <a:gd name="T6" fmla="*/ 94 w 502"/>
                <a:gd name="T7" fmla="*/ 229 h 389"/>
                <a:gd name="T8" fmla="*/ 97 w 502"/>
                <a:gd name="T9" fmla="*/ 209 h 389"/>
                <a:gd name="T10" fmla="*/ 167 w 502"/>
                <a:gd name="T11" fmla="*/ 224 h 389"/>
                <a:gd name="T12" fmla="*/ 186 w 502"/>
                <a:gd name="T13" fmla="*/ 271 h 389"/>
                <a:gd name="T14" fmla="*/ 169 w 502"/>
                <a:gd name="T15" fmla="*/ 312 h 389"/>
                <a:gd name="T16" fmla="*/ 177 w 502"/>
                <a:gd name="T17" fmla="*/ 352 h 389"/>
                <a:gd name="T18" fmla="*/ 215 w 502"/>
                <a:gd name="T19" fmla="*/ 363 h 389"/>
                <a:gd name="T20" fmla="*/ 273 w 502"/>
                <a:gd name="T21" fmla="*/ 389 h 389"/>
                <a:gd name="T22" fmla="*/ 287 w 502"/>
                <a:gd name="T23" fmla="*/ 374 h 389"/>
                <a:gd name="T24" fmla="*/ 333 w 502"/>
                <a:gd name="T25" fmla="*/ 365 h 389"/>
                <a:gd name="T26" fmla="*/ 333 w 502"/>
                <a:gd name="T27" fmla="*/ 365 h 389"/>
                <a:gd name="T28" fmla="*/ 476 w 502"/>
                <a:gd name="T29" fmla="*/ 304 h 389"/>
                <a:gd name="T30" fmla="*/ 491 w 502"/>
                <a:gd name="T31" fmla="*/ 276 h 389"/>
                <a:gd name="T32" fmla="*/ 482 w 502"/>
                <a:gd name="T33" fmla="*/ 257 h 389"/>
                <a:gd name="T34" fmla="*/ 502 w 502"/>
                <a:gd name="T35" fmla="*/ 219 h 389"/>
                <a:gd name="T36" fmla="*/ 448 w 502"/>
                <a:gd name="T37" fmla="*/ 181 h 389"/>
                <a:gd name="T38" fmla="*/ 432 w 502"/>
                <a:gd name="T39" fmla="*/ 140 h 389"/>
                <a:gd name="T40" fmla="*/ 437 w 502"/>
                <a:gd name="T41" fmla="*/ 117 h 389"/>
                <a:gd name="T42" fmla="*/ 396 w 502"/>
                <a:gd name="T43" fmla="*/ 100 h 389"/>
                <a:gd name="T44" fmla="*/ 374 w 502"/>
                <a:gd name="T45" fmla="*/ 80 h 389"/>
                <a:gd name="T46" fmla="*/ 371 w 502"/>
                <a:gd name="T47" fmla="*/ 58 h 389"/>
                <a:gd name="T48" fmla="*/ 355 w 502"/>
                <a:gd name="T49" fmla="*/ 69 h 389"/>
                <a:gd name="T50" fmla="*/ 309 w 502"/>
                <a:gd name="T51" fmla="*/ 52 h 389"/>
                <a:gd name="T52" fmla="*/ 292 w 502"/>
                <a:gd name="T53" fmla="*/ 39 h 389"/>
                <a:gd name="T54" fmla="*/ 296 w 502"/>
                <a:gd name="T55" fmla="*/ 16 h 389"/>
                <a:gd name="T56" fmla="*/ 278 w 502"/>
                <a:gd name="T57" fmla="*/ 5 h 389"/>
                <a:gd name="T58" fmla="*/ 208 w 502"/>
                <a:gd name="T59" fmla="*/ 108 h 389"/>
                <a:gd name="T60" fmla="*/ 175 w 502"/>
                <a:gd name="T61" fmla="*/ 81 h 389"/>
                <a:gd name="T62" fmla="*/ 151 w 502"/>
                <a:gd name="T63" fmla="*/ 76 h 389"/>
                <a:gd name="T64" fmla="*/ 131 w 502"/>
                <a:gd name="T65" fmla="*/ 87 h 389"/>
                <a:gd name="T66" fmla="*/ 109 w 502"/>
                <a:gd name="T67" fmla="*/ 75 h 389"/>
                <a:gd name="T68" fmla="*/ 100 w 502"/>
                <a:gd name="T69" fmla="*/ 56 h 389"/>
                <a:gd name="T70" fmla="*/ 80 w 502"/>
                <a:gd name="T71" fmla="*/ 49 h 389"/>
                <a:gd name="T72" fmla="*/ 60 w 502"/>
                <a:gd name="T73" fmla="*/ 0 h 389"/>
                <a:gd name="T74" fmla="*/ 43 w 502"/>
                <a:gd name="T75" fmla="*/ 10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2" h="389">
                  <a:moveTo>
                    <a:pt x="43" y="100"/>
                  </a:moveTo>
                  <a:lnTo>
                    <a:pt x="0" y="150"/>
                  </a:lnTo>
                  <a:lnTo>
                    <a:pt x="48" y="228"/>
                  </a:lnTo>
                  <a:lnTo>
                    <a:pt x="94" y="229"/>
                  </a:lnTo>
                  <a:lnTo>
                    <a:pt x="97" y="209"/>
                  </a:lnTo>
                  <a:lnTo>
                    <a:pt x="167" y="224"/>
                  </a:lnTo>
                  <a:lnTo>
                    <a:pt x="186" y="271"/>
                  </a:lnTo>
                  <a:lnTo>
                    <a:pt x="169" y="312"/>
                  </a:lnTo>
                  <a:lnTo>
                    <a:pt x="177" y="352"/>
                  </a:lnTo>
                  <a:lnTo>
                    <a:pt x="215" y="363"/>
                  </a:lnTo>
                  <a:lnTo>
                    <a:pt x="273" y="389"/>
                  </a:lnTo>
                  <a:lnTo>
                    <a:pt x="287" y="374"/>
                  </a:lnTo>
                  <a:lnTo>
                    <a:pt x="333" y="365"/>
                  </a:lnTo>
                  <a:lnTo>
                    <a:pt x="333" y="365"/>
                  </a:lnTo>
                  <a:lnTo>
                    <a:pt x="476" y="304"/>
                  </a:lnTo>
                  <a:lnTo>
                    <a:pt x="491" y="276"/>
                  </a:lnTo>
                  <a:lnTo>
                    <a:pt x="482" y="257"/>
                  </a:lnTo>
                  <a:lnTo>
                    <a:pt x="502" y="219"/>
                  </a:lnTo>
                  <a:lnTo>
                    <a:pt x="448" y="181"/>
                  </a:lnTo>
                  <a:lnTo>
                    <a:pt x="432" y="140"/>
                  </a:lnTo>
                  <a:lnTo>
                    <a:pt x="437" y="117"/>
                  </a:lnTo>
                  <a:lnTo>
                    <a:pt x="396" y="100"/>
                  </a:lnTo>
                  <a:lnTo>
                    <a:pt x="374" y="80"/>
                  </a:lnTo>
                  <a:lnTo>
                    <a:pt x="371" y="58"/>
                  </a:lnTo>
                  <a:lnTo>
                    <a:pt x="355" y="69"/>
                  </a:lnTo>
                  <a:lnTo>
                    <a:pt x="309" y="52"/>
                  </a:lnTo>
                  <a:lnTo>
                    <a:pt x="292" y="39"/>
                  </a:lnTo>
                  <a:lnTo>
                    <a:pt x="296" y="16"/>
                  </a:lnTo>
                  <a:lnTo>
                    <a:pt x="278" y="5"/>
                  </a:lnTo>
                  <a:lnTo>
                    <a:pt x="208" y="108"/>
                  </a:lnTo>
                  <a:lnTo>
                    <a:pt x="175" y="81"/>
                  </a:lnTo>
                  <a:lnTo>
                    <a:pt x="151" y="76"/>
                  </a:lnTo>
                  <a:lnTo>
                    <a:pt x="131" y="87"/>
                  </a:lnTo>
                  <a:lnTo>
                    <a:pt x="109" y="75"/>
                  </a:lnTo>
                  <a:lnTo>
                    <a:pt x="100" y="56"/>
                  </a:lnTo>
                  <a:lnTo>
                    <a:pt x="80" y="49"/>
                  </a:lnTo>
                  <a:lnTo>
                    <a:pt x="60" y="0"/>
                  </a:lnTo>
                  <a:lnTo>
                    <a:pt x="43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456">
              <a:extLst>
                <a:ext uri="{FF2B5EF4-FFF2-40B4-BE49-F238E27FC236}">
                  <a16:creationId xmlns:a16="http://schemas.microsoft.com/office/drawing/2014/main" id="{D611A358-D8A6-9458-686F-3BFCC2123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307"/>
              <a:ext cx="329" cy="500"/>
            </a:xfrm>
            <a:custGeom>
              <a:avLst/>
              <a:gdLst>
                <a:gd name="T0" fmla="*/ 282 w 329"/>
                <a:gd name="T1" fmla="*/ 0 h 500"/>
                <a:gd name="T2" fmla="*/ 245 w 329"/>
                <a:gd name="T3" fmla="*/ 20 h 500"/>
                <a:gd name="T4" fmla="*/ 221 w 329"/>
                <a:gd name="T5" fmla="*/ 56 h 500"/>
                <a:gd name="T6" fmla="*/ 196 w 329"/>
                <a:gd name="T7" fmla="*/ 62 h 500"/>
                <a:gd name="T8" fmla="*/ 189 w 329"/>
                <a:gd name="T9" fmla="*/ 93 h 500"/>
                <a:gd name="T10" fmla="*/ 189 w 329"/>
                <a:gd name="T11" fmla="*/ 116 h 500"/>
                <a:gd name="T12" fmla="*/ 170 w 329"/>
                <a:gd name="T13" fmla="*/ 107 h 500"/>
                <a:gd name="T14" fmla="*/ 159 w 329"/>
                <a:gd name="T15" fmla="*/ 145 h 500"/>
                <a:gd name="T16" fmla="*/ 139 w 329"/>
                <a:gd name="T17" fmla="*/ 162 h 500"/>
                <a:gd name="T18" fmla="*/ 144 w 329"/>
                <a:gd name="T19" fmla="*/ 183 h 500"/>
                <a:gd name="T20" fmla="*/ 119 w 329"/>
                <a:gd name="T21" fmla="*/ 186 h 500"/>
                <a:gd name="T22" fmla="*/ 94 w 329"/>
                <a:gd name="T23" fmla="*/ 230 h 500"/>
                <a:gd name="T24" fmla="*/ 51 w 329"/>
                <a:gd name="T25" fmla="*/ 243 h 500"/>
                <a:gd name="T26" fmla="*/ 0 w 329"/>
                <a:gd name="T27" fmla="*/ 291 h 500"/>
                <a:gd name="T28" fmla="*/ 16 w 329"/>
                <a:gd name="T29" fmla="*/ 358 h 500"/>
                <a:gd name="T30" fmla="*/ 47 w 329"/>
                <a:gd name="T31" fmla="*/ 419 h 500"/>
                <a:gd name="T32" fmla="*/ 68 w 329"/>
                <a:gd name="T33" fmla="*/ 463 h 500"/>
                <a:gd name="T34" fmla="*/ 125 w 329"/>
                <a:gd name="T35" fmla="*/ 500 h 500"/>
                <a:gd name="T36" fmla="*/ 178 w 329"/>
                <a:gd name="T37" fmla="*/ 468 h 500"/>
                <a:gd name="T38" fmla="*/ 178 w 329"/>
                <a:gd name="T39" fmla="*/ 491 h 500"/>
                <a:gd name="T40" fmla="*/ 197 w 329"/>
                <a:gd name="T41" fmla="*/ 474 h 500"/>
                <a:gd name="T42" fmla="*/ 217 w 329"/>
                <a:gd name="T43" fmla="*/ 474 h 500"/>
                <a:gd name="T44" fmla="*/ 262 w 329"/>
                <a:gd name="T45" fmla="*/ 500 h 500"/>
                <a:gd name="T46" fmla="*/ 262 w 329"/>
                <a:gd name="T47" fmla="*/ 472 h 500"/>
                <a:gd name="T48" fmla="*/ 277 w 329"/>
                <a:gd name="T49" fmla="*/ 366 h 500"/>
                <a:gd name="T50" fmla="*/ 299 w 329"/>
                <a:gd name="T51" fmla="*/ 322 h 500"/>
                <a:gd name="T52" fmla="*/ 292 w 329"/>
                <a:gd name="T53" fmla="*/ 270 h 500"/>
                <a:gd name="T54" fmla="*/ 318 w 329"/>
                <a:gd name="T55" fmla="*/ 236 h 500"/>
                <a:gd name="T56" fmla="*/ 329 w 329"/>
                <a:gd name="T57" fmla="*/ 191 h 500"/>
                <a:gd name="T58" fmla="*/ 301 w 329"/>
                <a:gd name="T59" fmla="*/ 108 h 500"/>
                <a:gd name="T60" fmla="*/ 297 w 329"/>
                <a:gd name="T61" fmla="*/ 31 h 500"/>
                <a:gd name="T62" fmla="*/ 282 w 329"/>
                <a:gd name="T6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9" h="500">
                  <a:moveTo>
                    <a:pt x="282" y="0"/>
                  </a:moveTo>
                  <a:lnTo>
                    <a:pt x="245" y="20"/>
                  </a:lnTo>
                  <a:lnTo>
                    <a:pt x="221" y="56"/>
                  </a:lnTo>
                  <a:lnTo>
                    <a:pt x="196" y="62"/>
                  </a:lnTo>
                  <a:lnTo>
                    <a:pt x="189" y="93"/>
                  </a:lnTo>
                  <a:lnTo>
                    <a:pt x="189" y="116"/>
                  </a:lnTo>
                  <a:lnTo>
                    <a:pt x="170" y="107"/>
                  </a:lnTo>
                  <a:lnTo>
                    <a:pt x="159" y="145"/>
                  </a:lnTo>
                  <a:lnTo>
                    <a:pt x="139" y="162"/>
                  </a:lnTo>
                  <a:lnTo>
                    <a:pt x="144" y="183"/>
                  </a:lnTo>
                  <a:lnTo>
                    <a:pt x="119" y="186"/>
                  </a:lnTo>
                  <a:lnTo>
                    <a:pt x="94" y="230"/>
                  </a:lnTo>
                  <a:lnTo>
                    <a:pt x="51" y="243"/>
                  </a:lnTo>
                  <a:lnTo>
                    <a:pt x="0" y="291"/>
                  </a:lnTo>
                  <a:lnTo>
                    <a:pt x="16" y="358"/>
                  </a:lnTo>
                  <a:lnTo>
                    <a:pt x="47" y="419"/>
                  </a:lnTo>
                  <a:lnTo>
                    <a:pt x="68" y="463"/>
                  </a:lnTo>
                  <a:lnTo>
                    <a:pt x="125" y="500"/>
                  </a:lnTo>
                  <a:lnTo>
                    <a:pt x="178" y="468"/>
                  </a:lnTo>
                  <a:lnTo>
                    <a:pt x="178" y="491"/>
                  </a:lnTo>
                  <a:lnTo>
                    <a:pt x="197" y="474"/>
                  </a:lnTo>
                  <a:lnTo>
                    <a:pt x="217" y="474"/>
                  </a:lnTo>
                  <a:lnTo>
                    <a:pt x="262" y="500"/>
                  </a:lnTo>
                  <a:lnTo>
                    <a:pt x="262" y="472"/>
                  </a:lnTo>
                  <a:lnTo>
                    <a:pt x="277" y="366"/>
                  </a:lnTo>
                  <a:lnTo>
                    <a:pt x="299" y="322"/>
                  </a:lnTo>
                  <a:lnTo>
                    <a:pt x="292" y="270"/>
                  </a:lnTo>
                  <a:lnTo>
                    <a:pt x="318" y="236"/>
                  </a:lnTo>
                  <a:lnTo>
                    <a:pt x="329" y="191"/>
                  </a:lnTo>
                  <a:lnTo>
                    <a:pt x="301" y="108"/>
                  </a:lnTo>
                  <a:lnTo>
                    <a:pt x="297" y="31"/>
                  </a:lnTo>
                  <a:lnTo>
                    <a:pt x="28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457">
              <a:extLst>
                <a:ext uri="{FF2B5EF4-FFF2-40B4-BE49-F238E27FC236}">
                  <a16:creationId xmlns:a16="http://schemas.microsoft.com/office/drawing/2014/main" id="{63D8DC2C-1678-DAC8-149B-71E488332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2" y="2315"/>
              <a:ext cx="369" cy="554"/>
            </a:xfrm>
            <a:custGeom>
              <a:avLst/>
              <a:gdLst>
                <a:gd name="T0" fmla="*/ 36 w 369"/>
                <a:gd name="T1" fmla="*/ 23 h 554"/>
                <a:gd name="T2" fmla="*/ 40 w 369"/>
                <a:gd name="T3" fmla="*/ 100 h 554"/>
                <a:gd name="T4" fmla="*/ 67 w 369"/>
                <a:gd name="T5" fmla="*/ 183 h 554"/>
                <a:gd name="T6" fmla="*/ 57 w 369"/>
                <a:gd name="T7" fmla="*/ 229 h 554"/>
                <a:gd name="T8" fmla="*/ 31 w 369"/>
                <a:gd name="T9" fmla="*/ 262 h 554"/>
                <a:gd name="T10" fmla="*/ 38 w 369"/>
                <a:gd name="T11" fmla="*/ 315 h 554"/>
                <a:gd name="T12" fmla="*/ 16 w 369"/>
                <a:gd name="T13" fmla="*/ 358 h 554"/>
                <a:gd name="T14" fmla="*/ 0 w 369"/>
                <a:gd name="T15" fmla="*/ 465 h 554"/>
                <a:gd name="T16" fmla="*/ 44 w 369"/>
                <a:gd name="T17" fmla="*/ 470 h 554"/>
                <a:gd name="T18" fmla="*/ 70 w 369"/>
                <a:gd name="T19" fmla="*/ 502 h 554"/>
                <a:gd name="T20" fmla="*/ 134 w 369"/>
                <a:gd name="T21" fmla="*/ 473 h 554"/>
                <a:gd name="T22" fmla="*/ 152 w 369"/>
                <a:gd name="T23" fmla="*/ 483 h 554"/>
                <a:gd name="T24" fmla="*/ 170 w 369"/>
                <a:gd name="T25" fmla="*/ 467 h 554"/>
                <a:gd name="T26" fmla="*/ 174 w 369"/>
                <a:gd name="T27" fmla="*/ 510 h 554"/>
                <a:gd name="T28" fmla="*/ 243 w 369"/>
                <a:gd name="T29" fmla="*/ 516 h 554"/>
                <a:gd name="T30" fmla="*/ 243 w 369"/>
                <a:gd name="T31" fmla="*/ 537 h 554"/>
                <a:gd name="T32" fmla="*/ 282 w 369"/>
                <a:gd name="T33" fmla="*/ 554 h 554"/>
                <a:gd name="T34" fmla="*/ 314 w 369"/>
                <a:gd name="T35" fmla="*/ 518 h 554"/>
                <a:gd name="T36" fmla="*/ 331 w 369"/>
                <a:gd name="T37" fmla="*/ 518 h 554"/>
                <a:gd name="T38" fmla="*/ 338 w 369"/>
                <a:gd name="T39" fmla="*/ 516 h 554"/>
                <a:gd name="T40" fmla="*/ 340 w 369"/>
                <a:gd name="T41" fmla="*/ 481 h 554"/>
                <a:gd name="T42" fmla="*/ 266 w 369"/>
                <a:gd name="T43" fmla="*/ 439 h 554"/>
                <a:gd name="T44" fmla="*/ 255 w 369"/>
                <a:gd name="T45" fmla="*/ 419 h 554"/>
                <a:gd name="T46" fmla="*/ 279 w 369"/>
                <a:gd name="T47" fmla="*/ 382 h 554"/>
                <a:gd name="T48" fmla="*/ 309 w 369"/>
                <a:gd name="T49" fmla="*/ 392 h 554"/>
                <a:gd name="T50" fmla="*/ 328 w 369"/>
                <a:gd name="T51" fmla="*/ 374 h 554"/>
                <a:gd name="T52" fmla="*/ 306 w 369"/>
                <a:gd name="T53" fmla="*/ 357 h 554"/>
                <a:gd name="T54" fmla="*/ 324 w 369"/>
                <a:gd name="T55" fmla="*/ 307 h 554"/>
                <a:gd name="T56" fmla="*/ 367 w 369"/>
                <a:gd name="T57" fmla="*/ 305 h 554"/>
                <a:gd name="T58" fmla="*/ 369 w 369"/>
                <a:gd name="T59" fmla="*/ 280 h 554"/>
                <a:gd name="T60" fmla="*/ 326 w 369"/>
                <a:gd name="T61" fmla="*/ 274 h 554"/>
                <a:gd name="T62" fmla="*/ 286 w 369"/>
                <a:gd name="T63" fmla="*/ 244 h 554"/>
                <a:gd name="T64" fmla="*/ 264 w 369"/>
                <a:gd name="T65" fmla="*/ 248 h 554"/>
                <a:gd name="T66" fmla="*/ 257 w 369"/>
                <a:gd name="T67" fmla="*/ 118 h 554"/>
                <a:gd name="T68" fmla="*/ 235 w 369"/>
                <a:gd name="T69" fmla="*/ 131 h 554"/>
                <a:gd name="T70" fmla="*/ 174 w 369"/>
                <a:gd name="T71" fmla="*/ 117 h 554"/>
                <a:gd name="T72" fmla="*/ 155 w 369"/>
                <a:gd name="T73" fmla="*/ 124 h 554"/>
                <a:gd name="T74" fmla="*/ 163 w 369"/>
                <a:gd name="T75" fmla="*/ 78 h 554"/>
                <a:gd name="T76" fmla="*/ 139 w 369"/>
                <a:gd name="T77" fmla="*/ 20 h 554"/>
                <a:gd name="T78" fmla="*/ 102 w 369"/>
                <a:gd name="T79" fmla="*/ 0 h 554"/>
                <a:gd name="T80" fmla="*/ 36 w 369"/>
                <a:gd name="T81" fmla="*/ 23 h 554"/>
                <a:gd name="T82" fmla="*/ 104 w 369"/>
                <a:gd name="T83" fmla="*/ 417 h 554"/>
                <a:gd name="T84" fmla="*/ 138 w 369"/>
                <a:gd name="T85" fmla="*/ 437 h 554"/>
                <a:gd name="T86" fmla="*/ 120 w 369"/>
                <a:gd name="T87" fmla="*/ 463 h 554"/>
                <a:gd name="T88" fmla="*/ 90 w 369"/>
                <a:gd name="T89" fmla="*/ 472 h 554"/>
                <a:gd name="T90" fmla="*/ 75 w 369"/>
                <a:gd name="T91" fmla="*/ 456 h 554"/>
                <a:gd name="T92" fmla="*/ 85 w 369"/>
                <a:gd name="T93" fmla="*/ 433 h 554"/>
                <a:gd name="T94" fmla="*/ 104 w 369"/>
                <a:gd name="T95" fmla="*/ 417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9" h="554">
                  <a:moveTo>
                    <a:pt x="36" y="23"/>
                  </a:moveTo>
                  <a:lnTo>
                    <a:pt x="40" y="100"/>
                  </a:lnTo>
                  <a:lnTo>
                    <a:pt x="67" y="183"/>
                  </a:lnTo>
                  <a:lnTo>
                    <a:pt x="57" y="229"/>
                  </a:lnTo>
                  <a:lnTo>
                    <a:pt x="31" y="262"/>
                  </a:lnTo>
                  <a:lnTo>
                    <a:pt x="38" y="315"/>
                  </a:lnTo>
                  <a:lnTo>
                    <a:pt x="16" y="358"/>
                  </a:lnTo>
                  <a:lnTo>
                    <a:pt x="0" y="465"/>
                  </a:lnTo>
                  <a:lnTo>
                    <a:pt x="44" y="470"/>
                  </a:lnTo>
                  <a:lnTo>
                    <a:pt x="70" y="502"/>
                  </a:lnTo>
                  <a:lnTo>
                    <a:pt x="134" y="473"/>
                  </a:lnTo>
                  <a:lnTo>
                    <a:pt x="152" y="483"/>
                  </a:lnTo>
                  <a:lnTo>
                    <a:pt x="170" y="467"/>
                  </a:lnTo>
                  <a:lnTo>
                    <a:pt x="174" y="510"/>
                  </a:lnTo>
                  <a:lnTo>
                    <a:pt x="243" y="516"/>
                  </a:lnTo>
                  <a:lnTo>
                    <a:pt x="243" y="537"/>
                  </a:lnTo>
                  <a:lnTo>
                    <a:pt x="282" y="554"/>
                  </a:lnTo>
                  <a:lnTo>
                    <a:pt x="314" y="518"/>
                  </a:lnTo>
                  <a:lnTo>
                    <a:pt x="331" y="518"/>
                  </a:lnTo>
                  <a:lnTo>
                    <a:pt x="338" y="516"/>
                  </a:lnTo>
                  <a:lnTo>
                    <a:pt x="340" y="481"/>
                  </a:lnTo>
                  <a:lnTo>
                    <a:pt x="266" y="439"/>
                  </a:lnTo>
                  <a:lnTo>
                    <a:pt x="255" y="419"/>
                  </a:lnTo>
                  <a:lnTo>
                    <a:pt x="279" y="382"/>
                  </a:lnTo>
                  <a:lnTo>
                    <a:pt x="309" y="392"/>
                  </a:lnTo>
                  <a:lnTo>
                    <a:pt x="328" y="374"/>
                  </a:lnTo>
                  <a:lnTo>
                    <a:pt x="306" y="357"/>
                  </a:lnTo>
                  <a:lnTo>
                    <a:pt x="324" y="307"/>
                  </a:lnTo>
                  <a:lnTo>
                    <a:pt x="367" y="305"/>
                  </a:lnTo>
                  <a:lnTo>
                    <a:pt x="369" y="280"/>
                  </a:lnTo>
                  <a:lnTo>
                    <a:pt x="326" y="274"/>
                  </a:lnTo>
                  <a:lnTo>
                    <a:pt x="286" y="244"/>
                  </a:lnTo>
                  <a:lnTo>
                    <a:pt x="264" y="248"/>
                  </a:lnTo>
                  <a:lnTo>
                    <a:pt x="257" y="118"/>
                  </a:lnTo>
                  <a:lnTo>
                    <a:pt x="235" y="131"/>
                  </a:lnTo>
                  <a:lnTo>
                    <a:pt x="174" y="117"/>
                  </a:lnTo>
                  <a:lnTo>
                    <a:pt x="155" y="124"/>
                  </a:lnTo>
                  <a:lnTo>
                    <a:pt x="163" y="78"/>
                  </a:lnTo>
                  <a:lnTo>
                    <a:pt x="139" y="20"/>
                  </a:lnTo>
                  <a:lnTo>
                    <a:pt x="102" y="0"/>
                  </a:lnTo>
                  <a:lnTo>
                    <a:pt x="36" y="23"/>
                  </a:lnTo>
                  <a:close/>
                  <a:moveTo>
                    <a:pt x="104" y="417"/>
                  </a:moveTo>
                  <a:lnTo>
                    <a:pt x="138" y="437"/>
                  </a:lnTo>
                  <a:lnTo>
                    <a:pt x="120" y="463"/>
                  </a:lnTo>
                  <a:lnTo>
                    <a:pt x="90" y="472"/>
                  </a:lnTo>
                  <a:lnTo>
                    <a:pt x="75" y="456"/>
                  </a:lnTo>
                  <a:lnTo>
                    <a:pt x="85" y="433"/>
                  </a:lnTo>
                  <a:lnTo>
                    <a:pt x="104" y="41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458">
              <a:extLst>
                <a:ext uri="{FF2B5EF4-FFF2-40B4-BE49-F238E27FC236}">
                  <a16:creationId xmlns:a16="http://schemas.microsoft.com/office/drawing/2014/main" id="{55A87F60-9C4D-8007-DF9B-CF7FC2043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732"/>
              <a:ext cx="63" cy="55"/>
            </a:xfrm>
            <a:custGeom>
              <a:avLst/>
              <a:gdLst>
                <a:gd name="T0" fmla="*/ 63 w 63"/>
                <a:gd name="T1" fmla="*/ 20 h 55"/>
                <a:gd name="T2" fmla="*/ 29 w 63"/>
                <a:gd name="T3" fmla="*/ 0 h 55"/>
                <a:gd name="T4" fmla="*/ 10 w 63"/>
                <a:gd name="T5" fmla="*/ 16 h 55"/>
                <a:gd name="T6" fmla="*/ 0 w 63"/>
                <a:gd name="T7" fmla="*/ 39 h 55"/>
                <a:gd name="T8" fmla="*/ 15 w 63"/>
                <a:gd name="T9" fmla="*/ 55 h 55"/>
                <a:gd name="T10" fmla="*/ 45 w 63"/>
                <a:gd name="T11" fmla="*/ 46 h 55"/>
                <a:gd name="T12" fmla="*/ 63 w 63"/>
                <a:gd name="T13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5">
                  <a:moveTo>
                    <a:pt x="63" y="20"/>
                  </a:moveTo>
                  <a:lnTo>
                    <a:pt x="29" y="0"/>
                  </a:lnTo>
                  <a:lnTo>
                    <a:pt x="10" y="16"/>
                  </a:lnTo>
                  <a:lnTo>
                    <a:pt x="0" y="39"/>
                  </a:lnTo>
                  <a:lnTo>
                    <a:pt x="15" y="55"/>
                  </a:lnTo>
                  <a:lnTo>
                    <a:pt x="45" y="46"/>
                  </a:lnTo>
                  <a:lnTo>
                    <a:pt x="6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459">
              <a:extLst>
                <a:ext uri="{FF2B5EF4-FFF2-40B4-BE49-F238E27FC236}">
                  <a16:creationId xmlns:a16="http://schemas.microsoft.com/office/drawing/2014/main" id="{EA1DF1D6-CD83-9CF1-1211-7AF1A4F8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1807"/>
              <a:ext cx="387" cy="335"/>
            </a:xfrm>
            <a:custGeom>
              <a:avLst/>
              <a:gdLst>
                <a:gd name="T0" fmla="*/ 294 w 387"/>
                <a:gd name="T1" fmla="*/ 26 h 335"/>
                <a:gd name="T2" fmla="*/ 297 w 387"/>
                <a:gd name="T3" fmla="*/ 5 h 335"/>
                <a:gd name="T4" fmla="*/ 272 w 387"/>
                <a:gd name="T5" fmla="*/ 0 h 335"/>
                <a:gd name="T6" fmla="*/ 210 w 387"/>
                <a:gd name="T7" fmla="*/ 4 h 335"/>
                <a:gd name="T8" fmla="*/ 172 w 387"/>
                <a:gd name="T9" fmla="*/ 36 h 335"/>
                <a:gd name="T10" fmla="*/ 147 w 387"/>
                <a:gd name="T11" fmla="*/ 25 h 335"/>
                <a:gd name="T12" fmla="*/ 126 w 387"/>
                <a:gd name="T13" fmla="*/ 67 h 335"/>
                <a:gd name="T14" fmla="*/ 144 w 387"/>
                <a:gd name="T15" fmla="*/ 91 h 335"/>
                <a:gd name="T16" fmla="*/ 92 w 387"/>
                <a:gd name="T17" fmla="*/ 130 h 335"/>
                <a:gd name="T18" fmla="*/ 42 w 387"/>
                <a:gd name="T19" fmla="*/ 137 h 335"/>
                <a:gd name="T20" fmla="*/ 21 w 387"/>
                <a:gd name="T21" fmla="*/ 158 h 335"/>
                <a:gd name="T22" fmla="*/ 0 w 387"/>
                <a:gd name="T23" fmla="*/ 158 h 335"/>
                <a:gd name="T24" fmla="*/ 6 w 387"/>
                <a:gd name="T25" fmla="*/ 227 h 335"/>
                <a:gd name="T26" fmla="*/ 6 w 387"/>
                <a:gd name="T27" fmla="*/ 227 h 335"/>
                <a:gd name="T28" fmla="*/ 26 w 387"/>
                <a:gd name="T29" fmla="*/ 276 h 335"/>
                <a:gd name="T30" fmla="*/ 46 w 387"/>
                <a:gd name="T31" fmla="*/ 283 h 335"/>
                <a:gd name="T32" fmla="*/ 55 w 387"/>
                <a:gd name="T33" fmla="*/ 302 h 335"/>
                <a:gd name="T34" fmla="*/ 78 w 387"/>
                <a:gd name="T35" fmla="*/ 314 h 335"/>
                <a:gd name="T36" fmla="*/ 97 w 387"/>
                <a:gd name="T37" fmla="*/ 303 h 335"/>
                <a:gd name="T38" fmla="*/ 121 w 387"/>
                <a:gd name="T39" fmla="*/ 309 h 335"/>
                <a:gd name="T40" fmla="*/ 155 w 387"/>
                <a:gd name="T41" fmla="*/ 335 h 335"/>
                <a:gd name="T42" fmla="*/ 225 w 387"/>
                <a:gd name="T43" fmla="*/ 232 h 335"/>
                <a:gd name="T44" fmla="*/ 243 w 387"/>
                <a:gd name="T45" fmla="*/ 244 h 335"/>
                <a:gd name="T46" fmla="*/ 239 w 387"/>
                <a:gd name="T47" fmla="*/ 266 h 335"/>
                <a:gd name="T48" fmla="*/ 255 w 387"/>
                <a:gd name="T49" fmla="*/ 280 h 335"/>
                <a:gd name="T50" fmla="*/ 301 w 387"/>
                <a:gd name="T51" fmla="*/ 296 h 335"/>
                <a:gd name="T52" fmla="*/ 317 w 387"/>
                <a:gd name="T53" fmla="*/ 285 h 335"/>
                <a:gd name="T54" fmla="*/ 317 w 387"/>
                <a:gd name="T55" fmla="*/ 284 h 335"/>
                <a:gd name="T56" fmla="*/ 318 w 387"/>
                <a:gd name="T57" fmla="*/ 283 h 335"/>
                <a:gd name="T58" fmla="*/ 380 w 387"/>
                <a:gd name="T59" fmla="*/ 223 h 335"/>
                <a:gd name="T60" fmla="*/ 387 w 387"/>
                <a:gd name="T61" fmla="*/ 200 h 335"/>
                <a:gd name="T62" fmla="*/ 362 w 387"/>
                <a:gd name="T63" fmla="*/ 167 h 335"/>
                <a:gd name="T64" fmla="*/ 304 w 387"/>
                <a:gd name="T65" fmla="*/ 112 h 335"/>
                <a:gd name="T66" fmla="*/ 321 w 387"/>
                <a:gd name="T67" fmla="*/ 66 h 335"/>
                <a:gd name="T68" fmla="*/ 294 w 387"/>
                <a:gd name="T69" fmla="*/ 2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7" h="335">
                  <a:moveTo>
                    <a:pt x="294" y="26"/>
                  </a:moveTo>
                  <a:lnTo>
                    <a:pt x="297" y="5"/>
                  </a:lnTo>
                  <a:lnTo>
                    <a:pt x="272" y="0"/>
                  </a:lnTo>
                  <a:lnTo>
                    <a:pt x="210" y="4"/>
                  </a:lnTo>
                  <a:lnTo>
                    <a:pt x="172" y="36"/>
                  </a:lnTo>
                  <a:lnTo>
                    <a:pt x="147" y="25"/>
                  </a:lnTo>
                  <a:lnTo>
                    <a:pt x="126" y="67"/>
                  </a:lnTo>
                  <a:lnTo>
                    <a:pt x="144" y="91"/>
                  </a:lnTo>
                  <a:lnTo>
                    <a:pt x="92" y="130"/>
                  </a:lnTo>
                  <a:lnTo>
                    <a:pt x="42" y="137"/>
                  </a:lnTo>
                  <a:lnTo>
                    <a:pt x="21" y="158"/>
                  </a:lnTo>
                  <a:lnTo>
                    <a:pt x="0" y="158"/>
                  </a:lnTo>
                  <a:lnTo>
                    <a:pt x="6" y="227"/>
                  </a:lnTo>
                  <a:lnTo>
                    <a:pt x="6" y="227"/>
                  </a:lnTo>
                  <a:lnTo>
                    <a:pt x="26" y="276"/>
                  </a:lnTo>
                  <a:lnTo>
                    <a:pt x="46" y="283"/>
                  </a:lnTo>
                  <a:lnTo>
                    <a:pt x="55" y="302"/>
                  </a:lnTo>
                  <a:lnTo>
                    <a:pt x="78" y="314"/>
                  </a:lnTo>
                  <a:lnTo>
                    <a:pt x="97" y="303"/>
                  </a:lnTo>
                  <a:lnTo>
                    <a:pt x="121" y="309"/>
                  </a:lnTo>
                  <a:lnTo>
                    <a:pt x="155" y="335"/>
                  </a:lnTo>
                  <a:lnTo>
                    <a:pt x="225" y="232"/>
                  </a:lnTo>
                  <a:lnTo>
                    <a:pt x="243" y="244"/>
                  </a:lnTo>
                  <a:lnTo>
                    <a:pt x="239" y="266"/>
                  </a:lnTo>
                  <a:lnTo>
                    <a:pt x="255" y="280"/>
                  </a:lnTo>
                  <a:lnTo>
                    <a:pt x="301" y="296"/>
                  </a:lnTo>
                  <a:lnTo>
                    <a:pt x="317" y="285"/>
                  </a:lnTo>
                  <a:lnTo>
                    <a:pt x="317" y="284"/>
                  </a:lnTo>
                  <a:lnTo>
                    <a:pt x="318" y="283"/>
                  </a:lnTo>
                  <a:lnTo>
                    <a:pt x="380" y="223"/>
                  </a:lnTo>
                  <a:lnTo>
                    <a:pt x="387" y="200"/>
                  </a:lnTo>
                  <a:lnTo>
                    <a:pt x="362" y="167"/>
                  </a:lnTo>
                  <a:lnTo>
                    <a:pt x="304" y="112"/>
                  </a:lnTo>
                  <a:lnTo>
                    <a:pt x="321" y="66"/>
                  </a:lnTo>
                  <a:lnTo>
                    <a:pt x="294" y="2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Freeform 461">
              <a:extLst>
                <a:ext uri="{FF2B5EF4-FFF2-40B4-BE49-F238E27FC236}">
                  <a16:creationId xmlns:a16="http://schemas.microsoft.com/office/drawing/2014/main" id="{F8BDF06E-1B1D-D2DC-8284-1D3A3E5A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1686"/>
              <a:ext cx="120" cy="214"/>
            </a:xfrm>
            <a:custGeom>
              <a:avLst/>
              <a:gdLst>
                <a:gd name="T0" fmla="*/ 89 w 120"/>
                <a:gd name="T1" fmla="*/ 214 h 214"/>
                <a:gd name="T2" fmla="*/ 116 w 120"/>
                <a:gd name="T3" fmla="*/ 180 h 214"/>
                <a:gd name="T4" fmla="*/ 120 w 120"/>
                <a:gd name="T5" fmla="*/ 139 h 214"/>
                <a:gd name="T6" fmla="*/ 108 w 120"/>
                <a:gd name="T7" fmla="*/ 122 h 214"/>
                <a:gd name="T8" fmla="*/ 50 w 120"/>
                <a:gd name="T9" fmla="*/ 100 h 214"/>
                <a:gd name="T10" fmla="*/ 0 w 120"/>
                <a:gd name="T1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14">
                  <a:moveTo>
                    <a:pt x="89" y="214"/>
                  </a:moveTo>
                  <a:lnTo>
                    <a:pt x="116" y="180"/>
                  </a:lnTo>
                  <a:lnTo>
                    <a:pt x="120" y="139"/>
                  </a:lnTo>
                  <a:lnTo>
                    <a:pt x="108" y="122"/>
                  </a:lnTo>
                  <a:lnTo>
                    <a:pt x="50" y="100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462">
              <a:extLst>
                <a:ext uri="{FF2B5EF4-FFF2-40B4-BE49-F238E27FC236}">
                  <a16:creationId xmlns:a16="http://schemas.microsoft.com/office/drawing/2014/main" id="{195D8894-C051-5F0E-4277-AF3AB46A3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1784"/>
              <a:ext cx="163" cy="154"/>
            </a:xfrm>
            <a:custGeom>
              <a:avLst/>
              <a:gdLst>
                <a:gd name="T0" fmla="*/ 163 w 163"/>
                <a:gd name="T1" fmla="*/ 26 h 154"/>
                <a:gd name="T2" fmla="*/ 127 w 163"/>
                <a:gd name="T3" fmla="*/ 2 h 154"/>
                <a:gd name="T4" fmla="*/ 87 w 163"/>
                <a:gd name="T5" fmla="*/ 11 h 154"/>
                <a:gd name="T6" fmla="*/ 44 w 163"/>
                <a:gd name="T7" fmla="*/ 0 h 154"/>
                <a:gd name="T8" fmla="*/ 0 w 163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4">
                  <a:moveTo>
                    <a:pt x="163" y="26"/>
                  </a:moveTo>
                  <a:lnTo>
                    <a:pt x="127" y="2"/>
                  </a:lnTo>
                  <a:lnTo>
                    <a:pt x="87" y="11"/>
                  </a:lnTo>
                  <a:lnTo>
                    <a:pt x="44" y="0"/>
                  </a:lnTo>
                  <a:lnTo>
                    <a:pt x="0" y="15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463">
              <a:extLst>
                <a:ext uri="{FF2B5EF4-FFF2-40B4-BE49-F238E27FC236}">
                  <a16:creationId xmlns:a16="http://schemas.microsoft.com/office/drawing/2014/main" id="{16CA11F5-26FE-F4CC-2A93-40DDB873A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236" cy="172"/>
            </a:xfrm>
            <a:custGeom>
              <a:avLst/>
              <a:gdLst>
                <a:gd name="T0" fmla="*/ 236 w 236"/>
                <a:gd name="T1" fmla="*/ 0 h 172"/>
                <a:gd name="T2" fmla="*/ 235 w 236"/>
                <a:gd name="T3" fmla="*/ 0 h 172"/>
                <a:gd name="T4" fmla="*/ 205 w 236"/>
                <a:gd name="T5" fmla="*/ 0 h 172"/>
                <a:gd name="T6" fmla="*/ 170 w 236"/>
                <a:gd name="T7" fmla="*/ 27 h 172"/>
                <a:gd name="T8" fmla="*/ 107 w 236"/>
                <a:gd name="T9" fmla="*/ 49 h 172"/>
                <a:gd name="T10" fmla="*/ 91 w 236"/>
                <a:gd name="T11" fmla="*/ 63 h 172"/>
                <a:gd name="T12" fmla="*/ 103 w 236"/>
                <a:gd name="T13" fmla="*/ 102 h 172"/>
                <a:gd name="T14" fmla="*/ 91 w 236"/>
                <a:gd name="T15" fmla="*/ 120 h 172"/>
                <a:gd name="T16" fmla="*/ 26 w 236"/>
                <a:gd name="T17" fmla="*/ 127 h 172"/>
                <a:gd name="T18" fmla="*/ 0 w 236"/>
                <a:gd name="T19" fmla="*/ 171 h 172"/>
                <a:gd name="T20" fmla="*/ 0 w 236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172">
                  <a:moveTo>
                    <a:pt x="236" y="0"/>
                  </a:moveTo>
                  <a:lnTo>
                    <a:pt x="235" y="0"/>
                  </a:lnTo>
                  <a:lnTo>
                    <a:pt x="205" y="0"/>
                  </a:lnTo>
                  <a:lnTo>
                    <a:pt x="170" y="27"/>
                  </a:lnTo>
                  <a:lnTo>
                    <a:pt x="107" y="49"/>
                  </a:lnTo>
                  <a:lnTo>
                    <a:pt x="91" y="63"/>
                  </a:lnTo>
                  <a:lnTo>
                    <a:pt x="103" y="102"/>
                  </a:lnTo>
                  <a:lnTo>
                    <a:pt x="91" y="120"/>
                  </a:lnTo>
                  <a:lnTo>
                    <a:pt x="26" y="127"/>
                  </a:lnTo>
                  <a:lnTo>
                    <a:pt x="0" y="171"/>
                  </a:lnTo>
                  <a:lnTo>
                    <a:pt x="0" y="172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Line 464">
              <a:extLst>
                <a:ext uri="{FF2B5EF4-FFF2-40B4-BE49-F238E27FC236}">
                  <a16:creationId xmlns:a16="http://schemas.microsoft.com/office/drawing/2014/main" id="{C57011CC-D937-2FA3-51D5-AD8B5BA40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12" y="1838"/>
              <a:ext cx="37" cy="1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Freeform 465">
              <a:extLst>
                <a:ext uri="{FF2B5EF4-FFF2-40B4-BE49-F238E27FC236}">
                  <a16:creationId xmlns:a16="http://schemas.microsoft.com/office/drawing/2014/main" id="{39726D9B-E247-B949-9599-43398BEC6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68"/>
              <a:ext cx="187" cy="63"/>
            </a:xfrm>
            <a:custGeom>
              <a:avLst/>
              <a:gdLst>
                <a:gd name="T0" fmla="*/ 0 w 187"/>
                <a:gd name="T1" fmla="*/ 0 h 63"/>
                <a:gd name="T2" fmla="*/ 42 w 187"/>
                <a:gd name="T3" fmla="*/ 47 h 63"/>
                <a:gd name="T4" fmla="*/ 89 w 187"/>
                <a:gd name="T5" fmla="*/ 48 h 63"/>
                <a:gd name="T6" fmla="*/ 111 w 187"/>
                <a:gd name="T7" fmla="*/ 35 h 63"/>
                <a:gd name="T8" fmla="*/ 143 w 187"/>
                <a:gd name="T9" fmla="*/ 63 h 63"/>
                <a:gd name="T10" fmla="*/ 187 w 187"/>
                <a:gd name="T11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63">
                  <a:moveTo>
                    <a:pt x="0" y="0"/>
                  </a:moveTo>
                  <a:lnTo>
                    <a:pt x="42" y="47"/>
                  </a:lnTo>
                  <a:lnTo>
                    <a:pt x="89" y="48"/>
                  </a:lnTo>
                  <a:lnTo>
                    <a:pt x="111" y="35"/>
                  </a:lnTo>
                  <a:lnTo>
                    <a:pt x="143" y="63"/>
                  </a:lnTo>
                  <a:lnTo>
                    <a:pt x="187" y="1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466">
              <a:extLst>
                <a:ext uri="{FF2B5EF4-FFF2-40B4-BE49-F238E27FC236}">
                  <a16:creationId xmlns:a16="http://schemas.microsoft.com/office/drawing/2014/main" id="{FD619FEB-01DB-8C94-3E5E-3C689B98D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1900"/>
              <a:ext cx="63" cy="159"/>
            </a:xfrm>
            <a:custGeom>
              <a:avLst/>
              <a:gdLst>
                <a:gd name="T0" fmla="*/ 0 w 63"/>
                <a:gd name="T1" fmla="*/ 159 h 159"/>
                <a:gd name="T2" fmla="*/ 41 w 63"/>
                <a:gd name="T3" fmla="*/ 124 h 159"/>
                <a:gd name="T4" fmla="*/ 30 w 63"/>
                <a:gd name="T5" fmla="*/ 31 h 159"/>
                <a:gd name="T6" fmla="*/ 34 w 63"/>
                <a:gd name="T7" fmla="*/ 9 h 159"/>
                <a:gd name="T8" fmla="*/ 63 w 63"/>
                <a:gd name="T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59">
                  <a:moveTo>
                    <a:pt x="0" y="159"/>
                  </a:moveTo>
                  <a:lnTo>
                    <a:pt x="41" y="124"/>
                  </a:lnTo>
                  <a:lnTo>
                    <a:pt x="30" y="31"/>
                  </a:lnTo>
                  <a:lnTo>
                    <a:pt x="34" y="9"/>
                  </a:lnTo>
                  <a:lnTo>
                    <a:pt x="63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Freeform 467">
              <a:extLst>
                <a:ext uri="{FF2B5EF4-FFF2-40B4-BE49-F238E27FC236}">
                  <a16:creationId xmlns:a16="http://schemas.microsoft.com/office/drawing/2014/main" id="{94D45060-B70D-12DA-A67C-53CABA685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" y="1900"/>
              <a:ext cx="155" cy="51"/>
            </a:xfrm>
            <a:custGeom>
              <a:avLst/>
              <a:gdLst>
                <a:gd name="T0" fmla="*/ 155 w 155"/>
                <a:gd name="T1" fmla="*/ 23 h 51"/>
                <a:gd name="T2" fmla="*/ 113 w 155"/>
                <a:gd name="T3" fmla="*/ 51 h 51"/>
                <a:gd name="T4" fmla="*/ 97 w 155"/>
                <a:gd name="T5" fmla="*/ 35 h 51"/>
                <a:gd name="T6" fmla="*/ 38 w 155"/>
                <a:gd name="T7" fmla="*/ 46 h 51"/>
                <a:gd name="T8" fmla="*/ 0 w 155"/>
                <a:gd name="T9" fmla="*/ 22 h 51"/>
                <a:gd name="T10" fmla="*/ 0 w 155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">
                  <a:moveTo>
                    <a:pt x="155" y="23"/>
                  </a:moveTo>
                  <a:lnTo>
                    <a:pt x="113" y="51"/>
                  </a:lnTo>
                  <a:lnTo>
                    <a:pt x="97" y="35"/>
                  </a:lnTo>
                  <a:lnTo>
                    <a:pt x="38" y="46"/>
                  </a:ln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468">
              <a:extLst>
                <a:ext uri="{FF2B5EF4-FFF2-40B4-BE49-F238E27FC236}">
                  <a16:creationId xmlns:a16="http://schemas.microsoft.com/office/drawing/2014/main" id="{4FFC1A26-DDFE-09F6-8B9B-8DBE4DFE4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915"/>
              <a:ext cx="359" cy="144"/>
            </a:xfrm>
            <a:custGeom>
              <a:avLst/>
              <a:gdLst>
                <a:gd name="T0" fmla="*/ 0 w 359"/>
                <a:gd name="T1" fmla="*/ 51 h 144"/>
                <a:gd name="T2" fmla="*/ 18 w 359"/>
                <a:gd name="T3" fmla="*/ 60 h 144"/>
                <a:gd name="T4" fmla="*/ 101 w 359"/>
                <a:gd name="T5" fmla="*/ 0 h 144"/>
                <a:gd name="T6" fmla="*/ 118 w 359"/>
                <a:gd name="T7" fmla="*/ 13 h 144"/>
                <a:gd name="T8" fmla="*/ 109 w 359"/>
                <a:gd name="T9" fmla="*/ 34 h 144"/>
                <a:gd name="T10" fmla="*/ 142 w 359"/>
                <a:gd name="T11" fmla="*/ 67 h 144"/>
                <a:gd name="T12" fmla="*/ 166 w 359"/>
                <a:gd name="T13" fmla="*/ 64 h 144"/>
                <a:gd name="T14" fmla="*/ 178 w 359"/>
                <a:gd name="T15" fmla="*/ 82 h 144"/>
                <a:gd name="T16" fmla="*/ 275 w 359"/>
                <a:gd name="T17" fmla="*/ 86 h 144"/>
                <a:gd name="T18" fmla="*/ 285 w 359"/>
                <a:gd name="T19" fmla="*/ 109 h 144"/>
                <a:gd name="T20" fmla="*/ 333 w 359"/>
                <a:gd name="T21" fmla="*/ 112 h 144"/>
                <a:gd name="T22" fmla="*/ 359 w 359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144">
                  <a:moveTo>
                    <a:pt x="0" y="51"/>
                  </a:moveTo>
                  <a:lnTo>
                    <a:pt x="18" y="60"/>
                  </a:lnTo>
                  <a:lnTo>
                    <a:pt x="101" y="0"/>
                  </a:lnTo>
                  <a:lnTo>
                    <a:pt x="118" y="13"/>
                  </a:lnTo>
                  <a:lnTo>
                    <a:pt x="109" y="34"/>
                  </a:lnTo>
                  <a:lnTo>
                    <a:pt x="142" y="67"/>
                  </a:lnTo>
                  <a:lnTo>
                    <a:pt x="166" y="64"/>
                  </a:lnTo>
                  <a:lnTo>
                    <a:pt x="178" y="82"/>
                  </a:lnTo>
                  <a:lnTo>
                    <a:pt x="275" y="86"/>
                  </a:lnTo>
                  <a:lnTo>
                    <a:pt x="285" y="109"/>
                  </a:lnTo>
                  <a:lnTo>
                    <a:pt x="333" y="112"/>
                  </a:lnTo>
                  <a:lnTo>
                    <a:pt x="359" y="14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469">
              <a:extLst>
                <a:ext uri="{FF2B5EF4-FFF2-40B4-BE49-F238E27FC236}">
                  <a16:creationId xmlns:a16="http://schemas.microsoft.com/office/drawing/2014/main" id="{536F67C2-F36B-164A-7906-0C585150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059"/>
              <a:ext cx="92" cy="259"/>
            </a:xfrm>
            <a:custGeom>
              <a:avLst/>
              <a:gdLst>
                <a:gd name="T0" fmla="*/ 70 w 92"/>
                <a:gd name="T1" fmla="*/ 259 h 259"/>
                <a:gd name="T2" fmla="*/ 92 w 92"/>
                <a:gd name="T3" fmla="*/ 207 h 259"/>
                <a:gd name="T4" fmla="*/ 72 w 92"/>
                <a:gd name="T5" fmla="*/ 151 h 259"/>
                <a:gd name="T6" fmla="*/ 38 w 92"/>
                <a:gd name="T7" fmla="*/ 124 h 259"/>
                <a:gd name="T8" fmla="*/ 3 w 92"/>
                <a:gd name="T9" fmla="*/ 66 h 259"/>
                <a:gd name="T10" fmla="*/ 18 w 92"/>
                <a:gd name="T11" fmla="*/ 20 h 259"/>
                <a:gd name="T12" fmla="*/ 0 w 92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59">
                  <a:moveTo>
                    <a:pt x="70" y="259"/>
                  </a:moveTo>
                  <a:lnTo>
                    <a:pt x="92" y="207"/>
                  </a:lnTo>
                  <a:lnTo>
                    <a:pt x="72" y="151"/>
                  </a:lnTo>
                  <a:lnTo>
                    <a:pt x="38" y="124"/>
                  </a:lnTo>
                  <a:lnTo>
                    <a:pt x="3" y="66"/>
                  </a:lnTo>
                  <a:lnTo>
                    <a:pt x="18" y="20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Freeform 470">
              <a:extLst>
                <a:ext uri="{FF2B5EF4-FFF2-40B4-BE49-F238E27FC236}">
                  <a16:creationId xmlns:a16="http://schemas.microsoft.com/office/drawing/2014/main" id="{505EC122-F9DC-7520-A8E4-B1A0B918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965"/>
              <a:ext cx="68" cy="185"/>
            </a:xfrm>
            <a:custGeom>
              <a:avLst/>
              <a:gdLst>
                <a:gd name="T0" fmla="*/ 55 w 68"/>
                <a:gd name="T1" fmla="*/ 0 h 185"/>
                <a:gd name="T2" fmla="*/ 52 w 68"/>
                <a:gd name="T3" fmla="*/ 31 h 185"/>
                <a:gd name="T4" fmla="*/ 68 w 68"/>
                <a:gd name="T5" fmla="*/ 81 h 185"/>
                <a:gd name="T6" fmla="*/ 0 w 68"/>
                <a:gd name="T7" fmla="*/ 144 h 185"/>
                <a:gd name="T8" fmla="*/ 33 w 68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85">
                  <a:moveTo>
                    <a:pt x="55" y="0"/>
                  </a:moveTo>
                  <a:lnTo>
                    <a:pt x="52" y="31"/>
                  </a:lnTo>
                  <a:lnTo>
                    <a:pt x="68" y="81"/>
                  </a:lnTo>
                  <a:lnTo>
                    <a:pt x="0" y="144"/>
                  </a:lnTo>
                  <a:lnTo>
                    <a:pt x="33" y="18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471">
              <a:extLst>
                <a:ext uri="{FF2B5EF4-FFF2-40B4-BE49-F238E27FC236}">
                  <a16:creationId xmlns:a16="http://schemas.microsoft.com/office/drawing/2014/main" id="{DA44BBFC-01DE-F05D-70B6-71E76D893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2150"/>
              <a:ext cx="12" cy="118"/>
            </a:xfrm>
            <a:custGeom>
              <a:avLst/>
              <a:gdLst>
                <a:gd name="T0" fmla="*/ 4 w 12"/>
                <a:gd name="T1" fmla="*/ 0 h 118"/>
                <a:gd name="T2" fmla="*/ 12 w 12"/>
                <a:gd name="T3" fmla="*/ 41 h 118"/>
                <a:gd name="T4" fmla="*/ 0 w 12"/>
                <a:gd name="T5" fmla="*/ 59 h 118"/>
                <a:gd name="T6" fmla="*/ 9 w 12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8">
                  <a:moveTo>
                    <a:pt x="4" y="0"/>
                  </a:moveTo>
                  <a:lnTo>
                    <a:pt x="12" y="41"/>
                  </a:lnTo>
                  <a:lnTo>
                    <a:pt x="0" y="59"/>
                  </a:lnTo>
                  <a:lnTo>
                    <a:pt x="9" y="11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472">
              <a:extLst>
                <a:ext uri="{FF2B5EF4-FFF2-40B4-BE49-F238E27FC236}">
                  <a16:creationId xmlns:a16="http://schemas.microsoft.com/office/drawing/2014/main" id="{2C3CC9F6-77D7-5705-408B-AEBFF3304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268"/>
              <a:ext cx="192" cy="86"/>
            </a:xfrm>
            <a:custGeom>
              <a:avLst/>
              <a:gdLst>
                <a:gd name="T0" fmla="*/ 192 w 192"/>
                <a:gd name="T1" fmla="*/ 55 h 86"/>
                <a:gd name="T2" fmla="*/ 191 w 192"/>
                <a:gd name="T3" fmla="*/ 55 h 86"/>
                <a:gd name="T4" fmla="*/ 164 w 192"/>
                <a:gd name="T5" fmla="*/ 86 h 86"/>
                <a:gd name="T6" fmla="*/ 116 w 192"/>
                <a:gd name="T7" fmla="*/ 46 h 86"/>
                <a:gd name="T8" fmla="*/ 66 w 192"/>
                <a:gd name="T9" fmla="*/ 44 h 86"/>
                <a:gd name="T10" fmla="*/ 55 w 192"/>
                <a:gd name="T11" fmla="*/ 25 h 86"/>
                <a:gd name="T12" fmla="*/ 0 w 192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86">
                  <a:moveTo>
                    <a:pt x="192" y="55"/>
                  </a:moveTo>
                  <a:lnTo>
                    <a:pt x="191" y="55"/>
                  </a:lnTo>
                  <a:lnTo>
                    <a:pt x="164" y="86"/>
                  </a:lnTo>
                  <a:lnTo>
                    <a:pt x="116" y="46"/>
                  </a:lnTo>
                  <a:lnTo>
                    <a:pt x="66" y="44"/>
                  </a:lnTo>
                  <a:lnTo>
                    <a:pt x="55" y="25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473">
              <a:extLst>
                <a:ext uri="{FF2B5EF4-FFF2-40B4-BE49-F238E27FC236}">
                  <a16:creationId xmlns:a16="http://schemas.microsoft.com/office/drawing/2014/main" id="{261D7D87-CD70-0D01-A2D8-08F600ED1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268"/>
              <a:ext cx="149" cy="228"/>
            </a:xfrm>
            <a:custGeom>
              <a:avLst/>
              <a:gdLst>
                <a:gd name="T0" fmla="*/ 144 w 149"/>
                <a:gd name="T1" fmla="*/ 0 h 228"/>
                <a:gd name="T2" fmla="*/ 149 w 149"/>
                <a:gd name="T3" fmla="*/ 44 h 228"/>
                <a:gd name="T4" fmla="*/ 104 w 149"/>
                <a:gd name="T5" fmla="*/ 30 h 228"/>
                <a:gd name="T6" fmla="*/ 99 w 149"/>
                <a:gd name="T7" fmla="*/ 55 h 228"/>
                <a:gd name="T8" fmla="*/ 42 w 149"/>
                <a:gd name="T9" fmla="*/ 125 h 228"/>
                <a:gd name="T10" fmla="*/ 56 w 149"/>
                <a:gd name="T11" fmla="*/ 142 h 228"/>
                <a:gd name="T12" fmla="*/ 39 w 149"/>
                <a:gd name="T13" fmla="*/ 155 h 228"/>
                <a:gd name="T14" fmla="*/ 37 w 149"/>
                <a:gd name="T15" fmla="*/ 181 h 228"/>
                <a:gd name="T16" fmla="*/ 14 w 149"/>
                <a:gd name="T17" fmla="*/ 189 h 228"/>
                <a:gd name="T18" fmla="*/ 25 w 149"/>
                <a:gd name="T19" fmla="*/ 214 h 228"/>
                <a:gd name="T20" fmla="*/ 1 w 149"/>
                <a:gd name="T21" fmla="*/ 228 h 228"/>
                <a:gd name="T22" fmla="*/ 0 w 149"/>
                <a:gd name="T2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228">
                  <a:moveTo>
                    <a:pt x="144" y="0"/>
                  </a:moveTo>
                  <a:lnTo>
                    <a:pt x="149" y="44"/>
                  </a:lnTo>
                  <a:lnTo>
                    <a:pt x="104" y="30"/>
                  </a:lnTo>
                  <a:lnTo>
                    <a:pt x="99" y="55"/>
                  </a:lnTo>
                  <a:lnTo>
                    <a:pt x="42" y="125"/>
                  </a:lnTo>
                  <a:lnTo>
                    <a:pt x="56" y="142"/>
                  </a:lnTo>
                  <a:lnTo>
                    <a:pt x="39" y="155"/>
                  </a:lnTo>
                  <a:lnTo>
                    <a:pt x="37" y="181"/>
                  </a:lnTo>
                  <a:lnTo>
                    <a:pt x="14" y="189"/>
                  </a:lnTo>
                  <a:lnTo>
                    <a:pt x="25" y="214"/>
                  </a:lnTo>
                  <a:lnTo>
                    <a:pt x="1" y="228"/>
                  </a:lnTo>
                  <a:lnTo>
                    <a:pt x="0" y="22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Freeform 474">
              <a:extLst>
                <a:ext uri="{FF2B5EF4-FFF2-40B4-BE49-F238E27FC236}">
                  <a16:creationId xmlns:a16="http://schemas.microsoft.com/office/drawing/2014/main" id="{2A42E2C8-661C-5A30-3021-E122138C9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496"/>
              <a:ext cx="48" cy="165"/>
            </a:xfrm>
            <a:custGeom>
              <a:avLst/>
              <a:gdLst>
                <a:gd name="T0" fmla="*/ 48 w 48"/>
                <a:gd name="T1" fmla="*/ 165 h 165"/>
                <a:gd name="T2" fmla="*/ 23 w 48"/>
                <a:gd name="T3" fmla="*/ 128 h 165"/>
                <a:gd name="T4" fmla="*/ 36 w 48"/>
                <a:gd name="T5" fmla="*/ 85 h 165"/>
                <a:gd name="T6" fmla="*/ 8 w 48"/>
                <a:gd name="T7" fmla="*/ 41 h 165"/>
                <a:gd name="T8" fmla="*/ 0 w 48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5">
                  <a:moveTo>
                    <a:pt x="48" y="165"/>
                  </a:moveTo>
                  <a:lnTo>
                    <a:pt x="23" y="128"/>
                  </a:lnTo>
                  <a:lnTo>
                    <a:pt x="36" y="85"/>
                  </a:lnTo>
                  <a:lnTo>
                    <a:pt x="8" y="41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475">
              <a:extLst>
                <a:ext uri="{FF2B5EF4-FFF2-40B4-BE49-F238E27FC236}">
                  <a16:creationId xmlns:a16="http://schemas.microsoft.com/office/drawing/2014/main" id="{C919AA90-96B4-A80B-C9DA-5E45A38F1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514"/>
              <a:ext cx="252" cy="147"/>
            </a:xfrm>
            <a:custGeom>
              <a:avLst/>
              <a:gdLst>
                <a:gd name="T0" fmla="*/ 252 w 252"/>
                <a:gd name="T1" fmla="*/ 133 h 147"/>
                <a:gd name="T2" fmla="*/ 233 w 252"/>
                <a:gd name="T3" fmla="*/ 95 h 147"/>
                <a:gd name="T4" fmla="*/ 237 w 252"/>
                <a:gd name="T5" fmla="*/ 73 h 147"/>
                <a:gd name="T6" fmla="*/ 219 w 252"/>
                <a:gd name="T7" fmla="*/ 61 h 147"/>
                <a:gd name="T8" fmla="*/ 209 w 252"/>
                <a:gd name="T9" fmla="*/ 29 h 147"/>
                <a:gd name="T10" fmla="*/ 171 w 252"/>
                <a:gd name="T11" fmla="*/ 0 h 147"/>
                <a:gd name="T12" fmla="*/ 136 w 252"/>
                <a:gd name="T13" fmla="*/ 31 h 147"/>
                <a:gd name="T14" fmla="*/ 113 w 252"/>
                <a:gd name="T15" fmla="*/ 99 h 147"/>
                <a:gd name="T16" fmla="*/ 85 w 252"/>
                <a:gd name="T17" fmla="*/ 134 h 147"/>
                <a:gd name="T18" fmla="*/ 38 w 252"/>
                <a:gd name="T19" fmla="*/ 123 h 147"/>
                <a:gd name="T20" fmla="*/ 0 w 252"/>
                <a:gd name="T2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147">
                  <a:moveTo>
                    <a:pt x="252" y="133"/>
                  </a:moveTo>
                  <a:lnTo>
                    <a:pt x="233" y="95"/>
                  </a:lnTo>
                  <a:lnTo>
                    <a:pt x="237" y="73"/>
                  </a:lnTo>
                  <a:lnTo>
                    <a:pt x="219" y="61"/>
                  </a:lnTo>
                  <a:lnTo>
                    <a:pt x="209" y="29"/>
                  </a:lnTo>
                  <a:lnTo>
                    <a:pt x="171" y="0"/>
                  </a:lnTo>
                  <a:lnTo>
                    <a:pt x="136" y="31"/>
                  </a:lnTo>
                  <a:lnTo>
                    <a:pt x="113" y="99"/>
                  </a:lnTo>
                  <a:lnTo>
                    <a:pt x="85" y="134"/>
                  </a:lnTo>
                  <a:lnTo>
                    <a:pt x="38" y="123"/>
                  </a:lnTo>
                  <a:lnTo>
                    <a:pt x="0" y="147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476">
              <a:extLst>
                <a:ext uri="{FF2B5EF4-FFF2-40B4-BE49-F238E27FC236}">
                  <a16:creationId xmlns:a16="http://schemas.microsoft.com/office/drawing/2014/main" id="{E5F58BD6-27D2-8431-EB70-5D1BC366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00"/>
              <a:ext cx="254" cy="24"/>
            </a:xfrm>
            <a:custGeom>
              <a:avLst/>
              <a:gdLst>
                <a:gd name="T0" fmla="*/ 254 w 254"/>
                <a:gd name="T1" fmla="*/ 18 h 24"/>
                <a:gd name="T2" fmla="*/ 172 w 254"/>
                <a:gd name="T3" fmla="*/ 24 h 24"/>
                <a:gd name="T4" fmla="*/ 133 w 254"/>
                <a:gd name="T5" fmla="*/ 0 h 24"/>
                <a:gd name="T6" fmla="*/ 70 w 254"/>
                <a:gd name="T7" fmla="*/ 0 h 24"/>
                <a:gd name="T8" fmla="*/ 0 w 254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24">
                  <a:moveTo>
                    <a:pt x="254" y="18"/>
                  </a:moveTo>
                  <a:lnTo>
                    <a:pt x="172" y="24"/>
                  </a:lnTo>
                  <a:lnTo>
                    <a:pt x="133" y="0"/>
                  </a:lnTo>
                  <a:lnTo>
                    <a:pt x="70" y="0"/>
                  </a:lnTo>
                  <a:lnTo>
                    <a:pt x="0" y="2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Freeform 477">
              <a:extLst>
                <a:ext uri="{FF2B5EF4-FFF2-40B4-BE49-F238E27FC236}">
                  <a16:creationId xmlns:a16="http://schemas.microsoft.com/office/drawing/2014/main" id="{9A642547-779D-1703-3312-05AA043AD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23"/>
              <a:ext cx="85" cy="174"/>
            </a:xfrm>
            <a:custGeom>
              <a:avLst/>
              <a:gdLst>
                <a:gd name="T0" fmla="*/ 0 w 85"/>
                <a:gd name="T1" fmla="*/ 0 h 174"/>
                <a:gd name="T2" fmla="*/ 0 w 85"/>
                <a:gd name="T3" fmla="*/ 29 h 174"/>
                <a:gd name="T4" fmla="*/ 40 w 85"/>
                <a:gd name="T5" fmla="*/ 40 h 174"/>
                <a:gd name="T6" fmla="*/ 65 w 85"/>
                <a:gd name="T7" fmla="*/ 104 h 174"/>
                <a:gd name="T8" fmla="*/ 84 w 85"/>
                <a:gd name="T9" fmla="*/ 113 h 174"/>
                <a:gd name="T10" fmla="*/ 59 w 85"/>
                <a:gd name="T11" fmla="*/ 115 h 174"/>
                <a:gd name="T12" fmla="*/ 85 w 85"/>
                <a:gd name="T1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0" y="29"/>
                  </a:lnTo>
                  <a:lnTo>
                    <a:pt x="40" y="40"/>
                  </a:lnTo>
                  <a:lnTo>
                    <a:pt x="65" y="104"/>
                  </a:lnTo>
                  <a:lnTo>
                    <a:pt x="84" y="113"/>
                  </a:lnTo>
                  <a:lnTo>
                    <a:pt x="59" y="115"/>
                  </a:lnTo>
                  <a:lnTo>
                    <a:pt x="85" y="17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478">
              <a:extLst>
                <a:ext uri="{FF2B5EF4-FFF2-40B4-BE49-F238E27FC236}">
                  <a16:creationId xmlns:a16="http://schemas.microsoft.com/office/drawing/2014/main" id="{BFF31925-504B-352D-8DBA-E9A1272F8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497"/>
              <a:ext cx="285" cy="150"/>
            </a:xfrm>
            <a:custGeom>
              <a:avLst/>
              <a:gdLst>
                <a:gd name="T0" fmla="*/ 285 w 285"/>
                <a:gd name="T1" fmla="*/ 101 h 150"/>
                <a:gd name="T2" fmla="*/ 219 w 285"/>
                <a:gd name="T3" fmla="*/ 44 h 150"/>
                <a:gd name="T4" fmla="*/ 198 w 285"/>
                <a:gd name="T5" fmla="*/ 42 h 150"/>
                <a:gd name="T6" fmla="*/ 197 w 285"/>
                <a:gd name="T7" fmla="*/ 63 h 150"/>
                <a:gd name="T8" fmla="*/ 149 w 285"/>
                <a:gd name="T9" fmla="*/ 54 h 150"/>
                <a:gd name="T10" fmla="*/ 138 w 285"/>
                <a:gd name="T11" fmla="*/ 12 h 150"/>
                <a:gd name="T12" fmla="*/ 122 w 285"/>
                <a:gd name="T13" fmla="*/ 0 h 150"/>
                <a:gd name="T14" fmla="*/ 114 w 285"/>
                <a:gd name="T15" fmla="*/ 7 h 150"/>
                <a:gd name="T16" fmla="*/ 64 w 285"/>
                <a:gd name="T17" fmla="*/ 49 h 150"/>
                <a:gd name="T18" fmla="*/ 51 w 285"/>
                <a:gd name="T19" fmla="*/ 32 h 150"/>
                <a:gd name="T20" fmla="*/ 0 w 285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150">
                  <a:moveTo>
                    <a:pt x="285" y="101"/>
                  </a:moveTo>
                  <a:lnTo>
                    <a:pt x="219" y="44"/>
                  </a:lnTo>
                  <a:lnTo>
                    <a:pt x="198" y="42"/>
                  </a:lnTo>
                  <a:lnTo>
                    <a:pt x="197" y="63"/>
                  </a:lnTo>
                  <a:lnTo>
                    <a:pt x="149" y="54"/>
                  </a:lnTo>
                  <a:lnTo>
                    <a:pt x="138" y="12"/>
                  </a:lnTo>
                  <a:lnTo>
                    <a:pt x="122" y="0"/>
                  </a:lnTo>
                  <a:lnTo>
                    <a:pt x="114" y="7"/>
                  </a:lnTo>
                  <a:lnTo>
                    <a:pt x="64" y="49"/>
                  </a:lnTo>
                  <a:lnTo>
                    <a:pt x="51" y="32"/>
                  </a:lnTo>
                  <a:lnTo>
                    <a:pt x="0" y="15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479">
              <a:extLst>
                <a:ext uri="{FF2B5EF4-FFF2-40B4-BE49-F238E27FC236}">
                  <a16:creationId xmlns:a16="http://schemas.microsoft.com/office/drawing/2014/main" id="{4A1DF5B5-725B-5D45-04BD-0F43FD7E6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809"/>
              <a:ext cx="237" cy="80"/>
            </a:xfrm>
            <a:custGeom>
              <a:avLst/>
              <a:gdLst>
                <a:gd name="T0" fmla="*/ 237 w 237"/>
                <a:gd name="T1" fmla="*/ 5 h 80"/>
                <a:gd name="T2" fmla="*/ 202 w 237"/>
                <a:gd name="T3" fmla="*/ 54 h 80"/>
                <a:gd name="T4" fmla="*/ 162 w 237"/>
                <a:gd name="T5" fmla="*/ 78 h 80"/>
                <a:gd name="T6" fmla="*/ 133 w 237"/>
                <a:gd name="T7" fmla="*/ 80 h 80"/>
                <a:gd name="T8" fmla="*/ 130 w 237"/>
                <a:gd name="T9" fmla="*/ 59 h 80"/>
                <a:gd name="T10" fmla="*/ 105 w 237"/>
                <a:gd name="T11" fmla="*/ 47 h 80"/>
                <a:gd name="T12" fmla="*/ 75 w 237"/>
                <a:gd name="T13" fmla="*/ 80 h 80"/>
                <a:gd name="T14" fmla="*/ 54 w 237"/>
                <a:gd name="T15" fmla="*/ 80 h 80"/>
                <a:gd name="T16" fmla="*/ 53 w 237"/>
                <a:gd name="T17" fmla="*/ 58 h 80"/>
                <a:gd name="T18" fmla="*/ 31 w 237"/>
                <a:gd name="T19" fmla="*/ 58 h 80"/>
                <a:gd name="T20" fmla="*/ 0 w 237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80">
                  <a:moveTo>
                    <a:pt x="237" y="5"/>
                  </a:moveTo>
                  <a:lnTo>
                    <a:pt x="202" y="54"/>
                  </a:lnTo>
                  <a:lnTo>
                    <a:pt x="162" y="78"/>
                  </a:lnTo>
                  <a:lnTo>
                    <a:pt x="133" y="80"/>
                  </a:lnTo>
                  <a:lnTo>
                    <a:pt x="130" y="59"/>
                  </a:lnTo>
                  <a:lnTo>
                    <a:pt x="105" y="47"/>
                  </a:lnTo>
                  <a:lnTo>
                    <a:pt x="75" y="80"/>
                  </a:lnTo>
                  <a:lnTo>
                    <a:pt x="54" y="80"/>
                  </a:lnTo>
                  <a:lnTo>
                    <a:pt x="53" y="58"/>
                  </a:lnTo>
                  <a:lnTo>
                    <a:pt x="31" y="5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480">
              <a:extLst>
                <a:ext uri="{FF2B5EF4-FFF2-40B4-BE49-F238E27FC236}">
                  <a16:creationId xmlns:a16="http://schemas.microsoft.com/office/drawing/2014/main" id="{392DAC58-CA98-0A1B-20E0-276A368E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100"/>
              <a:ext cx="107" cy="167"/>
            </a:xfrm>
            <a:custGeom>
              <a:avLst/>
              <a:gdLst>
                <a:gd name="T0" fmla="*/ 0 w 107"/>
                <a:gd name="T1" fmla="*/ 167 h 167"/>
                <a:gd name="T2" fmla="*/ 32 w 107"/>
                <a:gd name="T3" fmla="*/ 138 h 167"/>
                <a:gd name="T4" fmla="*/ 19 w 107"/>
                <a:gd name="T5" fmla="*/ 119 h 167"/>
                <a:gd name="T6" fmla="*/ 37 w 107"/>
                <a:gd name="T7" fmla="*/ 101 h 167"/>
                <a:gd name="T8" fmla="*/ 88 w 107"/>
                <a:gd name="T9" fmla="*/ 90 h 167"/>
                <a:gd name="T10" fmla="*/ 107 w 107"/>
                <a:gd name="T11" fmla="*/ 53 h 167"/>
                <a:gd name="T12" fmla="*/ 105 w 107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67">
                  <a:moveTo>
                    <a:pt x="0" y="167"/>
                  </a:moveTo>
                  <a:lnTo>
                    <a:pt x="32" y="138"/>
                  </a:lnTo>
                  <a:lnTo>
                    <a:pt x="19" y="119"/>
                  </a:lnTo>
                  <a:lnTo>
                    <a:pt x="37" y="101"/>
                  </a:lnTo>
                  <a:lnTo>
                    <a:pt x="88" y="90"/>
                  </a:lnTo>
                  <a:lnTo>
                    <a:pt x="107" y="53"/>
                  </a:lnTo>
                  <a:lnTo>
                    <a:pt x="105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481">
              <a:extLst>
                <a:ext uri="{FF2B5EF4-FFF2-40B4-BE49-F238E27FC236}">
                  <a16:creationId xmlns:a16="http://schemas.microsoft.com/office/drawing/2014/main" id="{35338645-EF7E-1892-48F0-3561DB3C8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2073"/>
              <a:ext cx="170" cy="110"/>
            </a:xfrm>
            <a:custGeom>
              <a:avLst/>
              <a:gdLst>
                <a:gd name="T0" fmla="*/ 170 w 170"/>
                <a:gd name="T1" fmla="*/ 110 h 110"/>
                <a:gd name="T2" fmla="*/ 88 w 170"/>
                <a:gd name="T3" fmla="*/ 0 h 110"/>
                <a:gd name="T4" fmla="*/ 67 w 170"/>
                <a:gd name="T5" fmla="*/ 4 h 110"/>
                <a:gd name="T6" fmla="*/ 45 w 170"/>
                <a:gd name="T7" fmla="*/ 42 h 110"/>
                <a:gd name="T8" fmla="*/ 0 w 170"/>
                <a:gd name="T9" fmla="*/ 2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10">
                  <a:moveTo>
                    <a:pt x="170" y="110"/>
                  </a:moveTo>
                  <a:lnTo>
                    <a:pt x="88" y="0"/>
                  </a:lnTo>
                  <a:lnTo>
                    <a:pt x="67" y="4"/>
                  </a:lnTo>
                  <a:lnTo>
                    <a:pt x="45" y="42"/>
                  </a:lnTo>
                  <a:lnTo>
                    <a:pt x="0" y="27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482">
              <a:extLst>
                <a:ext uri="{FF2B5EF4-FFF2-40B4-BE49-F238E27FC236}">
                  <a16:creationId xmlns:a16="http://schemas.microsoft.com/office/drawing/2014/main" id="{7E15418B-55CA-F490-520A-2FEC06784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938"/>
              <a:ext cx="118" cy="166"/>
            </a:xfrm>
            <a:custGeom>
              <a:avLst/>
              <a:gdLst>
                <a:gd name="T0" fmla="*/ 118 w 118"/>
                <a:gd name="T1" fmla="*/ 162 h 166"/>
                <a:gd name="T2" fmla="*/ 71 w 118"/>
                <a:gd name="T3" fmla="*/ 166 h 166"/>
                <a:gd name="T4" fmla="*/ 44 w 118"/>
                <a:gd name="T5" fmla="*/ 124 h 166"/>
                <a:gd name="T6" fmla="*/ 23 w 118"/>
                <a:gd name="T7" fmla="*/ 127 h 166"/>
                <a:gd name="T8" fmla="*/ 0 w 118"/>
                <a:gd name="T9" fmla="*/ 60 h 166"/>
                <a:gd name="T10" fmla="*/ 11 w 118"/>
                <a:gd name="T1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66">
                  <a:moveTo>
                    <a:pt x="118" y="162"/>
                  </a:moveTo>
                  <a:lnTo>
                    <a:pt x="71" y="166"/>
                  </a:lnTo>
                  <a:lnTo>
                    <a:pt x="44" y="124"/>
                  </a:lnTo>
                  <a:lnTo>
                    <a:pt x="23" y="127"/>
                  </a:lnTo>
                  <a:lnTo>
                    <a:pt x="0" y="60"/>
                  </a:lnTo>
                  <a:lnTo>
                    <a:pt x="11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Freeform 483">
              <a:extLst>
                <a:ext uri="{FF2B5EF4-FFF2-40B4-BE49-F238E27FC236}">
                  <a16:creationId xmlns:a16="http://schemas.microsoft.com/office/drawing/2014/main" id="{EC5C4D8B-47EB-B150-A056-216FDBE5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034"/>
              <a:ext cx="60" cy="149"/>
            </a:xfrm>
            <a:custGeom>
              <a:avLst/>
              <a:gdLst>
                <a:gd name="T0" fmla="*/ 60 w 60"/>
                <a:gd name="T1" fmla="*/ 0 h 149"/>
                <a:gd name="T2" fmla="*/ 43 w 60"/>
                <a:gd name="T3" fmla="*/ 100 h 149"/>
                <a:gd name="T4" fmla="*/ 0 w 60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49">
                  <a:moveTo>
                    <a:pt x="60" y="0"/>
                  </a:moveTo>
                  <a:lnTo>
                    <a:pt x="43" y="100"/>
                  </a:lnTo>
                  <a:lnTo>
                    <a:pt x="0" y="14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484">
              <a:extLst>
                <a:ext uri="{FF2B5EF4-FFF2-40B4-BE49-F238E27FC236}">
                  <a16:creationId xmlns:a16="http://schemas.microsoft.com/office/drawing/2014/main" id="{8FD1A9C9-E739-89CB-6345-9FFC58333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1881"/>
              <a:ext cx="124" cy="57"/>
            </a:xfrm>
            <a:custGeom>
              <a:avLst/>
              <a:gdLst>
                <a:gd name="T0" fmla="*/ 124 w 124"/>
                <a:gd name="T1" fmla="*/ 57 h 57"/>
                <a:gd name="T2" fmla="*/ 82 w 124"/>
                <a:gd name="T3" fmla="*/ 0 h 57"/>
                <a:gd name="T4" fmla="*/ 70 w 124"/>
                <a:gd name="T5" fmla="*/ 17 h 57"/>
                <a:gd name="T6" fmla="*/ 52 w 124"/>
                <a:gd name="T7" fmla="*/ 5 h 57"/>
                <a:gd name="T8" fmla="*/ 35 w 124"/>
                <a:gd name="T9" fmla="*/ 18 h 57"/>
                <a:gd name="T10" fmla="*/ 19 w 124"/>
                <a:gd name="T11" fmla="*/ 5 h 57"/>
                <a:gd name="T12" fmla="*/ 2 w 124"/>
                <a:gd name="T13" fmla="*/ 19 h 57"/>
                <a:gd name="T14" fmla="*/ 0 w 124"/>
                <a:gd name="T15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57">
                  <a:moveTo>
                    <a:pt x="124" y="57"/>
                  </a:moveTo>
                  <a:lnTo>
                    <a:pt x="82" y="0"/>
                  </a:lnTo>
                  <a:lnTo>
                    <a:pt x="70" y="17"/>
                  </a:lnTo>
                  <a:lnTo>
                    <a:pt x="52" y="5"/>
                  </a:lnTo>
                  <a:lnTo>
                    <a:pt x="35" y="18"/>
                  </a:lnTo>
                  <a:lnTo>
                    <a:pt x="19" y="5"/>
                  </a:lnTo>
                  <a:lnTo>
                    <a:pt x="2" y="19"/>
                  </a:lnTo>
                  <a:lnTo>
                    <a:pt x="0" y="42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485">
              <a:extLst>
                <a:ext uri="{FF2B5EF4-FFF2-40B4-BE49-F238E27FC236}">
                  <a16:creationId xmlns:a16="http://schemas.microsoft.com/office/drawing/2014/main" id="{35B9ADFB-1822-E802-021C-EE88B6782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1922"/>
              <a:ext cx="161" cy="345"/>
            </a:xfrm>
            <a:custGeom>
              <a:avLst/>
              <a:gdLst>
                <a:gd name="T0" fmla="*/ 33 w 161"/>
                <a:gd name="T1" fmla="*/ 1 h 345"/>
                <a:gd name="T2" fmla="*/ 33 w 161"/>
                <a:gd name="T3" fmla="*/ 0 h 345"/>
                <a:gd name="T4" fmla="*/ 49 w 161"/>
                <a:gd name="T5" fmla="*/ 22 h 345"/>
                <a:gd name="T6" fmla="*/ 13 w 161"/>
                <a:gd name="T7" fmla="*/ 48 h 345"/>
                <a:gd name="T8" fmla="*/ 0 w 161"/>
                <a:gd name="T9" fmla="*/ 112 h 345"/>
                <a:gd name="T10" fmla="*/ 39 w 161"/>
                <a:gd name="T11" fmla="*/ 162 h 345"/>
                <a:gd name="T12" fmla="*/ 26 w 161"/>
                <a:gd name="T13" fmla="*/ 205 h 345"/>
                <a:gd name="T14" fmla="*/ 44 w 161"/>
                <a:gd name="T15" fmla="*/ 217 h 345"/>
                <a:gd name="T16" fmla="*/ 34 w 161"/>
                <a:gd name="T17" fmla="*/ 236 h 345"/>
                <a:gd name="T18" fmla="*/ 42 w 161"/>
                <a:gd name="T19" fmla="*/ 257 h 345"/>
                <a:gd name="T20" fmla="*/ 76 w 161"/>
                <a:gd name="T21" fmla="*/ 288 h 345"/>
                <a:gd name="T22" fmla="*/ 120 w 161"/>
                <a:gd name="T23" fmla="*/ 304 h 345"/>
                <a:gd name="T24" fmla="*/ 127 w 161"/>
                <a:gd name="T25" fmla="*/ 326 h 345"/>
                <a:gd name="T26" fmla="*/ 161 w 161"/>
                <a:gd name="T27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345">
                  <a:moveTo>
                    <a:pt x="33" y="1"/>
                  </a:moveTo>
                  <a:lnTo>
                    <a:pt x="33" y="0"/>
                  </a:lnTo>
                  <a:lnTo>
                    <a:pt x="49" y="22"/>
                  </a:lnTo>
                  <a:lnTo>
                    <a:pt x="13" y="48"/>
                  </a:lnTo>
                  <a:lnTo>
                    <a:pt x="0" y="112"/>
                  </a:lnTo>
                  <a:lnTo>
                    <a:pt x="39" y="162"/>
                  </a:lnTo>
                  <a:lnTo>
                    <a:pt x="26" y="205"/>
                  </a:lnTo>
                  <a:lnTo>
                    <a:pt x="44" y="217"/>
                  </a:lnTo>
                  <a:lnTo>
                    <a:pt x="34" y="236"/>
                  </a:lnTo>
                  <a:lnTo>
                    <a:pt x="42" y="257"/>
                  </a:lnTo>
                  <a:lnTo>
                    <a:pt x="76" y="288"/>
                  </a:lnTo>
                  <a:lnTo>
                    <a:pt x="120" y="304"/>
                  </a:lnTo>
                  <a:lnTo>
                    <a:pt x="127" y="326"/>
                  </a:lnTo>
                  <a:lnTo>
                    <a:pt x="161" y="34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486">
              <a:extLst>
                <a:ext uri="{FF2B5EF4-FFF2-40B4-BE49-F238E27FC236}">
                  <a16:creationId xmlns:a16="http://schemas.microsoft.com/office/drawing/2014/main" id="{097EA447-E996-B6FA-8741-490CA1731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" y="2267"/>
              <a:ext cx="87" cy="103"/>
            </a:xfrm>
            <a:custGeom>
              <a:avLst/>
              <a:gdLst>
                <a:gd name="T0" fmla="*/ 86 w 87"/>
                <a:gd name="T1" fmla="*/ 0 h 103"/>
                <a:gd name="T2" fmla="*/ 85 w 87"/>
                <a:gd name="T3" fmla="*/ 0 h 103"/>
                <a:gd name="T4" fmla="*/ 87 w 87"/>
                <a:gd name="T5" fmla="*/ 8 h 103"/>
                <a:gd name="T6" fmla="*/ 87 w 87"/>
                <a:gd name="T7" fmla="*/ 41 h 103"/>
                <a:gd name="T8" fmla="*/ 50 w 87"/>
                <a:gd name="T9" fmla="*/ 61 h 103"/>
                <a:gd name="T10" fmla="*/ 26 w 87"/>
                <a:gd name="T11" fmla="*/ 97 h 103"/>
                <a:gd name="T12" fmla="*/ 0 w 87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3">
                  <a:moveTo>
                    <a:pt x="86" y="0"/>
                  </a:moveTo>
                  <a:lnTo>
                    <a:pt x="85" y="0"/>
                  </a:lnTo>
                  <a:lnTo>
                    <a:pt x="87" y="8"/>
                  </a:lnTo>
                  <a:lnTo>
                    <a:pt x="87" y="41"/>
                  </a:lnTo>
                  <a:lnTo>
                    <a:pt x="50" y="61"/>
                  </a:lnTo>
                  <a:lnTo>
                    <a:pt x="26" y="97"/>
                  </a:lnTo>
                  <a:lnTo>
                    <a:pt x="0" y="10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Freeform 487">
              <a:extLst>
                <a:ext uri="{FF2B5EF4-FFF2-40B4-BE49-F238E27FC236}">
                  <a16:creationId xmlns:a16="http://schemas.microsoft.com/office/drawing/2014/main" id="{7D1D95DA-1F0D-151A-6D30-2E2BD289A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370"/>
              <a:ext cx="195" cy="229"/>
            </a:xfrm>
            <a:custGeom>
              <a:avLst/>
              <a:gdLst>
                <a:gd name="T0" fmla="*/ 195 w 195"/>
                <a:gd name="T1" fmla="*/ 0 h 229"/>
                <a:gd name="T2" fmla="*/ 189 w 195"/>
                <a:gd name="T3" fmla="*/ 31 h 229"/>
                <a:gd name="T4" fmla="*/ 189 w 195"/>
                <a:gd name="T5" fmla="*/ 53 h 229"/>
                <a:gd name="T6" fmla="*/ 169 w 195"/>
                <a:gd name="T7" fmla="*/ 44 h 229"/>
                <a:gd name="T8" fmla="*/ 158 w 195"/>
                <a:gd name="T9" fmla="*/ 83 h 229"/>
                <a:gd name="T10" fmla="*/ 139 w 195"/>
                <a:gd name="T11" fmla="*/ 100 h 229"/>
                <a:gd name="T12" fmla="*/ 144 w 195"/>
                <a:gd name="T13" fmla="*/ 121 h 229"/>
                <a:gd name="T14" fmla="*/ 119 w 195"/>
                <a:gd name="T15" fmla="*/ 124 h 229"/>
                <a:gd name="T16" fmla="*/ 94 w 195"/>
                <a:gd name="T17" fmla="*/ 167 h 229"/>
                <a:gd name="T18" fmla="*/ 50 w 195"/>
                <a:gd name="T19" fmla="*/ 181 h 229"/>
                <a:gd name="T20" fmla="*/ 0 w 195"/>
                <a:gd name="T2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229">
                  <a:moveTo>
                    <a:pt x="195" y="0"/>
                  </a:moveTo>
                  <a:lnTo>
                    <a:pt x="189" y="31"/>
                  </a:lnTo>
                  <a:lnTo>
                    <a:pt x="189" y="53"/>
                  </a:lnTo>
                  <a:lnTo>
                    <a:pt x="169" y="44"/>
                  </a:lnTo>
                  <a:lnTo>
                    <a:pt x="158" y="83"/>
                  </a:lnTo>
                  <a:lnTo>
                    <a:pt x="139" y="100"/>
                  </a:lnTo>
                  <a:lnTo>
                    <a:pt x="144" y="121"/>
                  </a:lnTo>
                  <a:lnTo>
                    <a:pt x="119" y="124"/>
                  </a:lnTo>
                  <a:lnTo>
                    <a:pt x="94" y="167"/>
                  </a:lnTo>
                  <a:lnTo>
                    <a:pt x="50" y="181"/>
                  </a:lnTo>
                  <a:lnTo>
                    <a:pt x="0" y="22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Freeform 488">
              <a:extLst>
                <a:ext uri="{FF2B5EF4-FFF2-40B4-BE49-F238E27FC236}">
                  <a16:creationId xmlns:a16="http://schemas.microsoft.com/office/drawing/2014/main" id="{C0CA4486-E53A-F3A4-6815-78EDD53FD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302"/>
              <a:ext cx="189" cy="68"/>
            </a:xfrm>
            <a:custGeom>
              <a:avLst/>
              <a:gdLst>
                <a:gd name="T0" fmla="*/ 189 w 189"/>
                <a:gd name="T1" fmla="*/ 68 h 68"/>
                <a:gd name="T2" fmla="*/ 173 w 189"/>
                <a:gd name="T3" fmla="*/ 50 h 68"/>
                <a:gd name="T4" fmla="*/ 153 w 189"/>
                <a:gd name="T5" fmla="*/ 58 h 68"/>
                <a:gd name="T6" fmla="*/ 149 w 189"/>
                <a:gd name="T7" fmla="*/ 16 h 68"/>
                <a:gd name="T8" fmla="*/ 104 w 189"/>
                <a:gd name="T9" fmla="*/ 0 h 68"/>
                <a:gd name="T10" fmla="*/ 58 w 189"/>
                <a:gd name="T11" fmla="*/ 22 h 68"/>
                <a:gd name="T12" fmla="*/ 37 w 189"/>
                <a:gd name="T13" fmla="*/ 25 h 68"/>
                <a:gd name="T14" fmla="*/ 20 w 189"/>
                <a:gd name="T15" fmla="*/ 10 h 68"/>
                <a:gd name="T16" fmla="*/ 0 w 189"/>
                <a:gd name="T17" fmla="*/ 1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68">
                  <a:moveTo>
                    <a:pt x="189" y="68"/>
                  </a:moveTo>
                  <a:lnTo>
                    <a:pt x="173" y="50"/>
                  </a:lnTo>
                  <a:lnTo>
                    <a:pt x="153" y="58"/>
                  </a:lnTo>
                  <a:lnTo>
                    <a:pt x="149" y="16"/>
                  </a:lnTo>
                  <a:lnTo>
                    <a:pt x="104" y="0"/>
                  </a:lnTo>
                  <a:lnTo>
                    <a:pt x="58" y="22"/>
                  </a:lnTo>
                  <a:lnTo>
                    <a:pt x="37" y="25"/>
                  </a:lnTo>
                  <a:lnTo>
                    <a:pt x="20" y="10"/>
                  </a:lnTo>
                  <a:lnTo>
                    <a:pt x="0" y="1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Line 489">
              <a:extLst>
                <a:ext uri="{FF2B5EF4-FFF2-40B4-BE49-F238E27FC236}">
                  <a16:creationId xmlns:a16="http://schemas.microsoft.com/office/drawing/2014/main" id="{035EEBED-47D3-2303-BB5A-4380CFA916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43" y="2307"/>
              <a:ext cx="14" cy="31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Freeform 490">
              <a:extLst>
                <a:ext uri="{FF2B5EF4-FFF2-40B4-BE49-F238E27FC236}">
                  <a16:creationId xmlns:a16="http://schemas.microsoft.com/office/drawing/2014/main" id="{6E0B22A5-0F56-0F5C-E638-A50E241C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338"/>
              <a:ext cx="68" cy="442"/>
            </a:xfrm>
            <a:custGeom>
              <a:avLst/>
              <a:gdLst>
                <a:gd name="T0" fmla="*/ 0 w 68"/>
                <a:gd name="T1" fmla="*/ 442 h 442"/>
                <a:gd name="T2" fmla="*/ 16 w 68"/>
                <a:gd name="T3" fmla="*/ 336 h 442"/>
                <a:gd name="T4" fmla="*/ 38 w 68"/>
                <a:gd name="T5" fmla="*/ 292 h 442"/>
                <a:gd name="T6" fmla="*/ 31 w 68"/>
                <a:gd name="T7" fmla="*/ 239 h 442"/>
                <a:gd name="T8" fmla="*/ 57 w 68"/>
                <a:gd name="T9" fmla="*/ 206 h 442"/>
                <a:gd name="T10" fmla="*/ 68 w 68"/>
                <a:gd name="T11" fmla="*/ 160 h 442"/>
                <a:gd name="T12" fmla="*/ 40 w 68"/>
                <a:gd name="T13" fmla="*/ 77 h 442"/>
                <a:gd name="T14" fmla="*/ 36 w 68"/>
                <a:gd name="T1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442">
                  <a:moveTo>
                    <a:pt x="0" y="442"/>
                  </a:moveTo>
                  <a:lnTo>
                    <a:pt x="16" y="336"/>
                  </a:lnTo>
                  <a:lnTo>
                    <a:pt x="38" y="292"/>
                  </a:lnTo>
                  <a:lnTo>
                    <a:pt x="31" y="239"/>
                  </a:lnTo>
                  <a:lnTo>
                    <a:pt x="57" y="206"/>
                  </a:lnTo>
                  <a:lnTo>
                    <a:pt x="68" y="160"/>
                  </a:lnTo>
                  <a:lnTo>
                    <a:pt x="40" y="77"/>
                  </a:lnTo>
                  <a:lnTo>
                    <a:pt x="36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Freeform 491">
              <a:extLst>
                <a:ext uri="{FF2B5EF4-FFF2-40B4-BE49-F238E27FC236}">
                  <a16:creationId xmlns:a16="http://schemas.microsoft.com/office/drawing/2014/main" id="{26F6CD76-19B7-8CDA-7FB0-B1920C664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315"/>
              <a:ext cx="334" cy="280"/>
            </a:xfrm>
            <a:custGeom>
              <a:avLst/>
              <a:gdLst>
                <a:gd name="T0" fmla="*/ 334 w 334"/>
                <a:gd name="T1" fmla="*/ 280 h 280"/>
                <a:gd name="T2" fmla="*/ 291 w 334"/>
                <a:gd name="T3" fmla="*/ 274 h 280"/>
                <a:gd name="T4" fmla="*/ 251 w 334"/>
                <a:gd name="T5" fmla="*/ 244 h 280"/>
                <a:gd name="T6" fmla="*/ 229 w 334"/>
                <a:gd name="T7" fmla="*/ 248 h 280"/>
                <a:gd name="T8" fmla="*/ 222 w 334"/>
                <a:gd name="T9" fmla="*/ 118 h 280"/>
                <a:gd name="T10" fmla="*/ 200 w 334"/>
                <a:gd name="T11" fmla="*/ 131 h 280"/>
                <a:gd name="T12" fmla="*/ 139 w 334"/>
                <a:gd name="T13" fmla="*/ 117 h 280"/>
                <a:gd name="T14" fmla="*/ 120 w 334"/>
                <a:gd name="T15" fmla="*/ 124 h 280"/>
                <a:gd name="T16" fmla="*/ 127 w 334"/>
                <a:gd name="T17" fmla="*/ 78 h 280"/>
                <a:gd name="T18" fmla="*/ 103 w 334"/>
                <a:gd name="T19" fmla="*/ 20 h 280"/>
                <a:gd name="T20" fmla="*/ 67 w 334"/>
                <a:gd name="T21" fmla="*/ 0 h 280"/>
                <a:gd name="T22" fmla="*/ 0 w 334"/>
                <a:gd name="T23" fmla="*/ 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280">
                  <a:moveTo>
                    <a:pt x="334" y="280"/>
                  </a:moveTo>
                  <a:lnTo>
                    <a:pt x="291" y="274"/>
                  </a:lnTo>
                  <a:lnTo>
                    <a:pt x="251" y="244"/>
                  </a:lnTo>
                  <a:lnTo>
                    <a:pt x="229" y="248"/>
                  </a:lnTo>
                  <a:lnTo>
                    <a:pt x="222" y="118"/>
                  </a:lnTo>
                  <a:lnTo>
                    <a:pt x="200" y="131"/>
                  </a:lnTo>
                  <a:lnTo>
                    <a:pt x="139" y="117"/>
                  </a:lnTo>
                  <a:lnTo>
                    <a:pt x="120" y="124"/>
                  </a:lnTo>
                  <a:lnTo>
                    <a:pt x="127" y="78"/>
                  </a:lnTo>
                  <a:lnTo>
                    <a:pt x="103" y="20"/>
                  </a:lnTo>
                  <a:lnTo>
                    <a:pt x="67" y="0"/>
                  </a:lnTo>
                  <a:lnTo>
                    <a:pt x="0" y="2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Freeform 492">
              <a:extLst>
                <a:ext uri="{FF2B5EF4-FFF2-40B4-BE49-F238E27FC236}">
                  <a16:creationId xmlns:a16="http://schemas.microsoft.com/office/drawing/2014/main" id="{F1913DA4-CD91-E64F-6F2C-E49F2CF6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183"/>
              <a:ext cx="215" cy="214"/>
            </a:xfrm>
            <a:custGeom>
              <a:avLst/>
              <a:gdLst>
                <a:gd name="T0" fmla="*/ 0 w 215"/>
                <a:gd name="T1" fmla="*/ 0 h 214"/>
                <a:gd name="T2" fmla="*/ 48 w 215"/>
                <a:gd name="T3" fmla="*/ 79 h 214"/>
                <a:gd name="T4" fmla="*/ 94 w 215"/>
                <a:gd name="T5" fmla="*/ 80 h 214"/>
                <a:gd name="T6" fmla="*/ 97 w 215"/>
                <a:gd name="T7" fmla="*/ 60 h 214"/>
                <a:gd name="T8" fmla="*/ 167 w 215"/>
                <a:gd name="T9" fmla="*/ 75 h 214"/>
                <a:gd name="T10" fmla="*/ 186 w 215"/>
                <a:gd name="T11" fmla="*/ 122 h 214"/>
                <a:gd name="T12" fmla="*/ 169 w 215"/>
                <a:gd name="T13" fmla="*/ 163 h 214"/>
                <a:gd name="T14" fmla="*/ 177 w 215"/>
                <a:gd name="T15" fmla="*/ 203 h 214"/>
                <a:gd name="T16" fmla="*/ 215 w 215"/>
                <a:gd name="T17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4">
                  <a:moveTo>
                    <a:pt x="0" y="0"/>
                  </a:moveTo>
                  <a:lnTo>
                    <a:pt x="48" y="79"/>
                  </a:lnTo>
                  <a:lnTo>
                    <a:pt x="94" y="80"/>
                  </a:lnTo>
                  <a:lnTo>
                    <a:pt x="97" y="60"/>
                  </a:lnTo>
                  <a:lnTo>
                    <a:pt x="167" y="75"/>
                  </a:lnTo>
                  <a:lnTo>
                    <a:pt x="186" y="122"/>
                  </a:lnTo>
                  <a:lnTo>
                    <a:pt x="169" y="163"/>
                  </a:lnTo>
                  <a:lnTo>
                    <a:pt x="177" y="203"/>
                  </a:lnTo>
                  <a:lnTo>
                    <a:pt x="215" y="21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Freeform 493">
              <a:extLst>
                <a:ext uri="{FF2B5EF4-FFF2-40B4-BE49-F238E27FC236}">
                  <a16:creationId xmlns:a16="http://schemas.microsoft.com/office/drawing/2014/main" id="{571DDF02-9F42-5DC1-A5B2-3A67D767F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2034"/>
              <a:ext cx="312" cy="108"/>
            </a:xfrm>
            <a:custGeom>
              <a:avLst/>
              <a:gdLst>
                <a:gd name="T0" fmla="*/ 0 w 312"/>
                <a:gd name="T1" fmla="*/ 0 h 108"/>
                <a:gd name="T2" fmla="*/ 20 w 312"/>
                <a:gd name="T3" fmla="*/ 49 h 108"/>
                <a:gd name="T4" fmla="*/ 40 w 312"/>
                <a:gd name="T5" fmla="*/ 56 h 108"/>
                <a:gd name="T6" fmla="*/ 49 w 312"/>
                <a:gd name="T7" fmla="*/ 75 h 108"/>
                <a:gd name="T8" fmla="*/ 72 w 312"/>
                <a:gd name="T9" fmla="*/ 87 h 108"/>
                <a:gd name="T10" fmla="*/ 91 w 312"/>
                <a:gd name="T11" fmla="*/ 76 h 108"/>
                <a:gd name="T12" fmla="*/ 115 w 312"/>
                <a:gd name="T13" fmla="*/ 81 h 108"/>
                <a:gd name="T14" fmla="*/ 149 w 312"/>
                <a:gd name="T15" fmla="*/ 108 h 108"/>
                <a:gd name="T16" fmla="*/ 218 w 312"/>
                <a:gd name="T17" fmla="*/ 4 h 108"/>
                <a:gd name="T18" fmla="*/ 237 w 312"/>
                <a:gd name="T19" fmla="*/ 16 h 108"/>
                <a:gd name="T20" fmla="*/ 232 w 312"/>
                <a:gd name="T21" fmla="*/ 39 h 108"/>
                <a:gd name="T22" fmla="*/ 249 w 312"/>
                <a:gd name="T23" fmla="*/ 52 h 108"/>
                <a:gd name="T24" fmla="*/ 295 w 312"/>
                <a:gd name="T25" fmla="*/ 69 h 108"/>
                <a:gd name="T26" fmla="*/ 311 w 312"/>
                <a:gd name="T27" fmla="*/ 58 h 108"/>
                <a:gd name="T28" fmla="*/ 312 w 312"/>
                <a:gd name="T29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108">
                  <a:moveTo>
                    <a:pt x="0" y="0"/>
                  </a:moveTo>
                  <a:lnTo>
                    <a:pt x="20" y="49"/>
                  </a:lnTo>
                  <a:lnTo>
                    <a:pt x="40" y="56"/>
                  </a:lnTo>
                  <a:lnTo>
                    <a:pt x="49" y="75"/>
                  </a:lnTo>
                  <a:lnTo>
                    <a:pt x="72" y="87"/>
                  </a:lnTo>
                  <a:lnTo>
                    <a:pt x="91" y="76"/>
                  </a:lnTo>
                  <a:lnTo>
                    <a:pt x="115" y="81"/>
                  </a:lnTo>
                  <a:lnTo>
                    <a:pt x="149" y="108"/>
                  </a:lnTo>
                  <a:lnTo>
                    <a:pt x="218" y="4"/>
                  </a:lnTo>
                  <a:lnTo>
                    <a:pt x="237" y="16"/>
                  </a:lnTo>
                  <a:lnTo>
                    <a:pt x="232" y="39"/>
                  </a:lnTo>
                  <a:lnTo>
                    <a:pt x="249" y="52"/>
                  </a:lnTo>
                  <a:lnTo>
                    <a:pt x="295" y="69"/>
                  </a:lnTo>
                  <a:lnTo>
                    <a:pt x="311" y="58"/>
                  </a:lnTo>
                  <a:lnTo>
                    <a:pt x="312" y="5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7" name="Freeform 494">
              <a:extLst>
                <a:ext uri="{FF2B5EF4-FFF2-40B4-BE49-F238E27FC236}">
                  <a16:creationId xmlns:a16="http://schemas.microsoft.com/office/drawing/2014/main" id="{93D32F8E-E4AC-1C3C-22AB-EA5D2438C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1944"/>
              <a:ext cx="42" cy="90"/>
            </a:xfrm>
            <a:custGeom>
              <a:avLst/>
              <a:gdLst>
                <a:gd name="T0" fmla="*/ 42 w 42"/>
                <a:gd name="T1" fmla="*/ 0 h 90"/>
                <a:gd name="T2" fmla="*/ 22 w 42"/>
                <a:gd name="T3" fmla="*/ 22 h 90"/>
                <a:gd name="T4" fmla="*/ 0 w 42"/>
                <a:gd name="T5" fmla="*/ 22 h 90"/>
                <a:gd name="T6" fmla="*/ 6 w 42"/>
                <a:gd name="T7" fmla="*/ 89 h 90"/>
                <a:gd name="T8" fmla="*/ 6 w 42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22" y="22"/>
                  </a:lnTo>
                  <a:lnTo>
                    <a:pt x="0" y="22"/>
                  </a:lnTo>
                  <a:lnTo>
                    <a:pt x="6" y="89"/>
                  </a:lnTo>
                  <a:lnTo>
                    <a:pt x="6" y="9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8" name="Freeform 495">
              <a:extLst>
                <a:ext uri="{FF2B5EF4-FFF2-40B4-BE49-F238E27FC236}">
                  <a16:creationId xmlns:a16="http://schemas.microsoft.com/office/drawing/2014/main" id="{ABA319A1-8AA9-7BF6-F7CC-59C5FB0F4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397"/>
              <a:ext cx="117" cy="26"/>
            </a:xfrm>
            <a:custGeom>
              <a:avLst/>
              <a:gdLst>
                <a:gd name="T0" fmla="*/ 117 w 117"/>
                <a:gd name="T1" fmla="*/ 2 h 26"/>
                <a:gd name="T2" fmla="*/ 72 w 117"/>
                <a:gd name="T3" fmla="*/ 11 h 26"/>
                <a:gd name="T4" fmla="*/ 58 w 117"/>
                <a:gd name="T5" fmla="*/ 26 h 26"/>
                <a:gd name="T6" fmla="*/ 0 w 117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6">
                  <a:moveTo>
                    <a:pt x="117" y="2"/>
                  </a:moveTo>
                  <a:lnTo>
                    <a:pt x="72" y="11"/>
                  </a:lnTo>
                  <a:lnTo>
                    <a:pt x="58" y="26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9" name="Freeform 496">
              <a:extLst>
                <a:ext uri="{FF2B5EF4-FFF2-40B4-BE49-F238E27FC236}">
                  <a16:creationId xmlns:a16="http://schemas.microsoft.com/office/drawing/2014/main" id="{3EA69C23-04E4-E981-266B-92414BBA4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397"/>
              <a:ext cx="175" cy="198"/>
            </a:xfrm>
            <a:custGeom>
              <a:avLst/>
              <a:gdLst>
                <a:gd name="T0" fmla="*/ 141 w 175"/>
                <a:gd name="T1" fmla="*/ 0 h 198"/>
                <a:gd name="T2" fmla="*/ 129 w 175"/>
                <a:gd name="T3" fmla="*/ 28 h 198"/>
                <a:gd name="T4" fmla="*/ 142 w 175"/>
                <a:gd name="T5" fmla="*/ 59 h 198"/>
                <a:gd name="T6" fmla="*/ 175 w 175"/>
                <a:gd name="T7" fmla="*/ 82 h 198"/>
                <a:gd name="T8" fmla="*/ 172 w 175"/>
                <a:gd name="T9" fmla="*/ 125 h 198"/>
                <a:gd name="T10" fmla="*/ 149 w 175"/>
                <a:gd name="T11" fmla="*/ 117 h 198"/>
                <a:gd name="T12" fmla="*/ 55 w 175"/>
                <a:gd name="T13" fmla="*/ 145 h 198"/>
                <a:gd name="T14" fmla="*/ 48 w 175"/>
                <a:gd name="T15" fmla="*/ 166 h 198"/>
                <a:gd name="T16" fmla="*/ 7 w 175"/>
                <a:gd name="T17" fmla="*/ 175 h 198"/>
                <a:gd name="T18" fmla="*/ 0 w 175"/>
                <a:gd name="T1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98">
                  <a:moveTo>
                    <a:pt x="141" y="0"/>
                  </a:moveTo>
                  <a:lnTo>
                    <a:pt x="129" y="28"/>
                  </a:lnTo>
                  <a:lnTo>
                    <a:pt x="142" y="59"/>
                  </a:lnTo>
                  <a:lnTo>
                    <a:pt x="175" y="82"/>
                  </a:lnTo>
                  <a:lnTo>
                    <a:pt x="172" y="125"/>
                  </a:lnTo>
                  <a:lnTo>
                    <a:pt x="149" y="117"/>
                  </a:lnTo>
                  <a:lnTo>
                    <a:pt x="55" y="145"/>
                  </a:lnTo>
                  <a:lnTo>
                    <a:pt x="48" y="166"/>
                  </a:lnTo>
                  <a:lnTo>
                    <a:pt x="7" y="175"/>
                  </a:lnTo>
                  <a:lnTo>
                    <a:pt x="0" y="19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0" name="Line 497">
              <a:extLst>
                <a:ext uri="{FF2B5EF4-FFF2-40B4-BE49-F238E27FC236}">
                  <a16:creationId xmlns:a16="http://schemas.microsoft.com/office/drawing/2014/main" id="{A402ACDF-1EFD-32C2-BA2B-F1E8D709A2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2" y="2780"/>
              <a:ext cx="0" cy="27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1" name="Freeform 498">
              <a:extLst>
                <a:ext uri="{FF2B5EF4-FFF2-40B4-BE49-F238E27FC236}">
                  <a16:creationId xmlns:a16="http://schemas.microsoft.com/office/drawing/2014/main" id="{A6659D8E-C90F-54C0-0CEE-C99F7EF25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" y="1839"/>
              <a:ext cx="89" cy="126"/>
            </a:xfrm>
            <a:custGeom>
              <a:avLst/>
              <a:gdLst>
                <a:gd name="T0" fmla="*/ 0 w 89"/>
                <a:gd name="T1" fmla="*/ 0 h 126"/>
                <a:gd name="T2" fmla="*/ 8 w 89"/>
                <a:gd name="T3" fmla="*/ 29 h 126"/>
                <a:gd name="T4" fmla="*/ 35 w 89"/>
                <a:gd name="T5" fmla="*/ 46 h 126"/>
                <a:gd name="T6" fmla="*/ 62 w 89"/>
                <a:gd name="T7" fmla="*/ 64 h 126"/>
                <a:gd name="T8" fmla="*/ 89 w 8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6">
                  <a:moveTo>
                    <a:pt x="0" y="0"/>
                  </a:moveTo>
                  <a:lnTo>
                    <a:pt x="8" y="29"/>
                  </a:lnTo>
                  <a:lnTo>
                    <a:pt x="35" y="46"/>
                  </a:lnTo>
                  <a:lnTo>
                    <a:pt x="62" y="64"/>
                  </a:lnTo>
                  <a:lnTo>
                    <a:pt x="89" y="12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2" name="Freeform 499">
              <a:extLst>
                <a:ext uri="{FF2B5EF4-FFF2-40B4-BE49-F238E27FC236}">
                  <a16:creationId xmlns:a16="http://schemas.microsoft.com/office/drawing/2014/main" id="{239B9DB5-4B82-5F8E-FAEB-45868093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599"/>
              <a:ext cx="47" cy="128"/>
            </a:xfrm>
            <a:custGeom>
              <a:avLst/>
              <a:gdLst>
                <a:gd name="T0" fmla="*/ 0 w 47"/>
                <a:gd name="T1" fmla="*/ 0 h 128"/>
                <a:gd name="T2" fmla="*/ 16 w 47"/>
                <a:gd name="T3" fmla="*/ 67 h 128"/>
                <a:gd name="T4" fmla="*/ 47 w 47"/>
                <a:gd name="T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28">
                  <a:moveTo>
                    <a:pt x="0" y="0"/>
                  </a:moveTo>
                  <a:lnTo>
                    <a:pt x="16" y="67"/>
                  </a:lnTo>
                  <a:lnTo>
                    <a:pt x="47" y="12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3" name="Freeform 500">
              <a:extLst>
                <a:ext uri="{FF2B5EF4-FFF2-40B4-BE49-F238E27FC236}">
                  <a16:creationId xmlns:a16="http://schemas.microsoft.com/office/drawing/2014/main" id="{E661E681-55AD-7876-33A7-2EA340ED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2595"/>
              <a:ext cx="114" cy="235"/>
            </a:xfrm>
            <a:custGeom>
              <a:avLst/>
              <a:gdLst>
                <a:gd name="T0" fmla="*/ 114 w 114"/>
                <a:gd name="T1" fmla="*/ 0 h 235"/>
                <a:gd name="T2" fmla="*/ 112 w 114"/>
                <a:gd name="T3" fmla="*/ 25 h 235"/>
                <a:gd name="T4" fmla="*/ 69 w 114"/>
                <a:gd name="T5" fmla="*/ 27 h 235"/>
                <a:gd name="T6" fmla="*/ 51 w 114"/>
                <a:gd name="T7" fmla="*/ 77 h 235"/>
                <a:gd name="T8" fmla="*/ 73 w 114"/>
                <a:gd name="T9" fmla="*/ 93 h 235"/>
                <a:gd name="T10" fmla="*/ 54 w 114"/>
                <a:gd name="T11" fmla="*/ 112 h 235"/>
                <a:gd name="T12" fmla="*/ 24 w 114"/>
                <a:gd name="T13" fmla="*/ 102 h 235"/>
                <a:gd name="T14" fmla="*/ 0 w 114"/>
                <a:gd name="T15" fmla="*/ 139 h 235"/>
                <a:gd name="T16" fmla="*/ 11 w 114"/>
                <a:gd name="T17" fmla="*/ 159 h 235"/>
                <a:gd name="T18" fmla="*/ 85 w 114"/>
                <a:gd name="T19" fmla="*/ 200 h 235"/>
                <a:gd name="T20" fmla="*/ 83 w 114"/>
                <a:gd name="T2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235">
                  <a:moveTo>
                    <a:pt x="114" y="0"/>
                  </a:moveTo>
                  <a:lnTo>
                    <a:pt x="112" y="25"/>
                  </a:lnTo>
                  <a:lnTo>
                    <a:pt x="69" y="27"/>
                  </a:lnTo>
                  <a:lnTo>
                    <a:pt x="51" y="77"/>
                  </a:lnTo>
                  <a:lnTo>
                    <a:pt x="73" y="93"/>
                  </a:lnTo>
                  <a:lnTo>
                    <a:pt x="54" y="112"/>
                  </a:lnTo>
                  <a:lnTo>
                    <a:pt x="24" y="102"/>
                  </a:lnTo>
                  <a:lnTo>
                    <a:pt x="0" y="139"/>
                  </a:lnTo>
                  <a:lnTo>
                    <a:pt x="11" y="159"/>
                  </a:lnTo>
                  <a:lnTo>
                    <a:pt x="85" y="200"/>
                  </a:lnTo>
                  <a:lnTo>
                    <a:pt x="83" y="23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4" name="Freeform 501">
              <a:extLst>
                <a:ext uri="{FF2B5EF4-FFF2-40B4-BE49-F238E27FC236}">
                  <a16:creationId xmlns:a16="http://schemas.microsoft.com/office/drawing/2014/main" id="{4494CA80-FCFA-8F8D-B094-D2DF528A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732"/>
              <a:ext cx="63" cy="55"/>
            </a:xfrm>
            <a:custGeom>
              <a:avLst/>
              <a:gdLst>
                <a:gd name="T0" fmla="*/ 63 w 63"/>
                <a:gd name="T1" fmla="*/ 20 h 55"/>
                <a:gd name="T2" fmla="*/ 45 w 63"/>
                <a:gd name="T3" fmla="*/ 46 h 55"/>
                <a:gd name="T4" fmla="*/ 15 w 63"/>
                <a:gd name="T5" fmla="*/ 55 h 55"/>
                <a:gd name="T6" fmla="*/ 0 w 63"/>
                <a:gd name="T7" fmla="*/ 39 h 55"/>
                <a:gd name="T8" fmla="*/ 10 w 63"/>
                <a:gd name="T9" fmla="*/ 16 h 55"/>
                <a:gd name="T10" fmla="*/ 29 w 63"/>
                <a:gd name="T11" fmla="*/ 0 h 55"/>
                <a:gd name="T12" fmla="*/ 63 w 63"/>
                <a:gd name="T13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5">
                  <a:moveTo>
                    <a:pt x="63" y="20"/>
                  </a:moveTo>
                  <a:lnTo>
                    <a:pt x="45" y="46"/>
                  </a:lnTo>
                  <a:lnTo>
                    <a:pt x="15" y="55"/>
                  </a:lnTo>
                  <a:lnTo>
                    <a:pt x="0" y="39"/>
                  </a:lnTo>
                  <a:lnTo>
                    <a:pt x="10" y="16"/>
                  </a:lnTo>
                  <a:lnTo>
                    <a:pt x="29" y="0"/>
                  </a:lnTo>
                  <a:lnTo>
                    <a:pt x="63" y="2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5" name="Freeform 502">
              <a:extLst>
                <a:ext uri="{FF2B5EF4-FFF2-40B4-BE49-F238E27FC236}">
                  <a16:creationId xmlns:a16="http://schemas.microsoft.com/office/drawing/2014/main" id="{0DDD3C4C-51FF-4D70-9841-EF66D90DE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780"/>
              <a:ext cx="283" cy="89"/>
            </a:xfrm>
            <a:custGeom>
              <a:avLst/>
              <a:gdLst>
                <a:gd name="T0" fmla="*/ 283 w 283"/>
                <a:gd name="T1" fmla="*/ 89 h 89"/>
                <a:gd name="T2" fmla="*/ 244 w 283"/>
                <a:gd name="T3" fmla="*/ 72 h 89"/>
                <a:gd name="T4" fmla="*/ 243 w 283"/>
                <a:gd name="T5" fmla="*/ 51 h 89"/>
                <a:gd name="T6" fmla="*/ 174 w 283"/>
                <a:gd name="T7" fmla="*/ 45 h 89"/>
                <a:gd name="T8" fmla="*/ 171 w 283"/>
                <a:gd name="T9" fmla="*/ 2 h 89"/>
                <a:gd name="T10" fmla="*/ 152 w 283"/>
                <a:gd name="T11" fmla="*/ 18 h 89"/>
                <a:gd name="T12" fmla="*/ 134 w 283"/>
                <a:gd name="T13" fmla="*/ 8 h 89"/>
                <a:gd name="T14" fmla="*/ 70 w 283"/>
                <a:gd name="T15" fmla="*/ 37 h 89"/>
                <a:gd name="T16" fmla="*/ 44 w 283"/>
                <a:gd name="T17" fmla="*/ 5 h 89"/>
                <a:gd name="T18" fmla="*/ 0 w 283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89">
                  <a:moveTo>
                    <a:pt x="283" y="89"/>
                  </a:moveTo>
                  <a:lnTo>
                    <a:pt x="244" y="72"/>
                  </a:lnTo>
                  <a:lnTo>
                    <a:pt x="243" y="51"/>
                  </a:lnTo>
                  <a:lnTo>
                    <a:pt x="174" y="45"/>
                  </a:lnTo>
                  <a:lnTo>
                    <a:pt x="171" y="2"/>
                  </a:lnTo>
                  <a:lnTo>
                    <a:pt x="152" y="18"/>
                  </a:lnTo>
                  <a:lnTo>
                    <a:pt x="134" y="8"/>
                  </a:lnTo>
                  <a:lnTo>
                    <a:pt x="70" y="37"/>
                  </a:lnTo>
                  <a:lnTo>
                    <a:pt x="44" y="5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Freeform 503">
              <a:extLst>
                <a:ext uri="{FF2B5EF4-FFF2-40B4-BE49-F238E27FC236}">
                  <a16:creationId xmlns:a16="http://schemas.microsoft.com/office/drawing/2014/main" id="{F62EDB84-07C0-8FA0-499B-6C218924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" y="2830"/>
              <a:ext cx="55" cy="39"/>
            </a:xfrm>
            <a:custGeom>
              <a:avLst/>
              <a:gdLst>
                <a:gd name="T0" fmla="*/ 55 w 55"/>
                <a:gd name="T1" fmla="*/ 0 h 39"/>
                <a:gd name="T2" fmla="*/ 48 w 55"/>
                <a:gd name="T3" fmla="*/ 2 h 39"/>
                <a:gd name="T4" fmla="*/ 31 w 55"/>
                <a:gd name="T5" fmla="*/ 2 h 39"/>
                <a:gd name="T6" fmla="*/ 0 w 5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9">
                  <a:moveTo>
                    <a:pt x="55" y="0"/>
                  </a:moveTo>
                  <a:lnTo>
                    <a:pt x="48" y="2"/>
                  </a:lnTo>
                  <a:lnTo>
                    <a:pt x="31" y="2"/>
                  </a:lnTo>
                  <a:lnTo>
                    <a:pt x="0" y="3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7" name="Freeform 504">
              <a:extLst>
                <a:ext uri="{FF2B5EF4-FFF2-40B4-BE49-F238E27FC236}">
                  <a16:creationId xmlns:a16="http://schemas.microsoft.com/office/drawing/2014/main" id="{49CE11A4-64E5-F07B-D670-F11C24B18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727"/>
              <a:ext cx="214" cy="80"/>
            </a:xfrm>
            <a:custGeom>
              <a:avLst/>
              <a:gdLst>
                <a:gd name="T0" fmla="*/ 214 w 214"/>
                <a:gd name="T1" fmla="*/ 80 h 80"/>
                <a:gd name="T2" fmla="*/ 170 w 214"/>
                <a:gd name="T3" fmla="*/ 55 h 80"/>
                <a:gd name="T4" fmla="*/ 150 w 214"/>
                <a:gd name="T5" fmla="*/ 55 h 80"/>
                <a:gd name="T6" fmla="*/ 131 w 214"/>
                <a:gd name="T7" fmla="*/ 71 h 80"/>
                <a:gd name="T8" fmla="*/ 130 w 214"/>
                <a:gd name="T9" fmla="*/ 48 h 80"/>
                <a:gd name="T10" fmla="*/ 78 w 214"/>
                <a:gd name="T11" fmla="*/ 80 h 80"/>
                <a:gd name="T12" fmla="*/ 21 w 214"/>
                <a:gd name="T13" fmla="*/ 44 h 80"/>
                <a:gd name="T14" fmla="*/ 0 w 214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80">
                  <a:moveTo>
                    <a:pt x="214" y="80"/>
                  </a:moveTo>
                  <a:lnTo>
                    <a:pt x="170" y="55"/>
                  </a:lnTo>
                  <a:lnTo>
                    <a:pt x="150" y="55"/>
                  </a:lnTo>
                  <a:lnTo>
                    <a:pt x="131" y="71"/>
                  </a:lnTo>
                  <a:lnTo>
                    <a:pt x="130" y="48"/>
                  </a:lnTo>
                  <a:lnTo>
                    <a:pt x="78" y="80"/>
                  </a:lnTo>
                  <a:lnTo>
                    <a:pt x="21" y="44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8" name="Freeform 505">
              <a:extLst>
                <a:ext uri="{FF2B5EF4-FFF2-40B4-BE49-F238E27FC236}">
                  <a16:creationId xmlns:a16="http://schemas.microsoft.com/office/drawing/2014/main" id="{86F8E397-9D32-3AF3-984C-90673F73F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68"/>
              <a:ext cx="956" cy="283"/>
            </a:xfrm>
            <a:custGeom>
              <a:avLst/>
              <a:gdLst>
                <a:gd name="T0" fmla="*/ 956 w 956"/>
                <a:gd name="T1" fmla="*/ 146 h 283"/>
                <a:gd name="T2" fmla="*/ 921 w 956"/>
                <a:gd name="T3" fmla="*/ 195 h 283"/>
                <a:gd name="T4" fmla="*/ 880 w 956"/>
                <a:gd name="T5" fmla="*/ 219 h 283"/>
                <a:gd name="T6" fmla="*/ 851 w 956"/>
                <a:gd name="T7" fmla="*/ 220 h 283"/>
                <a:gd name="T8" fmla="*/ 848 w 956"/>
                <a:gd name="T9" fmla="*/ 200 h 283"/>
                <a:gd name="T10" fmla="*/ 824 w 956"/>
                <a:gd name="T11" fmla="*/ 188 h 283"/>
                <a:gd name="T12" fmla="*/ 794 w 956"/>
                <a:gd name="T13" fmla="*/ 220 h 283"/>
                <a:gd name="T14" fmla="*/ 772 w 956"/>
                <a:gd name="T15" fmla="*/ 221 h 283"/>
                <a:gd name="T16" fmla="*/ 772 w 956"/>
                <a:gd name="T17" fmla="*/ 199 h 283"/>
                <a:gd name="T18" fmla="*/ 750 w 956"/>
                <a:gd name="T19" fmla="*/ 199 h 283"/>
                <a:gd name="T20" fmla="*/ 719 w 956"/>
                <a:gd name="T21" fmla="*/ 142 h 283"/>
                <a:gd name="T22" fmla="*/ 683 w 956"/>
                <a:gd name="T23" fmla="*/ 118 h 283"/>
                <a:gd name="T24" fmla="*/ 643 w 956"/>
                <a:gd name="T25" fmla="*/ 127 h 283"/>
                <a:gd name="T26" fmla="*/ 600 w 956"/>
                <a:gd name="T27" fmla="*/ 116 h 283"/>
                <a:gd name="T28" fmla="*/ 556 w 956"/>
                <a:gd name="T29" fmla="*/ 271 h 283"/>
                <a:gd name="T30" fmla="*/ 514 w 956"/>
                <a:gd name="T31" fmla="*/ 214 h 283"/>
                <a:gd name="T32" fmla="*/ 502 w 956"/>
                <a:gd name="T33" fmla="*/ 231 h 283"/>
                <a:gd name="T34" fmla="*/ 483 w 956"/>
                <a:gd name="T35" fmla="*/ 219 h 283"/>
                <a:gd name="T36" fmla="*/ 467 w 956"/>
                <a:gd name="T37" fmla="*/ 232 h 283"/>
                <a:gd name="T38" fmla="*/ 451 w 956"/>
                <a:gd name="T39" fmla="*/ 219 h 283"/>
                <a:gd name="T40" fmla="*/ 433 w 956"/>
                <a:gd name="T41" fmla="*/ 233 h 283"/>
                <a:gd name="T42" fmla="*/ 431 w 956"/>
                <a:gd name="T43" fmla="*/ 255 h 283"/>
                <a:gd name="T44" fmla="*/ 389 w 956"/>
                <a:gd name="T45" fmla="*/ 283 h 283"/>
                <a:gd name="T46" fmla="*/ 373 w 956"/>
                <a:gd name="T47" fmla="*/ 268 h 283"/>
                <a:gd name="T48" fmla="*/ 314 w 956"/>
                <a:gd name="T49" fmla="*/ 279 h 283"/>
                <a:gd name="T50" fmla="*/ 276 w 956"/>
                <a:gd name="T51" fmla="*/ 254 h 283"/>
                <a:gd name="T52" fmla="*/ 276 w 956"/>
                <a:gd name="T53" fmla="*/ 233 h 283"/>
                <a:gd name="T54" fmla="*/ 303 w 956"/>
                <a:gd name="T55" fmla="*/ 198 h 283"/>
                <a:gd name="T56" fmla="*/ 307 w 956"/>
                <a:gd name="T57" fmla="*/ 157 h 283"/>
                <a:gd name="T58" fmla="*/ 295 w 956"/>
                <a:gd name="T59" fmla="*/ 140 h 283"/>
                <a:gd name="T60" fmla="*/ 237 w 956"/>
                <a:gd name="T61" fmla="*/ 118 h 283"/>
                <a:gd name="T62" fmla="*/ 187 w 956"/>
                <a:gd name="T63" fmla="*/ 18 h 283"/>
                <a:gd name="T64" fmla="*/ 143 w 956"/>
                <a:gd name="T65" fmla="*/ 63 h 283"/>
                <a:gd name="T66" fmla="*/ 111 w 956"/>
                <a:gd name="T67" fmla="*/ 35 h 283"/>
                <a:gd name="T68" fmla="*/ 90 w 956"/>
                <a:gd name="T69" fmla="*/ 48 h 283"/>
                <a:gd name="T70" fmla="*/ 42 w 956"/>
                <a:gd name="T71" fmla="*/ 46 h 283"/>
                <a:gd name="T72" fmla="*/ 0 w 956"/>
                <a:gd name="T73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56" h="283">
                  <a:moveTo>
                    <a:pt x="956" y="146"/>
                  </a:moveTo>
                  <a:lnTo>
                    <a:pt x="921" y="195"/>
                  </a:lnTo>
                  <a:lnTo>
                    <a:pt x="880" y="219"/>
                  </a:lnTo>
                  <a:lnTo>
                    <a:pt x="851" y="220"/>
                  </a:lnTo>
                  <a:lnTo>
                    <a:pt x="848" y="200"/>
                  </a:lnTo>
                  <a:lnTo>
                    <a:pt x="824" y="188"/>
                  </a:lnTo>
                  <a:lnTo>
                    <a:pt x="794" y="220"/>
                  </a:lnTo>
                  <a:lnTo>
                    <a:pt x="772" y="221"/>
                  </a:lnTo>
                  <a:lnTo>
                    <a:pt x="772" y="199"/>
                  </a:lnTo>
                  <a:lnTo>
                    <a:pt x="750" y="199"/>
                  </a:lnTo>
                  <a:lnTo>
                    <a:pt x="719" y="142"/>
                  </a:lnTo>
                  <a:lnTo>
                    <a:pt x="683" y="118"/>
                  </a:lnTo>
                  <a:lnTo>
                    <a:pt x="643" y="127"/>
                  </a:lnTo>
                  <a:lnTo>
                    <a:pt x="600" y="116"/>
                  </a:lnTo>
                  <a:lnTo>
                    <a:pt x="556" y="271"/>
                  </a:lnTo>
                  <a:lnTo>
                    <a:pt x="514" y="214"/>
                  </a:lnTo>
                  <a:lnTo>
                    <a:pt x="502" y="231"/>
                  </a:lnTo>
                  <a:lnTo>
                    <a:pt x="483" y="219"/>
                  </a:lnTo>
                  <a:lnTo>
                    <a:pt x="467" y="232"/>
                  </a:lnTo>
                  <a:lnTo>
                    <a:pt x="451" y="219"/>
                  </a:lnTo>
                  <a:lnTo>
                    <a:pt x="433" y="233"/>
                  </a:lnTo>
                  <a:lnTo>
                    <a:pt x="431" y="255"/>
                  </a:lnTo>
                  <a:lnTo>
                    <a:pt x="389" y="283"/>
                  </a:lnTo>
                  <a:lnTo>
                    <a:pt x="373" y="268"/>
                  </a:lnTo>
                  <a:lnTo>
                    <a:pt x="314" y="279"/>
                  </a:lnTo>
                  <a:lnTo>
                    <a:pt x="276" y="254"/>
                  </a:lnTo>
                  <a:lnTo>
                    <a:pt x="276" y="233"/>
                  </a:lnTo>
                  <a:lnTo>
                    <a:pt x="303" y="198"/>
                  </a:lnTo>
                  <a:lnTo>
                    <a:pt x="307" y="157"/>
                  </a:lnTo>
                  <a:lnTo>
                    <a:pt x="295" y="140"/>
                  </a:lnTo>
                  <a:lnTo>
                    <a:pt x="237" y="118"/>
                  </a:lnTo>
                  <a:lnTo>
                    <a:pt x="187" y="18"/>
                  </a:lnTo>
                  <a:lnTo>
                    <a:pt x="143" y="63"/>
                  </a:lnTo>
                  <a:lnTo>
                    <a:pt x="111" y="35"/>
                  </a:lnTo>
                  <a:lnTo>
                    <a:pt x="90" y="48"/>
                  </a:lnTo>
                  <a:lnTo>
                    <a:pt x="42" y="46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" name="Freeform 506">
              <a:extLst>
                <a:ext uri="{FF2B5EF4-FFF2-40B4-BE49-F238E27FC236}">
                  <a16:creationId xmlns:a16="http://schemas.microsoft.com/office/drawing/2014/main" id="{88DDC02E-703B-52F6-9878-35FE2168B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236" cy="172"/>
            </a:xfrm>
            <a:custGeom>
              <a:avLst/>
              <a:gdLst>
                <a:gd name="T0" fmla="*/ 236 w 236"/>
                <a:gd name="T1" fmla="*/ 1 h 172"/>
                <a:gd name="T2" fmla="*/ 236 w 236"/>
                <a:gd name="T3" fmla="*/ 0 h 172"/>
                <a:gd name="T4" fmla="*/ 206 w 236"/>
                <a:gd name="T5" fmla="*/ 0 h 172"/>
                <a:gd name="T6" fmla="*/ 171 w 236"/>
                <a:gd name="T7" fmla="*/ 28 h 172"/>
                <a:gd name="T8" fmla="*/ 108 w 236"/>
                <a:gd name="T9" fmla="*/ 49 h 172"/>
                <a:gd name="T10" fmla="*/ 91 w 236"/>
                <a:gd name="T11" fmla="*/ 63 h 172"/>
                <a:gd name="T12" fmla="*/ 104 w 236"/>
                <a:gd name="T13" fmla="*/ 103 h 172"/>
                <a:gd name="T14" fmla="*/ 91 w 236"/>
                <a:gd name="T15" fmla="*/ 121 h 172"/>
                <a:gd name="T16" fmla="*/ 26 w 236"/>
                <a:gd name="T17" fmla="*/ 128 h 172"/>
                <a:gd name="T18" fmla="*/ 0 w 236"/>
                <a:gd name="T19" fmla="*/ 172 h 172"/>
                <a:gd name="T20" fmla="*/ 0 w 236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172">
                  <a:moveTo>
                    <a:pt x="236" y="1"/>
                  </a:moveTo>
                  <a:lnTo>
                    <a:pt x="236" y="0"/>
                  </a:lnTo>
                  <a:lnTo>
                    <a:pt x="206" y="0"/>
                  </a:lnTo>
                  <a:lnTo>
                    <a:pt x="171" y="28"/>
                  </a:lnTo>
                  <a:lnTo>
                    <a:pt x="108" y="49"/>
                  </a:lnTo>
                  <a:lnTo>
                    <a:pt x="91" y="63"/>
                  </a:lnTo>
                  <a:lnTo>
                    <a:pt x="104" y="103"/>
                  </a:lnTo>
                  <a:lnTo>
                    <a:pt x="91" y="121"/>
                  </a:lnTo>
                  <a:lnTo>
                    <a:pt x="26" y="128"/>
                  </a:lnTo>
                  <a:lnTo>
                    <a:pt x="0" y="172"/>
                  </a:lnTo>
                  <a:lnTo>
                    <a:pt x="0" y="172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" name="Freeform 507">
              <a:extLst>
                <a:ext uri="{FF2B5EF4-FFF2-40B4-BE49-F238E27FC236}">
                  <a16:creationId xmlns:a16="http://schemas.microsoft.com/office/drawing/2014/main" id="{929CC129-27E0-F6BF-3F36-F8C096052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" y="1839"/>
              <a:ext cx="175" cy="657"/>
            </a:xfrm>
            <a:custGeom>
              <a:avLst/>
              <a:gdLst>
                <a:gd name="T0" fmla="*/ 72 w 175"/>
                <a:gd name="T1" fmla="*/ 0 h 657"/>
                <a:gd name="T2" fmla="*/ 80 w 175"/>
                <a:gd name="T3" fmla="*/ 29 h 657"/>
                <a:gd name="T4" fmla="*/ 107 w 175"/>
                <a:gd name="T5" fmla="*/ 47 h 657"/>
                <a:gd name="T6" fmla="*/ 135 w 175"/>
                <a:gd name="T7" fmla="*/ 65 h 657"/>
                <a:gd name="T8" fmla="*/ 162 w 175"/>
                <a:gd name="T9" fmla="*/ 127 h 657"/>
                <a:gd name="T10" fmla="*/ 158 w 175"/>
                <a:gd name="T11" fmla="*/ 157 h 657"/>
                <a:gd name="T12" fmla="*/ 175 w 175"/>
                <a:gd name="T13" fmla="*/ 207 h 657"/>
                <a:gd name="T14" fmla="*/ 106 w 175"/>
                <a:gd name="T15" fmla="*/ 270 h 657"/>
                <a:gd name="T16" fmla="*/ 139 w 175"/>
                <a:gd name="T17" fmla="*/ 311 h 657"/>
                <a:gd name="T18" fmla="*/ 148 w 175"/>
                <a:gd name="T19" fmla="*/ 352 h 657"/>
                <a:gd name="T20" fmla="*/ 135 w 175"/>
                <a:gd name="T21" fmla="*/ 370 h 657"/>
                <a:gd name="T22" fmla="*/ 149 w 175"/>
                <a:gd name="T23" fmla="*/ 473 h 657"/>
                <a:gd name="T24" fmla="*/ 103 w 175"/>
                <a:gd name="T25" fmla="*/ 458 h 657"/>
                <a:gd name="T26" fmla="*/ 98 w 175"/>
                <a:gd name="T27" fmla="*/ 484 h 657"/>
                <a:gd name="T28" fmla="*/ 42 w 175"/>
                <a:gd name="T29" fmla="*/ 554 h 657"/>
                <a:gd name="T30" fmla="*/ 56 w 175"/>
                <a:gd name="T31" fmla="*/ 571 h 657"/>
                <a:gd name="T32" fmla="*/ 38 w 175"/>
                <a:gd name="T33" fmla="*/ 585 h 657"/>
                <a:gd name="T34" fmla="*/ 36 w 175"/>
                <a:gd name="T35" fmla="*/ 610 h 657"/>
                <a:gd name="T36" fmla="*/ 14 w 175"/>
                <a:gd name="T37" fmla="*/ 619 h 657"/>
                <a:gd name="T38" fmla="*/ 25 w 175"/>
                <a:gd name="T39" fmla="*/ 643 h 657"/>
                <a:gd name="T40" fmla="*/ 0 w 175"/>
                <a:gd name="T41" fmla="*/ 657 h 657"/>
                <a:gd name="T42" fmla="*/ 0 w 175"/>
                <a:gd name="T43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5" h="657">
                  <a:moveTo>
                    <a:pt x="72" y="0"/>
                  </a:moveTo>
                  <a:lnTo>
                    <a:pt x="80" y="29"/>
                  </a:lnTo>
                  <a:lnTo>
                    <a:pt x="107" y="47"/>
                  </a:lnTo>
                  <a:lnTo>
                    <a:pt x="135" y="65"/>
                  </a:lnTo>
                  <a:lnTo>
                    <a:pt x="162" y="127"/>
                  </a:lnTo>
                  <a:lnTo>
                    <a:pt x="158" y="157"/>
                  </a:lnTo>
                  <a:lnTo>
                    <a:pt x="175" y="207"/>
                  </a:lnTo>
                  <a:lnTo>
                    <a:pt x="106" y="270"/>
                  </a:lnTo>
                  <a:lnTo>
                    <a:pt x="139" y="311"/>
                  </a:lnTo>
                  <a:lnTo>
                    <a:pt x="148" y="352"/>
                  </a:lnTo>
                  <a:lnTo>
                    <a:pt x="135" y="370"/>
                  </a:lnTo>
                  <a:lnTo>
                    <a:pt x="149" y="473"/>
                  </a:lnTo>
                  <a:lnTo>
                    <a:pt x="103" y="458"/>
                  </a:lnTo>
                  <a:lnTo>
                    <a:pt x="98" y="484"/>
                  </a:lnTo>
                  <a:lnTo>
                    <a:pt x="42" y="554"/>
                  </a:lnTo>
                  <a:lnTo>
                    <a:pt x="56" y="571"/>
                  </a:lnTo>
                  <a:lnTo>
                    <a:pt x="38" y="585"/>
                  </a:lnTo>
                  <a:lnTo>
                    <a:pt x="36" y="610"/>
                  </a:lnTo>
                  <a:lnTo>
                    <a:pt x="14" y="619"/>
                  </a:lnTo>
                  <a:lnTo>
                    <a:pt x="25" y="643"/>
                  </a:lnTo>
                  <a:lnTo>
                    <a:pt x="0" y="657"/>
                  </a:lnTo>
                  <a:lnTo>
                    <a:pt x="0" y="657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" name="Freeform 508">
              <a:extLst>
                <a:ext uri="{FF2B5EF4-FFF2-40B4-BE49-F238E27FC236}">
                  <a16:creationId xmlns:a16="http://schemas.microsoft.com/office/drawing/2014/main" id="{49C988D9-2AFD-C0A5-C127-AE79160DB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" y="2496"/>
              <a:ext cx="632" cy="232"/>
            </a:xfrm>
            <a:custGeom>
              <a:avLst/>
              <a:gdLst>
                <a:gd name="T0" fmla="*/ 632 w 632"/>
                <a:gd name="T1" fmla="*/ 232 h 232"/>
                <a:gd name="T2" fmla="*/ 601 w 632"/>
                <a:gd name="T3" fmla="*/ 170 h 232"/>
                <a:gd name="T4" fmla="*/ 585 w 632"/>
                <a:gd name="T5" fmla="*/ 103 h 232"/>
                <a:gd name="T6" fmla="*/ 518 w 632"/>
                <a:gd name="T7" fmla="*/ 45 h 232"/>
                <a:gd name="T8" fmla="*/ 497 w 632"/>
                <a:gd name="T9" fmla="*/ 44 h 232"/>
                <a:gd name="T10" fmla="*/ 496 w 632"/>
                <a:gd name="T11" fmla="*/ 65 h 232"/>
                <a:gd name="T12" fmla="*/ 449 w 632"/>
                <a:gd name="T13" fmla="*/ 55 h 232"/>
                <a:gd name="T14" fmla="*/ 438 w 632"/>
                <a:gd name="T15" fmla="*/ 13 h 232"/>
                <a:gd name="T16" fmla="*/ 421 w 632"/>
                <a:gd name="T17" fmla="*/ 1 h 232"/>
                <a:gd name="T18" fmla="*/ 413 w 632"/>
                <a:gd name="T19" fmla="*/ 8 h 232"/>
                <a:gd name="T20" fmla="*/ 363 w 632"/>
                <a:gd name="T21" fmla="*/ 50 h 232"/>
                <a:gd name="T22" fmla="*/ 350 w 632"/>
                <a:gd name="T23" fmla="*/ 34 h 232"/>
                <a:gd name="T24" fmla="*/ 299 w 632"/>
                <a:gd name="T25" fmla="*/ 152 h 232"/>
                <a:gd name="T26" fmla="*/ 280 w 632"/>
                <a:gd name="T27" fmla="*/ 113 h 232"/>
                <a:gd name="T28" fmla="*/ 284 w 632"/>
                <a:gd name="T29" fmla="*/ 91 h 232"/>
                <a:gd name="T30" fmla="*/ 265 w 632"/>
                <a:gd name="T31" fmla="*/ 80 h 232"/>
                <a:gd name="T32" fmla="*/ 256 w 632"/>
                <a:gd name="T33" fmla="*/ 48 h 232"/>
                <a:gd name="T34" fmla="*/ 218 w 632"/>
                <a:gd name="T35" fmla="*/ 18 h 232"/>
                <a:gd name="T36" fmla="*/ 183 w 632"/>
                <a:gd name="T37" fmla="*/ 50 h 232"/>
                <a:gd name="T38" fmla="*/ 160 w 632"/>
                <a:gd name="T39" fmla="*/ 117 h 232"/>
                <a:gd name="T40" fmla="*/ 132 w 632"/>
                <a:gd name="T41" fmla="*/ 153 h 232"/>
                <a:gd name="T42" fmla="*/ 85 w 632"/>
                <a:gd name="T43" fmla="*/ 142 h 232"/>
                <a:gd name="T44" fmla="*/ 47 w 632"/>
                <a:gd name="T45" fmla="*/ 166 h 232"/>
                <a:gd name="T46" fmla="*/ 23 w 632"/>
                <a:gd name="T47" fmla="*/ 128 h 232"/>
                <a:gd name="T48" fmla="*/ 36 w 632"/>
                <a:gd name="T49" fmla="*/ 85 h 232"/>
                <a:gd name="T50" fmla="*/ 7 w 632"/>
                <a:gd name="T51" fmla="*/ 41 h 232"/>
                <a:gd name="T52" fmla="*/ 0 w 632"/>
                <a:gd name="T5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2" h="232">
                  <a:moveTo>
                    <a:pt x="632" y="232"/>
                  </a:moveTo>
                  <a:lnTo>
                    <a:pt x="601" y="170"/>
                  </a:lnTo>
                  <a:lnTo>
                    <a:pt x="585" y="103"/>
                  </a:lnTo>
                  <a:lnTo>
                    <a:pt x="518" y="45"/>
                  </a:lnTo>
                  <a:lnTo>
                    <a:pt x="497" y="44"/>
                  </a:lnTo>
                  <a:lnTo>
                    <a:pt x="496" y="65"/>
                  </a:lnTo>
                  <a:lnTo>
                    <a:pt x="449" y="55"/>
                  </a:lnTo>
                  <a:lnTo>
                    <a:pt x="438" y="13"/>
                  </a:lnTo>
                  <a:lnTo>
                    <a:pt x="421" y="1"/>
                  </a:lnTo>
                  <a:lnTo>
                    <a:pt x="413" y="8"/>
                  </a:lnTo>
                  <a:lnTo>
                    <a:pt x="363" y="50"/>
                  </a:lnTo>
                  <a:lnTo>
                    <a:pt x="350" y="34"/>
                  </a:lnTo>
                  <a:lnTo>
                    <a:pt x="299" y="152"/>
                  </a:lnTo>
                  <a:lnTo>
                    <a:pt x="280" y="113"/>
                  </a:lnTo>
                  <a:lnTo>
                    <a:pt x="284" y="91"/>
                  </a:lnTo>
                  <a:lnTo>
                    <a:pt x="265" y="80"/>
                  </a:lnTo>
                  <a:lnTo>
                    <a:pt x="256" y="48"/>
                  </a:lnTo>
                  <a:lnTo>
                    <a:pt x="218" y="18"/>
                  </a:lnTo>
                  <a:lnTo>
                    <a:pt x="183" y="50"/>
                  </a:lnTo>
                  <a:lnTo>
                    <a:pt x="160" y="117"/>
                  </a:lnTo>
                  <a:lnTo>
                    <a:pt x="132" y="153"/>
                  </a:lnTo>
                  <a:lnTo>
                    <a:pt x="85" y="142"/>
                  </a:lnTo>
                  <a:lnTo>
                    <a:pt x="47" y="166"/>
                  </a:lnTo>
                  <a:lnTo>
                    <a:pt x="23" y="128"/>
                  </a:lnTo>
                  <a:lnTo>
                    <a:pt x="36" y="85"/>
                  </a:lnTo>
                  <a:lnTo>
                    <a:pt x="7" y="41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2" name="Line 509">
              <a:extLst>
                <a:ext uri="{FF2B5EF4-FFF2-40B4-BE49-F238E27FC236}">
                  <a16:creationId xmlns:a16="http://schemas.microsoft.com/office/drawing/2014/main" id="{B14AC449-1CA8-CDE3-4DCE-3D1FF62AD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8" y="1747"/>
              <a:ext cx="1" cy="1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3" name="Line 510">
              <a:extLst>
                <a:ext uri="{FF2B5EF4-FFF2-40B4-BE49-F238E27FC236}">
                  <a16:creationId xmlns:a16="http://schemas.microsoft.com/office/drawing/2014/main" id="{DB9A476A-E9FD-7CDE-3666-634BD64DC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2091"/>
              <a:ext cx="1" cy="3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4" name="Freeform 511">
              <a:extLst>
                <a:ext uri="{FF2B5EF4-FFF2-40B4-BE49-F238E27FC236}">
                  <a16:creationId xmlns:a16="http://schemas.microsoft.com/office/drawing/2014/main" id="{9288280B-63BD-A650-02C5-E74262600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" y="2397"/>
              <a:ext cx="626" cy="472"/>
            </a:xfrm>
            <a:custGeom>
              <a:avLst/>
              <a:gdLst>
                <a:gd name="T0" fmla="*/ 626 w 626"/>
                <a:gd name="T1" fmla="*/ 3 h 472"/>
                <a:gd name="T2" fmla="*/ 581 w 626"/>
                <a:gd name="T3" fmla="*/ 12 h 472"/>
                <a:gd name="T4" fmla="*/ 566 w 626"/>
                <a:gd name="T5" fmla="*/ 26 h 472"/>
                <a:gd name="T6" fmla="*/ 509 w 626"/>
                <a:gd name="T7" fmla="*/ 0 h 472"/>
                <a:gd name="T8" fmla="*/ 497 w 626"/>
                <a:gd name="T9" fmla="*/ 29 h 472"/>
                <a:gd name="T10" fmla="*/ 510 w 626"/>
                <a:gd name="T11" fmla="*/ 60 h 472"/>
                <a:gd name="T12" fmla="*/ 543 w 626"/>
                <a:gd name="T13" fmla="*/ 82 h 472"/>
                <a:gd name="T14" fmla="*/ 540 w 626"/>
                <a:gd name="T15" fmla="*/ 126 h 472"/>
                <a:gd name="T16" fmla="*/ 517 w 626"/>
                <a:gd name="T17" fmla="*/ 118 h 472"/>
                <a:gd name="T18" fmla="*/ 424 w 626"/>
                <a:gd name="T19" fmla="*/ 146 h 472"/>
                <a:gd name="T20" fmla="*/ 417 w 626"/>
                <a:gd name="T21" fmla="*/ 167 h 472"/>
                <a:gd name="T22" fmla="*/ 376 w 626"/>
                <a:gd name="T23" fmla="*/ 176 h 472"/>
                <a:gd name="T24" fmla="*/ 369 w 626"/>
                <a:gd name="T25" fmla="*/ 199 h 472"/>
                <a:gd name="T26" fmla="*/ 367 w 626"/>
                <a:gd name="T27" fmla="*/ 223 h 472"/>
                <a:gd name="T28" fmla="*/ 324 w 626"/>
                <a:gd name="T29" fmla="*/ 226 h 472"/>
                <a:gd name="T30" fmla="*/ 306 w 626"/>
                <a:gd name="T31" fmla="*/ 276 h 472"/>
                <a:gd name="T32" fmla="*/ 328 w 626"/>
                <a:gd name="T33" fmla="*/ 292 h 472"/>
                <a:gd name="T34" fmla="*/ 309 w 626"/>
                <a:gd name="T35" fmla="*/ 311 h 472"/>
                <a:gd name="T36" fmla="*/ 279 w 626"/>
                <a:gd name="T37" fmla="*/ 301 h 472"/>
                <a:gd name="T38" fmla="*/ 255 w 626"/>
                <a:gd name="T39" fmla="*/ 338 h 472"/>
                <a:gd name="T40" fmla="*/ 265 w 626"/>
                <a:gd name="T41" fmla="*/ 358 h 472"/>
                <a:gd name="T42" fmla="*/ 340 w 626"/>
                <a:gd name="T43" fmla="*/ 400 h 472"/>
                <a:gd name="T44" fmla="*/ 338 w 626"/>
                <a:gd name="T45" fmla="*/ 434 h 472"/>
                <a:gd name="T46" fmla="*/ 331 w 626"/>
                <a:gd name="T47" fmla="*/ 436 h 472"/>
                <a:gd name="T48" fmla="*/ 313 w 626"/>
                <a:gd name="T49" fmla="*/ 437 h 472"/>
                <a:gd name="T50" fmla="*/ 282 w 626"/>
                <a:gd name="T51" fmla="*/ 472 h 472"/>
                <a:gd name="T52" fmla="*/ 243 w 626"/>
                <a:gd name="T53" fmla="*/ 455 h 472"/>
                <a:gd name="T54" fmla="*/ 243 w 626"/>
                <a:gd name="T55" fmla="*/ 434 h 472"/>
                <a:gd name="T56" fmla="*/ 173 w 626"/>
                <a:gd name="T57" fmla="*/ 428 h 472"/>
                <a:gd name="T58" fmla="*/ 170 w 626"/>
                <a:gd name="T59" fmla="*/ 385 h 472"/>
                <a:gd name="T60" fmla="*/ 151 w 626"/>
                <a:gd name="T61" fmla="*/ 402 h 472"/>
                <a:gd name="T62" fmla="*/ 133 w 626"/>
                <a:gd name="T63" fmla="*/ 391 h 472"/>
                <a:gd name="T64" fmla="*/ 69 w 626"/>
                <a:gd name="T65" fmla="*/ 420 h 472"/>
                <a:gd name="T66" fmla="*/ 43 w 626"/>
                <a:gd name="T67" fmla="*/ 389 h 472"/>
                <a:gd name="T68" fmla="*/ 0 w 626"/>
                <a:gd name="T69" fmla="*/ 384 h 472"/>
                <a:gd name="T70" fmla="*/ 1 w 626"/>
                <a:gd name="T71" fmla="*/ 41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6" h="472">
                  <a:moveTo>
                    <a:pt x="626" y="3"/>
                  </a:moveTo>
                  <a:lnTo>
                    <a:pt x="581" y="12"/>
                  </a:lnTo>
                  <a:lnTo>
                    <a:pt x="566" y="26"/>
                  </a:lnTo>
                  <a:lnTo>
                    <a:pt x="509" y="0"/>
                  </a:lnTo>
                  <a:lnTo>
                    <a:pt x="497" y="29"/>
                  </a:lnTo>
                  <a:lnTo>
                    <a:pt x="510" y="60"/>
                  </a:lnTo>
                  <a:lnTo>
                    <a:pt x="543" y="82"/>
                  </a:lnTo>
                  <a:lnTo>
                    <a:pt x="540" y="126"/>
                  </a:lnTo>
                  <a:lnTo>
                    <a:pt x="517" y="118"/>
                  </a:lnTo>
                  <a:lnTo>
                    <a:pt x="424" y="146"/>
                  </a:lnTo>
                  <a:lnTo>
                    <a:pt x="417" y="167"/>
                  </a:lnTo>
                  <a:lnTo>
                    <a:pt x="376" y="176"/>
                  </a:lnTo>
                  <a:lnTo>
                    <a:pt x="369" y="199"/>
                  </a:lnTo>
                  <a:lnTo>
                    <a:pt x="367" y="223"/>
                  </a:lnTo>
                  <a:lnTo>
                    <a:pt x="324" y="226"/>
                  </a:lnTo>
                  <a:lnTo>
                    <a:pt x="306" y="276"/>
                  </a:lnTo>
                  <a:lnTo>
                    <a:pt x="328" y="292"/>
                  </a:lnTo>
                  <a:lnTo>
                    <a:pt x="309" y="311"/>
                  </a:lnTo>
                  <a:lnTo>
                    <a:pt x="279" y="301"/>
                  </a:lnTo>
                  <a:lnTo>
                    <a:pt x="255" y="338"/>
                  </a:lnTo>
                  <a:lnTo>
                    <a:pt x="265" y="358"/>
                  </a:lnTo>
                  <a:lnTo>
                    <a:pt x="340" y="400"/>
                  </a:lnTo>
                  <a:lnTo>
                    <a:pt x="338" y="434"/>
                  </a:lnTo>
                  <a:lnTo>
                    <a:pt x="331" y="436"/>
                  </a:lnTo>
                  <a:lnTo>
                    <a:pt x="313" y="437"/>
                  </a:lnTo>
                  <a:lnTo>
                    <a:pt x="282" y="472"/>
                  </a:lnTo>
                  <a:lnTo>
                    <a:pt x="243" y="455"/>
                  </a:lnTo>
                  <a:lnTo>
                    <a:pt x="243" y="434"/>
                  </a:lnTo>
                  <a:lnTo>
                    <a:pt x="173" y="428"/>
                  </a:lnTo>
                  <a:lnTo>
                    <a:pt x="170" y="385"/>
                  </a:lnTo>
                  <a:lnTo>
                    <a:pt x="151" y="402"/>
                  </a:lnTo>
                  <a:lnTo>
                    <a:pt x="133" y="391"/>
                  </a:lnTo>
                  <a:lnTo>
                    <a:pt x="69" y="420"/>
                  </a:lnTo>
                  <a:lnTo>
                    <a:pt x="43" y="389"/>
                  </a:lnTo>
                  <a:lnTo>
                    <a:pt x="0" y="384"/>
                  </a:lnTo>
                  <a:lnTo>
                    <a:pt x="1" y="411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5" name="Line 512">
              <a:extLst>
                <a:ext uri="{FF2B5EF4-FFF2-40B4-BE49-F238E27FC236}">
                  <a16:creationId xmlns:a16="http://schemas.microsoft.com/office/drawing/2014/main" id="{E9AE0123-CAD7-77E7-5225-E9688556FC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3" y="2599"/>
              <a:ext cx="2" cy="2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Freeform 513">
              <a:extLst>
                <a:ext uri="{FF2B5EF4-FFF2-40B4-BE49-F238E27FC236}">
                  <a16:creationId xmlns:a16="http://schemas.microsoft.com/office/drawing/2014/main" id="{0FDAD7DC-8E49-F68E-47F6-06AF1B51F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2733"/>
              <a:ext cx="62" cy="54"/>
            </a:xfrm>
            <a:custGeom>
              <a:avLst/>
              <a:gdLst>
                <a:gd name="T0" fmla="*/ 62 w 62"/>
                <a:gd name="T1" fmla="*/ 20 h 54"/>
                <a:gd name="T2" fmla="*/ 44 w 62"/>
                <a:gd name="T3" fmla="*/ 45 h 54"/>
                <a:gd name="T4" fmla="*/ 15 w 62"/>
                <a:gd name="T5" fmla="*/ 54 h 54"/>
                <a:gd name="T6" fmla="*/ 0 w 62"/>
                <a:gd name="T7" fmla="*/ 38 h 54"/>
                <a:gd name="T8" fmla="*/ 9 w 62"/>
                <a:gd name="T9" fmla="*/ 16 h 54"/>
                <a:gd name="T10" fmla="*/ 29 w 62"/>
                <a:gd name="T11" fmla="*/ 0 h 54"/>
                <a:gd name="T12" fmla="*/ 62 w 62"/>
                <a:gd name="T13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4">
                  <a:moveTo>
                    <a:pt x="62" y="20"/>
                  </a:moveTo>
                  <a:lnTo>
                    <a:pt x="44" y="45"/>
                  </a:lnTo>
                  <a:lnTo>
                    <a:pt x="15" y="54"/>
                  </a:lnTo>
                  <a:lnTo>
                    <a:pt x="0" y="38"/>
                  </a:lnTo>
                  <a:lnTo>
                    <a:pt x="9" y="16"/>
                  </a:lnTo>
                  <a:lnTo>
                    <a:pt x="29" y="0"/>
                  </a:lnTo>
                  <a:lnTo>
                    <a:pt x="62" y="2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7" name="Line 514">
              <a:extLst>
                <a:ext uri="{FF2B5EF4-FFF2-40B4-BE49-F238E27FC236}">
                  <a16:creationId xmlns:a16="http://schemas.microsoft.com/office/drawing/2014/main" id="{EE8D05E4-D3F2-60FE-BE62-23D4D8CB3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2728"/>
              <a:ext cx="9" cy="14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Freeform 515">
              <a:extLst>
                <a:ext uri="{FF2B5EF4-FFF2-40B4-BE49-F238E27FC236}">
                  <a16:creationId xmlns:a16="http://schemas.microsoft.com/office/drawing/2014/main" id="{7248E120-4B86-3EE5-3160-677038373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2728"/>
              <a:ext cx="214" cy="80"/>
            </a:xfrm>
            <a:custGeom>
              <a:avLst/>
              <a:gdLst>
                <a:gd name="T0" fmla="*/ 214 w 214"/>
                <a:gd name="T1" fmla="*/ 79 h 80"/>
                <a:gd name="T2" fmla="*/ 169 w 214"/>
                <a:gd name="T3" fmla="*/ 54 h 80"/>
                <a:gd name="T4" fmla="*/ 149 w 214"/>
                <a:gd name="T5" fmla="*/ 54 h 80"/>
                <a:gd name="T6" fmla="*/ 130 w 214"/>
                <a:gd name="T7" fmla="*/ 70 h 80"/>
                <a:gd name="T8" fmla="*/ 130 w 214"/>
                <a:gd name="T9" fmla="*/ 47 h 80"/>
                <a:gd name="T10" fmla="*/ 77 w 214"/>
                <a:gd name="T11" fmla="*/ 80 h 80"/>
                <a:gd name="T12" fmla="*/ 20 w 214"/>
                <a:gd name="T13" fmla="*/ 43 h 80"/>
                <a:gd name="T14" fmla="*/ 0 w 214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80">
                  <a:moveTo>
                    <a:pt x="214" y="79"/>
                  </a:moveTo>
                  <a:lnTo>
                    <a:pt x="169" y="54"/>
                  </a:lnTo>
                  <a:lnTo>
                    <a:pt x="149" y="54"/>
                  </a:lnTo>
                  <a:lnTo>
                    <a:pt x="130" y="70"/>
                  </a:lnTo>
                  <a:lnTo>
                    <a:pt x="130" y="47"/>
                  </a:lnTo>
                  <a:lnTo>
                    <a:pt x="77" y="80"/>
                  </a:lnTo>
                  <a:lnTo>
                    <a:pt x="20" y="43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" name="Group 442">
            <a:extLst>
              <a:ext uri="{FF2B5EF4-FFF2-40B4-BE49-F238E27FC236}">
                <a16:creationId xmlns:a16="http://schemas.microsoft.com/office/drawing/2014/main" id="{2AB79714-BBBD-47C4-9721-5419A211B4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9559" y="392315"/>
            <a:ext cx="7913085" cy="6436742"/>
            <a:chOff x="1932" y="1297"/>
            <a:chExt cx="2076" cy="1770"/>
          </a:xfrm>
        </p:grpSpPr>
        <p:sp>
          <p:nvSpPr>
            <p:cNvPr id="12" name="AutoShape 441">
              <a:extLst>
                <a:ext uri="{FF2B5EF4-FFF2-40B4-BE49-F238E27FC236}">
                  <a16:creationId xmlns:a16="http://schemas.microsoft.com/office/drawing/2014/main" id="{6DD0A7C7-777D-4896-AB53-CEA4E6DFE5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32" y="1297"/>
              <a:ext cx="2076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444">
              <a:extLst>
                <a:ext uri="{FF2B5EF4-FFF2-40B4-BE49-F238E27FC236}">
                  <a16:creationId xmlns:a16="http://schemas.microsoft.com/office/drawing/2014/main" id="{FDC8B92A-7CFA-4180-92F6-1FF59FC01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543" cy="392"/>
            </a:xfrm>
            <a:custGeom>
              <a:avLst/>
              <a:gdLst>
                <a:gd name="T0" fmla="*/ 543 w 543"/>
                <a:gd name="T1" fmla="*/ 157 h 392"/>
                <a:gd name="T2" fmla="*/ 531 w 543"/>
                <a:gd name="T3" fmla="*/ 140 h 392"/>
                <a:gd name="T4" fmla="*/ 473 w 543"/>
                <a:gd name="T5" fmla="*/ 118 h 392"/>
                <a:gd name="T6" fmla="*/ 423 w 543"/>
                <a:gd name="T7" fmla="*/ 18 h 392"/>
                <a:gd name="T8" fmla="*/ 379 w 543"/>
                <a:gd name="T9" fmla="*/ 63 h 392"/>
                <a:gd name="T10" fmla="*/ 346 w 543"/>
                <a:gd name="T11" fmla="*/ 35 h 392"/>
                <a:gd name="T12" fmla="*/ 325 w 543"/>
                <a:gd name="T13" fmla="*/ 48 h 392"/>
                <a:gd name="T14" fmla="*/ 278 w 543"/>
                <a:gd name="T15" fmla="*/ 47 h 392"/>
                <a:gd name="T16" fmla="*/ 236 w 543"/>
                <a:gd name="T17" fmla="*/ 0 h 392"/>
                <a:gd name="T18" fmla="*/ 235 w 543"/>
                <a:gd name="T19" fmla="*/ 0 h 392"/>
                <a:gd name="T20" fmla="*/ 205 w 543"/>
                <a:gd name="T21" fmla="*/ 0 h 392"/>
                <a:gd name="T22" fmla="*/ 170 w 543"/>
                <a:gd name="T23" fmla="*/ 27 h 392"/>
                <a:gd name="T24" fmla="*/ 107 w 543"/>
                <a:gd name="T25" fmla="*/ 49 h 392"/>
                <a:gd name="T26" fmla="*/ 91 w 543"/>
                <a:gd name="T27" fmla="*/ 63 h 392"/>
                <a:gd name="T28" fmla="*/ 103 w 543"/>
                <a:gd name="T29" fmla="*/ 102 h 392"/>
                <a:gd name="T30" fmla="*/ 91 w 543"/>
                <a:gd name="T31" fmla="*/ 120 h 392"/>
                <a:gd name="T32" fmla="*/ 26 w 543"/>
                <a:gd name="T33" fmla="*/ 127 h 392"/>
                <a:gd name="T34" fmla="*/ 0 w 543"/>
                <a:gd name="T35" fmla="*/ 171 h 392"/>
                <a:gd name="T36" fmla="*/ 0 w 543"/>
                <a:gd name="T37" fmla="*/ 172 h 392"/>
                <a:gd name="T38" fmla="*/ 8 w 543"/>
                <a:gd name="T39" fmla="*/ 201 h 392"/>
                <a:gd name="T40" fmla="*/ 35 w 543"/>
                <a:gd name="T41" fmla="*/ 218 h 392"/>
                <a:gd name="T42" fmla="*/ 63 w 543"/>
                <a:gd name="T43" fmla="*/ 236 h 392"/>
                <a:gd name="T44" fmla="*/ 90 w 543"/>
                <a:gd name="T45" fmla="*/ 298 h 392"/>
                <a:gd name="T46" fmla="*/ 108 w 543"/>
                <a:gd name="T47" fmla="*/ 307 h 392"/>
                <a:gd name="T48" fmla="*/ 191 w 543"/>
                <a:gd name="T49" fmla="*/ 248 h 392"/>
                <a:gd name="T50" fmla="*/ 208 w 543"/>
                <a:gd name="T51" fmla="*/ 261 h 392"/>
                <a:gd name="T52" fmla="*/ 199 w 543"/>
                <a:gd name="T53" fmla="*/ 282 h 392"/>
                <a:gd name="T54" fmla="*/ 232 w 543"/>
                <a:gd name="T55" fmla="*/ 314 h 392"/>
                <a:gd name="T56" fmla="*/ 256 w 543"/>
                <a:gd name="T57" fmla="*/ 311 h 392"/>
                <a:gd name="T58" fmla="*/ 269 w 543"/>
                <a:gd name="T59" fmla="*/ 330 h 392"/>
                <a:gd name="T60" fmla="*/ 366 w 543"/>
                <a:gd name="T61" fmla="*/ 334 h 392"/>
                <a:gd name="T62" fmla="*/ 376 w 543"/>
                <a:gd name="T63" fmla="*/ 357 h 392"/>
                <a:gd name="T64" fmla="*/ 423 w 543"/>
                <a:gd name="T65" fmla="*/ 360 h 392"/>
                <a:gd name="T66" fmla="*/ 450 w 543"/>
                <a:gd name="T67" fmla="*/ 392 h 392"/>
                <a:gd name="T68" fmla="*/ 490 w 543"/>
                <a:gd name="T69" fmla="*/ 356 h 392"/>
                <a:gd name="T70" fmla="*/ 479 w 543"/>
                <a:gd name="T71" fmla="*/ 264 h 392"/>
                <a:gd name="T72" fmla="*/ 483 w 543"/>
                <a:gd name="T73" fmla="*/ 242 h 392"/>
                <a:gd name="T74" fmla="*/ 512 w 543"/>
                <a:gd name="T75" fmla="*/ 233 h 392"/>
                <a:gd name="T76" fmla="*/ 539 w 543"/>
                <a:gd name="T77" fmla="*/ 198 h 392"/>
                <a:gd name="T78" fmla="*/ 543 w 543"/>
                <a:gd name="T79" fmla="*/ 15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3" h="392">
                  <a:moveTo>
                    <a:pt x="543" y="157"/>
                  </a:moveTo>
                  <a:lnTo>
                    <a:pt x="531" y="140"/>
                  </a:lnTo>
                  <a:lnTo>
                    <a:pt x="473" y="118"/>
                  </a:lnTo>
                  <a:lnTo>
                    <a:pt x="423" y="18"/>
                  </a:lnTo>
                  <a:lnTo>
                    <a:pt x="379" y="63"/>
                  </a:lnTo>
                  <a:lnTo>
                    <a:pt x="346" y="35"/>
                  </a:lnTo>
                  <a:lnTo>
                    <a:pt x="325" y="48"/>
                  </a:lnTo>
                  <a:lnTo>
                    <a:pt x="278" y="47"/>
                  </a:lnTo>
                  <a:lnTo>
                    <a:pt x="236" y="0"/>
                  </a:lnTo>
                  <a:lnTo>
                    <a:pt x="235" y="0"/>
                  </a:lnTo>
                  <a:lnTo>
                    <a:pt x="205" y="0"/>
                  </a:lnTo>
                  <a:lnTo>
                    <a:pt x="170" y="27"/>
                  </a:lnTo>
                  <a:lnTo>
                    <a:pt x="107" y="49"/>
                  </a:lnTo>
                  <a:lnTo>
                    <a:pt x="91" y="63"/>
                  </a:lnTo>
                  <a:lnTo>
                    <a:pt x="103" y="102"/>
                  </a:lnTo>
                  <a:lnTo>
                    <a:pt x="91" y="120"/>
                  </a:lnTo>
                  <a:lnTo>
                    <a:pt x="26" y="127"/>
                  </a:lnTo>
                  <a:lnTo>
                    <a:pt x="0" y="171"/>
                  </a:lnTo>
                  <a:lnTo>
                    <a:pt x="0" y="172"/>
                  </a:lnTo>
                  <a:lnTo>
                    <a:pt x="8" y="201"/>
                  </a:lnTo>
                  <a:lnTo>
                    <a:pt x="35" y="218"/>
                  </a:lnTo>
                  <a:lnTo>
                    <a:pt x="63" y="236"/>
                  </a:lnTo>
                  <a:lnTo>
                    <a:pt x="90" y="298"/>
                  </a:lnTo>
                  <a:lnTo>
                    <a:pt x="108" y="307"/>
                  </a:lnTo>
                  <a:lnTo>
                    <a:pt x="191" y="248"/>
                  </a:lnTo>
                  <a:lnTo>
                    <a:pt x="208" y="261"/>
                  </a:lnTo>
                  <a:lnTo>
                    <a:pt x="199" y="282"/>
                  </a:lnTo>
                  <a:lnTo>
                    <a:pt x="232" y="314"/>
                  </a:lnTo>
                  <a:lnTo>
                    <a:pt x="256" y="311"/>
                  </a:lnTo>
                  <a:lnTo>
                    <a:pt x="269" y="330"/>
                  </a:lnTo>
                  <a:lnTo>
                    <a:pt x="366" y="334"/>
                  </a:lnTo>
                  <a:lnTo>
                    <a:pt x="376" y="357"/>
                  </a:lnTo>
                  <a:lnTo>
                    <a:pt x="423" y="360"/>
                  </a:lnTo>
                  <a:lnTo>
                    <a:pt x="450" y="392"/>
                  </a:lnTo>
                  <a:lnTo>
                    <a:pt x="490" y="356"/>
                  </a:lnTo>
                  <a:lnTo>
                    <a:pt x="479" y="264"/>
                  </a:lnTo>
                  <a:lnTo>
                    <a:pt x="483" y="242"/>
                  </a:lnTo>
                  <a:lnTo>
                    <a:pt x="512" y="233"/>
                  </a:lnTo>
                  <a:lnTo>
                    <a:pt x="539" y="198"/>
                  </a:lnTo>
                  <a:lnTo>
                    <a:pt x="543" y="15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45">
              <a:extLst>
                <a:ext uri="{FF2B5EF4-FFF2-40B4-BE49-F238E27FC236}">
                  <a16:creationId xmlns:a16="http://schemas.microsoft.com/office/drawing/2014/main" id="{8DD572B8-3B22-44B8-80F3-047131805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792"/>
              <a:ext cx="437" cy="399"/>
            </a:xfrm>
            <a:custGeom>
              <a:avLst/>
              <a:gdLst>
                <a:gd name="T0" fmla="*/ 175 w 437"/>
                <a:gd name="T1" fmla="*/ 26 h 399"/>
                <a:gd name="T2" fmla="*/ 138 w 437"/>
                <a:gd name="T3" fmla="*/ 2 h 399"/>
                <a:gd name="T4" fmla="*/ 98 w 437"/>
                <a:gd name="T5" fmla="*/ 11 h 399"/>
                <a:gd name="T6" fmla="*/ 55 w 437"/>
                <a:gd name="T7" fmla="*/ 0 h 399"/>
                <a:gd name="T8" fmla="*/ 11 w 437"/>
                <a:gd name="T9" fmla="*/ 154 h 399"/>
                <a:gd name="T10" fmla="*/ 0 w 437"/>
                <a:gd name="T11" fmla="*/ 214 h 399"/>
                <a:gd name="T12" fmla="*/ 23 w 437"/>
                <a:gd name="T13" fmla="*/ 281 h 399"/>
                <a:gd name="T14" fmla="*/ 44 w 437"/>
                <a:gd name="T15" fmla="*/ 277 h 399"/>
                <a:gd name="T16" fmla="*/ 71 w 437"/>
                <a:gd name="T17" fmla="*/ 319 h 399"/>
                <a:gd name="T18" fmla="*/ 119 w 437"/>
                <a:gd name="T19" fmla="*/ 316 h 399"/>
                <a:gd name="T20" fmla="*/ 163 w 437"/>
                <a:gd name="T21" fmla="*/ 330 h 399"/>
                <a:gd name="T22" fmla="*/ 185 w 437"/>
                <a:gd name="T23" fmla="*/ 293 h 399"/>
                <a:gd name="T24" fmla="*/ 207 w 437"/>
                <a:gd name="T25" fmla="*/ 288 h 399"/>
                <a:gd name="T26" fmla="*/ 289 w 437"/>
                <a:gd name="T27" fmla="*/ 399 h 399"/>
                <a:gd name="T28" fmla="*/ 331 w 437"/>
                <a:gd name="T29" fmla="*/ 350 h 399"/>
                <a:gd name="T30" fmla="*/ 348 w 437"/>
                <a:gd name="T31" fmla="*/ 250 h 399"/>
                <a:gd name="T32" fmla="*/ 348 w 437"/>
                <a:gd name="T33" fmla="*/ 250 h 399"/>
                <a:gd name="T34" fmla="*/ 343 w 437"/>
                <a:gd name="T35" fmla="*/ 181 h 399"/>
                <a:gd name="T36" fmla="*/ 364 w 437"/>
                <a:gd name="T37" fmla="*/ 181 h 399"/>
                <a:gd name="T38" fmla="*/ 385 w 437"/>
                <a:gd name="T39" fmla="*/ 160 h 399"/>
                <a:gd name="T40" fmla="*/ 382 w 437"/>
                <a:gd name="T41" fmla="*/ 160 h 399"/>
                <a:gd name="T42" fmla="*/ 386 w 437"/>
                <a:gd name="T43" fmla="*/ 123 h 399"/>
                <a:gd name="T44" fmla="*/ 429 w 437"/>
                <a:gd name="T45" fmla="*/ 97 h 399"/>
                <a:gd name="T46" fmla="*/ 437 w 437"/>
                <a:gd name="T47" fmla="*/ 45 h 399"/>
                <a:gd name="T48" fmla="*/ 412 w 437"/>
                <a:gd name="T49" fmla="*/ 30 h 399"/>
                <a:gd name="T50" fmla="*/ 377 w 437"/>
                <a:gd name="T51" fmla="*/ 79 h 399"/>
                <a:gd name="T52" fmla="*/ 336 w 437"/>
                <a:gd name="T53" fmla="*/ 103 h 399"/>
                <a:gd name="T54" fmla="*/ 307 w 437"/>
                <a:gd name="T55" fmla="*/ 104 h 399"/>
                <a:gd name="T56" fmla="*/ 304 w 437"/>
                <a:gd name="T57" fmla="*/ 84 h 399"/>
                <a:gd name="T58" fmla="*/ 280 w 437"/>
                <a:gd name="T59" fmla="*/ 72 h 399"/>
                <a:gd name="T60" fmla="*/ 250 w 437"/>
                <a:gd name="T61" fmla="*/ 104 h 399"/>
                <a:gd name="T62" fmla="*/ 228 w 437"/>
                <a:gd name="T63" fmla="*/ 105 h 399"/>
                <a:gd name="T64" fmla="*/ 228 w 437"/>
                <a:gd name="T65" fmla="*/ 83 h 399"/>
                <a:gd name="T66" fmla="*/ 206 w 437"/>
                <a:gd name="T67" fmla="*/ 83 h 399"/>
                <a:gd name="T68" fmla="*/ 175 w 437"/>
                <a:gd name="T69" fmla="*/ 2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7" h="399">
                  <a:moveTo>
                    <a:pt x="175" y="26"/>
                  </a:moveTo>
                  <a:lnTo>
                    <a:pt x="138" y="2"/>
                  </a:lnTo>
                  <a:lnTo>
                    <a:pt x="98" y="11"/>
                  </a:lnTo>
                  <a:lnTo>
                    <a:pt x="55" y="0"/>
                  </a:lnTo>
                  <a:lnTo>
                    <a:pt x="11" y="154"/>
                  </a:lnTo>
                  <a:lnTo>
                    <a:pt x="0" y="214"/>
                  </a:lnTo>
                  <a:lnTo>
                    <a:pt x="23" y="281"/>
                  </a:lnTo>
                  <a:lnTo>
                    <a:pt x="44" y="277"/>
                  </a:lnTo>
                  <a:lnTo>
                    <a:pt x="71" y="319"/>
                  </a:lnTo>
                  <a:lnTo>
                    <a:pt x="119" y="316"/>
                  </a:lnTo>
                  <a:lnTo>
                    <a:pt x="163" y="330"/>
                  </a:lnTo>
                  <a:lnTo>
                    <a:pt x="185" y="293"/>
                  </a:lnTo>
                  <a:lnTo>
                    <a:pt x="207" y="288"/>
                  </a:lnTo>
                  <a:lnTo>
                    <a:pt x="289" y="399"/>
                  </a:lnTo>
                  <a:lnTo>
                    <a:pt x="331" y="350"/>
                  </a:lnTo>
                  <a:lnTo>
                    <a:pt x="348" y="250"/>
                  </a:lnTo>
                  <a:lnTo>
                    <a:pt x="348" y="250"/>
                  </a:lnTo>
                  <a:lnTo>
                    <a:pt x="343" y="181"/>
                  </a:lnTo>
                  <a:lnTo>
                    <a:pt x="364" y="181"/>
                  </a:lnTo>
                  <a:lnTo>
                    <a:pt x="385" y="160"/>
                  </a:lnTo>
                  <a:lnTo>
                    <a:pt x="382" y="160"/>
                  </a:lnTo>
                  <a:lnTo>
                    <a:pt x="386" y="123"/>
                  </a:lnTo>
                  <a:lnTo>
                    <a:pt x="429" y="97"/>
                  </a:lnTo>
                  <a:lnTo>
                    <a:pt x="437" y="45"/>
                  </a:lnTo>
                  <a:lnTo>
                    <a:pt x="412" y="30"/>
                  </a:lnTo>
                  <a:lnTo>
                    <a:pt x="377" y="79"/>
                  </a:lnTo>
                  <a:lnTo>
                    <a:pt x="336" y="103"/>
                  </a:lnTo>
                  <a:lnTo>
                    <a:pt x="307" y="104"/>
                  </a:lnTo>
                  <a:lnTo>
                    <a:pt x="304" y="84"/>
                  </a:lnTo>
                  <a:lnTo>
                    <a:pt x="280" y="72"/>
                  </a:lnTo>
                  <a:lnTo>
                    <a:pt x="250" y="104"/>
                  </a:lnTo>
                  <a:lnTo>
                    <a:pt x="228" y="105"/>
                  </a:lnTo>
                  <a:lnTo>
                    <a:pt x="228" y="83"/>
                  </a:lnTo>
                  <a:lnTo>
                    <a:pt x="206" y="83"/>
                  </a:lnTo>
                  <a:lnTo>
                    <a:pt x="175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47">
              <a:extLst>
                <a:ext uri="{FF2B5EF4-FFF2-40B4-BE49-F238E27FC236}">
                  <a16:creationId xmlns:a16="http://schemas.microsoft.com/office/drawing/2014/main" id="{1AFBE84D-9DA8-43D4-B3C7-944C27FC2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1900"/>
              <a:ext cx="346" cy="470"/>
            </a:xfrm>
            <a:custGeom>
              <a:avLst/>
              <a:gdLst>
                <a:gd name="T0" fmla="*/ 30 w 346"/>
                <a:gd name="T1" fmla="*/ 31 h 470"/>
                <a:gd name="T2" fmla="*/ 41 w 346"/>
                <a:gd name="T3" fmla="*/ 124 h 470"/>
                <a:gd name="T4" fmla="*/ 0 w 346"/>
                <a:gd name="T5" fmla="*/ 159 h 470"/>
                <a:gd name="T6" fmla="*/ 18 w 346"/>
                <a:gd name="T7" fmla="*/ 179 h 470"/>
                <a:gd name="T8" fmla="*/ 3 w 346"/>
                <a:gd name="T9" fmla="*/ 225 h 470"/>
                <a:gd name="T10" fmla="*/ 38 w 346"/>
                <a:gd name="T11" fmla="*/ 283 h 470"/>
                <a:gd name="T12" fmla="*/ 71 w 346"/>
                <a:gd name="T13" fmla="*/ 311 h 470"/>
                <a:gd name="T14" fmla="*/ 91 w 346"/>
                <a:gd name="T15" fmla="*/ 366 h 470"/>
                <a:gd name="T16" fmla="*/ 70 w 346"/>
                <a:gd name="T17" fmla="*/ 419 h 470"/>
                <a:gd name="T18" fmla="*/ 90 w 346"/>
                <a:gd name="T19" fmla="*/ 413 h 470"/>
                <a:gd name="T20" fmla="*/ 107 w 346"/>
                <a:gd name="T21" fmla="*/ 428 h 470"/>
                <a:gd name="T22" fmla="*/ 128 w 346"/>
                <a:gd name="T23" fmla="*/ 424 h 470"/>
                <a:gd name="T24" fmla="*/ 174 w 346"/>
                <a:gd name="T25" fmla="*/ 403 h 470"/>
                <a:gd name="T26" fmla="*/ 218 w 346"/>
                <a:gd name="T27" fmla="*/ 419 h 470"/>
                <a:gd name="T28" fmla="*/ 223 w 346"/>
                <a:gd name="T29" fmla="*/ 460 h 470"/>
                <a:gd name="T30" fmla="*/ 243 w 346"/>
                <a:gd name="T31" fmla="*/ 452 h 470"/>
                <a:gd name="T32" fmla="*/ 259 w 346"/>
                <a:gd name="T33" fmla="*/ 470 h 470"/>
                <a:gd name="T34" fmla="*/ 285 w 346"/>
                <a:gd name="T35" fmla="*/ 464 h 470"/>
                <a:gd name="T36" fmla="*/ 309 w 346"/>
                <a:gd name="T37" fmla="*/ 428 h 470"/>
                <a:gd name="T38" fmla="*/ 346 w 346"/>
                <a:gd name="T39" fmla="*/ 408 h 470"/>
                <a:gd name="T40" fmla="*/ 346 w 346"/>
                <a:gd name="T41" fmla="*/ 375 h 470"/>
                <a:gd name="T42" fmla="*/ 344 w 346"/>
                <a:gd name="T43" fmla="*/ 367 h 470"/>
                <a:gd name="T44" fmla="*/ 345 w 346"/>
                <a:gd name="T45" fmla="*/ 367 h 470"/>
                <a:gd name="T46" fmla="*/ 311 w 346"/>
                <a:gd name="T47" fmla="*/ 348 h 470"/>
                <a:gd name="T48" fmla="*/ 304 w 346"/>
                <a:gd name="T49" fmla="*/ 326 h 470"/>
                <a:gd name="T50" fmla="*/ 261 w 346"/>
                <a:gd name="T51" fmla="*/ 310 h 470"/>
                <a:gd name="T52" fmla="*/ 226 w 346"/>
                <a:gd name="T53" fmla="*/ 279 h 470"/>
                <a:gd name="T54" fmla="*/ 218 w 346"/>
                <a:gd name="T55" fmla="*/ 258 h 470"/>
                <a:gd name="T56" fmla="*/ 228 w 346"/>
                <a:gd name="T57" fmla="*/ 239 h 470"/>
                <a:gd name="T58" fmla="*/ 211 w 346"/>
                <a:gd name="T59" fmla="*/ 227 h 470"/>
                <a:gd name="T60" fmla="*/ 224 w 346"/>
                <a:gd name="T61" fmla="*/ 184 h 470"/>
                <a:gd name="T62" fmla="*/ 185 w 346"/>
                <a:gd name="T63" fmla="*/ 134 h 470"/>
                <a:gd name="T64" fmla="*/ 197 w 346"/>
                <a:gd name="T65" fmla="*/ 70 h 470"/>
                <a:gd name="T66" fmla="*/ 233 w 346"/>
                <a:gd name="T67" fmla="*/ 44 h 470"/>
                <a:gd name="T68" fmla="*/ 217 w 346"/>
                <a:gd name="T69" fmla="*/ 22 h 470"/>
                <a:gd name="T70" fmla="*/ 217 w 346"/>
                <a:gd name="T71" fmla="*/ 23 h 470"/>
                <a:gd name="T72" fmla="*/ 175 w 346"/>
                <a:gd name="T73" fmla="*/ 51 h 470"/>
                <a:gd name="T74" fmla="*/ 159 w 346"/>
                <a:gd name="T75" fmla="*/ 35 h 470"/>
                <a:gd name="T76" fmla="*/ 100 w 346"/>
                <a:gd name="T77" fmla="*/ 46 h 470"/>
                <a:gd name="T78" fmla="*/ 62 w 346"/>
                <a:gd name="T79" fmla="*/ 22 h 470"/>
                <a:gd name="T80" fmla="*/ 62 w 346"/>
                <a:gd name="T81" fmla="*/ 0 h 470"/>
                <a:gd name="T82" fmla="*/ 33 w 346"/>
                <a:gd name="T83" fmla="*/ 9 h 470"/>
                <a:gd name="T84" fmla="*/ 30 w 346"/>
                <a:gd name="T85" fmla="*/ 31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6" h="470">
                  <a:moveTo>
                    <a:pt x="30" y="31"/>
                  </a:moveTo>
                  <a:lnTo>
                    <a:pt x="41" y="124"/>
                  </a:lnTo>
                  <a:lnTo>
                    <a:pt x="0" y="159"/>
                  </a:lnTo>
                  <a:lnTo>
                    <a:pt x="18" y="179"/>
                  </a:lnTo>
                  <a:lnTo>
                    <a:pt x="3" y="225"/>
                  </a:lnTo>
                  <a:lnTo>
                    <a:pt x="38" y="283"/>
                  </a:lnTo>
                  <a:lnTo>
                    <a:pt x="71" y="311"/>
                  </a:lnTo>
                  <a:lnTo>
                    <a:pt x="91" y="366"/>
                  </a:lnTo>
                  <a:lnTo>
                    <a:pt x="70" y="419"/>
                  </a:lnTo>
                  <a:lnTo>
                    <a:pt x="90" y="413"/>
                  </a:lnTo>
                  <a:lnTo>
                    <a:pt x="107" y="428"/>
                  </a:lnTo>
                  <a:lnTo>
                    <a:pt x="128" y="424"/>
                  </a:lnTo>
                  <a:lnTo>
                    <a:pt x="174" y="403"/>
                  </a:lnTo>
                  <a:lnTo>
                    <a:pt x="218" y="419"/>
                  </a:lnTo>
                  <a:lnTo>
                    <a:pt x="223" y="460"/>
                  </a:lnTo>
                  <a:lnTo>
                    <a:pt x="243" y="452"/>
                  </a:lnTo>
                  <a:lnTo>
                    <a:pt x="259" y="470"/>
                  </a:lnTo>
                  <a:lnTo>
                    <a:pt x="285" y="464"/>
                  </a:lnTo>
                  <a:lnTo>
                    <a:pt x="309" y="428"/>
                  </a:lnTo>
                  <a:lnTo>
                    <a:pt x="346" y="408"/>
                  </a:lnTo>
                  <a:lnTo>
                    <a:pt x="346" y="375"/>
                  </a:lnTo>
                  <a:lnTo>
                    <a:pt x="344" y="367"/>
                  </a:lnTo>
                  <a:lnTo>
                    <a:pt x="345" y="367"/>
                  </a:lnTo>
                  <a:lnTo>
                    <a:pt x="311" y="348"/>
                  </a:lnTo>
                  <a:lnTo>
                    <a:pt x="304" y="326"/>
                  </a:lnTo>
                  <a:lnTo>
                    <a:pt x="261" y="310"/>
                  </a:lnTo>
                  <a:lnTo>
                    <a:pt x="226" y="279"/>
                  </a:lnTo>
                  <a:lnTo>
                    <a:pt x="218" y="258"/>
                  </a:lnTo>
                  <a:lnTo>
                    <a:pt x="228" y="239"/>
                  </a:lnTo>
                  <a:lnTo>
                    <a:pt x="211" y="227"/>
                  </a:lnTo>
                  <a:lnTo>
                    <a:pt x="224" y="184"/>
                  </a:lnTo>
                  <a:lnTo>
                    <a:pt x="185" y="134"/>
                  </a:lnTo>
                  <a:lnTo>
                    <a:pt x="197" y="70"/>
                  </a:lnTo>
                  <a:lnTo>
                    <a:pt x="233" y="44"/>
                  </a:lnTo>
                  <a:lnTo>
                    <a:pt x="217" y="22"/>
                  </a:lnTo>
                  <a:lnTo>
                    <a:pt x="217" y="23"/>
                  </a:lnTo>
                  <a:lnTo>
                    <a:pt x="175" y="51"/>
                  </a:lnTo>
                  <a:lnTo>
                    <a:pt x="159" y="35"/>
                  </a:lnTo>
                  <a:lnTo>
                    <a:pt x="100" y="46"/>
                  </a:lnTo>
                  <a:lnTo>
                    <a:pt x="62" y="22"/>
                  </a:lnTo>
                  <a:lnTo>
                    <a:pt x="62" y="0"/>
                  </a:lnTo>
                  <a:lnTo>
                    <a:pt x="33" y="9"/>
                  </a:lnTo>
                  <a:lnTo>
                    <a:pt x="30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48">
              <a:extLst>
                <a:ext uri="{FF2B5EF4-FFF2-40B4-BE49-F238E27FC236}">
                  <a16:creationId xmlns:a16="http://schemas.microsoft.com/office/drawing/2014/main" id="{116F78B0-72D0-487E-BF37-C8BE6A778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915"/>
              <a:ext cx="506" cy="439"/>
            </a:xfrm>
            <a:custGeom>
              <a:avLst/>
              <a:gdLst>
                <a:gd name="T0" fmla="*/ 222 w 506"/>
                <a:gd name="T1" fmla="*/ 63 h 439"/>
                <a:gd name="T2" fmla="*/ 198 w 506"/>
                <a:gd name="T3" fmla="*/ 67 h 439"/>
                <a:gd name="T4" fmla="*/ 165 w 506"/>
                <a:gd name="T5" fmla="*/ 34 h 439"/>
                <a:gd name="T6" fmla="*/ 174 w 506"/>
                <a:gd name="T7" fmla="*/ 13 h 439"/>
                <a:gd name="T8" fmla="*/ 157 w 506"/>
                <a:gd name="T9" fmla="*/ 0 h 439"/>
                <a:gd name="T10" fmla="*/ 74 w 506"/>
                <a:gd name="T11" fmla="*/ 60 h 439"/>
                <a:gd name="T12" fmla="*/ 56 w 506"/>
                <a:gd name="T13" fmla="*/ 51 h 439"/>
                <a:gd name="T14" fmla="*/ 52 w 506"/>
                <a:gd name="T15" fmla="*/ 81 h 439"/>
                <a:gd name="T16" fmla="*/ 69 w 506"/>
                <a:gd name="T17" fmla="*/ 131 h 439"/>
                <a:gd name="T18" fmla="*/ 0 w 506"/>
                <a:gd name="T19" fmla="*/ 194 h 439"/>
                <a:gd name="T20" fmla="*/ 33 w 506"/>
                <a:gd name="T21" fmla="*/ 235 h 439"/>
                <a:gd name="T22" fmla="*/ 42 w 506"/>
                <a:gd name="T23" fmla="*/ 276 h 439"/>
                <a:gd name="T24" fmla="*/ 29 w 506"/>
                <a:gd name="T25" fmla="*/ 294 h 439"/>
                <a:gd name="T26" fmla="*/ 38 w 506"/>
                <a:gd name="T27" fmla="*/ 352 h 439"/>
                <a:gd name="T28" fmla="*/ 94 w 506"/>
                <a:gd name="T29" fmla="*/ 378 h 439"/>
                <a:gd name="T30" fmla="*/ 105 w 506"/>
                <a:gd name="T31" fmla="*/ 397 h 439"/>
                <a:gd name="T32" fmla="*/ 154 w 506"/>
                <a:gd name="T33" fmla="*/ 398 h 439"/>
                <a:gd name="T34" fmla="*/ 202 w 506"/>
                <a:gd name="T35" fmla="*/ 439 h 439"/>
                <a:gd name="T36" fmla="*/ 229 w 506"/>
                <a:gd name="T37" fmla="*/ 408 h 439"/>
                <a:gd name="T38" fmla="*/ 230 w 506"/>
                <a:gd name="T39" fmla="*/ 408 h 439"/>
                <a:gd name="T40" fmla="*/ 300 w 506"/>
                <a:gd name="T41" fmla="*/ 384 h 439"/>
                <a:gd name="T42" fmla="*/ 363 w 506"/>
                <a:gd name="T43" fmla="*/ 385 h 439"/>
                <a:gd name="T44" fmla="*/ 402 w 506"/>
                <a:gd name="T45" fmla="*/ 408 h 439"/>
                <a:gd name="T46" fmla="*/ 484 w 506"/>
                <a:gd name="T47" fmla="*/ 403 h 439"/>
                <a:gd name="T48" fmla="*/ 506 w 506"/>
                <a:gd name="T49" fmla="*/ 350 h 439"/>
                <a:gd name="T50" fmla="*/ 486 w 506"/>
                <a:gd name="T51" fmla="*/ 295 h 439"/>
                <a:gd name="T52" fmla="*/ 452 w 506"/>
                <a:gd name="T53" fmla="*/ 267 h 439"/>
                <a:gd name="T54" fmla="*/ 418 w 506"/>
                <a:gd name="T55" fmla="*/ 210 h 439"/>
                <a:gd name="T56" fmla="*/ 433 w 506"/>
                <a:gd name="T57" fmla="*/ 164 h 439"/>
                <a:gd name="T58" fmla="*/ 415 w 506"/>
                <a:gd name="T59" fmla="*/ 144 h 439"/>
                <a:gd name="T60" fmla="*/ 388 w 506"/>
                <a:gd name="T61" fmla="*/ 112 h 439"/>
                <a:gd name="T62" fmla="*/ 341 w 506"/>
                <a:gd name="T63" fmla="*/ 109 h 439"/>
                <a:gd name="T64" fmla="*/ 331 w 506"/>
                <a:gd name="T65" fmla="*/ 86 h 439"/>
                <a:gd name="T66" fmla="*/ 234 w 506"/>
                <a:gd name="T67" fmla="*/ 82 h 439"/>
                <a:gd name="T68" fmla="*/ 222 w 506"/>
                <a:gd name="T69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439">
                  <a:moveTo>
                    <a:pt x="222" y="63"/>
                  </a:moveTo>
                  <a:lnTo>
                    <a:pt x="198" y="67"/>
                  </a:lnTo>
                  <a:lnTo>
                    <a:pt x="165" y="34"/>
                  </a:lnTo>
                  <a:lnTo>
                    <a:pt x="174" y="13"/>
                  </a:lnTo>
                  <a:lnTo>
                    <a:pt x="157" y="0"/>
                  </a:lnTo>
                  <a:lnTo>
                    <a:pt x="74" y="60"/>
                  </a:lnTo>
                  <a:lnTo>
                    <a:pt x="56" y="51"/>
                  </a:lnTo>
                  <a:lnTo>
                    <a:pt x="52" y="81"/>
                  </a:lnTo>
                  <a:lnTo>
                    <a:pt x="69" y="131"/>
                  </a:lnTo>
                  <a:lnTo>
                    <a:pt x="0" y="194"/>
                  </a:lnTo>
                  <a:lnTo>
                    <a:pt x="33" y="235"/>
                  </a:lnTo>
                  <a:lnTo>
                    <a:pt x="42" y="276"/>
                  </a:lnTo>
                  <a:lnTo>
                    <a:pt x="29" y="294"/>
                  </a:lnTo>
                  <a:lnTo>
                    <a:pt x="38" y="352"/>
                  </a:lnTo>
                  <a:lnTo>
                    <a:pt x="94" y="378"/>
                  </a:lnTo>
                  <a:lnTo>
                    <a:pt x="105" y="397"/>
                  </a:lnTo>
                  <a:lnTo>
                    <a:pt x="154" y="398"/>
                  </a:lnTo>
                  <a:lnTo>
                    <a:pt x="202" y="439"/>
                  </a:lnTo>
                  <a:lnTo>
                    <a:pt x="229" y="408"/>
                  </a:lnTo>
                  <a:lnTo>
                    <a:pt x="230" y="408"/>
                  </a:lnTo>
                  <a:lnTo>
                    <a:pt x="300" y="384"/>
                  </a:lnTo>
                  <a:lnTo>
                    <a:pt x="363" y="385"/>
                  </a:lnTo>
                  <a:lnTo>
                    <a:pt x="402" y="408"/>
                  </a:lnTo>
                  <a:lnTo>
                    <a:pt x="484" y="403"/>
                  </a:lnTo>
                  <a:lnTo>
                    <a:pt x="506" y="350"/>
                  </a:lnTo>
                  <a:lnTo>
                    <a:pt x="486" y="295"/>
                  </a:lnTo>
                  <a:lnTo>
                    <a:pt x="452" y="267"/>
                  </a:lnTo>
                  <a:lnTo>
                    <a:pt x="418" y="210"/>
                  </a:lnTo>
                  <a:lnTo>
                    <a:pt x="433" y="164"/>
                  </a:lnTo>
                  <a:lnTo>
                    <a:pt x="415" y="144"/>
                  </a:lnTo>
                  <a:lnTo>
                    <a:pt x="388" y="112"/>
                  </a:lnTo>
                  <a:lnTo>
                    <a:pt x="341" y="109"/>
                  </a:lnTo>
                  <a:lnTo>
                    <a:pt x="331" y="86"/>
                  </a:lnTo>
                  <a:lnTo>
                    <a:pt x="234" y="82"/>
                  </a:lnTo>
                  <a:lnTo>
                    <a:pt x="222" y="6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49">
              <a:extLst>
                <a:ext uri="{FF2B5EF4-FFF2-40B4-BE49-F238E27FC236}">
                  <a16:creationId xmlns:a16="http://schemas.microsoft.com/office/drawing/2014/main" id="{03878D76-E465-4109-A484-AAEAB059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2142"/>
              <a:ext cx="415" cy="373"/>
            </a:xfrm>
            <a:custGeom>
              <a:avLst/>
              <a:gdLst>
                <a:gd name="T0" fmla="*/ 414 w 415"/>
                <a:gd name="T1" fmla="*/ 49 h 373"/>
                <a:gd name="T2" fmla="*/ 405 w 415"/>
                <a:gd name="T3" fmla="*/ 8 h 373"/>
                <a:gd name="T4" fmla="*/ 387 w 415"/>
                <a:gd name="T5" fmla="*/ 25 h 373"/>
                <a:gd name="T6" fmla="*/ 367 w 415"/>
                <a:gd name="T7" fmla="*/ 19 h 373"/>
                <a:gd name="T8" fmla="*/ 350 w 415"/>
                <a:gd name="T9" fmla="*/ 38 h 373"/>
                <a:gd name="T10" fmla="*/ 267 w 415"/>
                <a:gd name="T11" fmla="*/ 0 h 373"/>
                <a:gd name="T12" fmla="*/ 216 w 415"/>
                <a:gd name="T13" fmla="*/ 25 h 373"/>
                <a:gd name="T14" fmla="*/ 151 w 415"/>
                <a:gd name="T15" fmla="*/ 54 h 373"/>
                <a:gd name="T16" fmla="*/ 115 w 415"/>
                <a:gd name="T17" fmla="*/ 89 h 373"/>
                <a:gd name="T18" fmla="*/ 72 w 415"/>
                <a:gd name="T19" fmla="*/ 98 h 373"/>
                <a:gd name="T20" fmla="*/ 38 w 415"/>
                <a:gd name="T21" fmla="*/ 128 h 373"/>
                <a:gd name="T22" fmla="*/ 19 w 415"/>
                <a:gd name="T23" fmla="*/ 119 h 373"/>
                <a:gd name="T24" fmla="*/ 7 w 415"/>
                <a:gd name="T25" fmla="*/ 139 h 373"/>
                <a:gd name="T26" fmla="*/ 29 w 415"/>
                <a:gd name="T27" fmla="*/ 174 h 373"/>
                <a:gd name="T28" fmla="*/ 2 w 415"/>
                <a:gd name="T29" fmla="*/ 208 h 373"/>
                <a:gd name="T30" fmla="*/ 14 w 415"/>
                <a:gd name="T31" fmla="*/ 230 h 373"/>
                <a:gd name="T32" fmla="*/ 0 w 415"/>
                <a:gd name="T33" fmla="*/ 243 h 373"/>
                <a:gd name="T34" fmla="*/ 17 w 415"/>
                <a:gd name="T35" fmla="*/ 254 h 373"/>
                <a:gd name="T36" fmla="*/ 18 w 415"/>
                <a:gd name="T37" fmla="*/ 277 h 373"/>
                <a:gd name="T38" fmla="*/ 42 w 415"/>
                <a:gd name="T39" fmla="*/ 282 h 373"/>
                <a:gd name="T40" fmla="*/ 68 w 415"/>
                <a:gd name="T41" fmla="*/ 334 h 373"/>
                <a:gd name="T42" fmla="*/ 128 w 415"/>
                <a:gd name="T43" fmla="*/ 328 h 373"/>
                <a:gd name="T44" fmla="*/ 178 w 415"/>
                <a:gd name="T45" fmla="*/ 373 h 373"/>
                <a:gd name="T46" fmla="*/ 217 w 415"/>
                <a:gd name="T47" fmla="*/ 353 h 373"/>
                <a:gd name="T48" fmla="*/ 267 w 415"/>
                <a:gd name="T49" fmla="*/ 354 h 373"/>
                <a:gd name="T50" fmla="*/ 267 w 415"/>
                <a:gd name="T51" fmla="*/ 354 h 373"/>
                <a:gd name="T52" fmla="*/ 291 w 415"/>
                <a:gd name="T53" fmla="*/ 340 h 373"/>
                <a:gd name="T54" fmla="*/ 280 w 415"/>
                <a:gd name="T55" fmla="*/ 316 h 373"/>
                <a:gd name="T56" fmla="*/ 303 w 415"/>
                <a:gd name="T57" fmla="*/ 307 h 373"/>
                <a:gd name="T58" fmla="*/ 305 w 415"/>
                <a:gd name="T59" fmla="*/ 281 h 373"/>
                <a:gd name="T60" fmla="*/ 322 w 415"/>
                <a:gd name="T61" fmla="*/ 268 h 373"/>
                <a:gd name="T62" fmla="*/ 308 w 415"/>
                <a:gd name="T63" fmla="*/ 251 h 373"/>
                <a:gd name="T64" fmla="*/ 365 w 415"/>
                <a:gd name="T65" fmla="*/ 181 h 373"/>
                <a:gd name="T66" fmla="*/ 370 w 415"/>
                <a:gd name="T67" fmla="*/ 155 h 373"/>
                <a:gd name="T68" fmla="*/ 415 w 415"/>
                <a:gd name="T69" fmla="*/ 170 h 373"/>
                <a:gd name="T70" fmla="*/ 410 w 415"/>
                <a:gd name="T71" fmla="*/ 125 h 373"/>
                <a:gd name="T72" fmla="*/ 401 w 415"/>
                <a:gd name="T73" fmla="*/ 67 h 373"/>
                <a:gd name="T74" fmla="*/ 414 w 415"/>
                <a:gd name="T75" fmla="*/ 4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5" h="373">
                  <a:moveTo>
                    <a:pt x="414" y="49"/>
                  </a:moveTo>
                  <a:lnTo>
                    <a:pt x="405" y="8"/>
                  </a:lnTo>
                  <a:lnTo>
                    <a:pt x="387" y="25"/>
                  </a:lnTo>
                  <a:lnTo>
                    <a:pt x="367" y="19"/>
                  </a:lnTo>
                  <a:lnTo>
                    <a:pt x="350" y="38"/>
                  </a:lnTo>
                  <a:lnTo>
                    <a:pt x="267" y="0"/>
                  </a:lnTo>
                  <a:lnTo>
                    <a:pt x="216" y="25"/>
                  </a:lnTo>
                  <a:lnTo>
                    <a:pt x="151" y="54"/>
                  </a:lnTo>
                  <a:lnTo>
                    <a:pt x="115" y="89"/>
                  </a:lnTo>
                  <a:lnTo>
                    <a:pt x="72" y="98"/>
                  </a:lnTo>
                  <a:lnTo>
                    <a:pt x="38" y="128"/>
                  </a:lnTo>
                  <a:lnTo>
                    <a:pt x="19" y="119"/>
                  </a:lnTo>
                  <a:lnTo>
                    <a:pt x="7" y="139"/>
                  </a:lnTo>
                  <a:lnTo>
                    <a:pt x="29" y="174"/>
                  </a:lnTo>
                  <a:lnTo>
                    <a:pt x="2" y="208"/>
                  </a:lnTo>
                  <a:lnTo>
                    <a:pt x="14" y="230"/>
                  </a:lnTo>
                  <a:lnTo>
                    <a:pt x="0" y="243"/>
                  </a:lnTo>
                  <a:lnTo>
                    <a:pt x="17" y="254"/>
                  </a:lnTo>
                  <a:lnTo>
                    <a:pt x="18" y="277"/>
                  </a:lnTo>
                  <a:lnTo>
                    <a:pt x="42" y="282"/>
                  </a:lnTo>
                  <a:lnTo>
                    <a:pt x="68" y="334"/>
                  </a:lnTo>
                  <a:lnTo>
                    <a:pt x="128" y="328"/>
                  </a:lnTo>
                  <a:lnTo>
                    <a:pt x="178" y="373"/>
                  </a:lnTo>
                  <a:lnTo>
                    <a:pt x="217" y="353"/>
                  </a:lnTo>
                  <a:lnTo>
                    <a:pt x="267" y="354"/>
                  </a:lnTo>
                  <a:lnTo>
                    <a:pt x="267" y="354"/>
                  </a:lnTo>
                  <a:lnTo>
                    <a:pt x="291" y="340"/>
                  </a:lnTo>
                  <a:lnTo>
                    <a:pt x="280" y="316"/>
                  </a:lnTo>
                  <a:lnTo>
                    <a:pt x="303" y="307"/>
                  </a:lnTo>
                  <a:lnTo>
                    <a:pt x="305" y="281"/>
                  </a:lnTo>
                  <a:lnTo>
                    <a:pt x="322" y="268"/>
                  </a:lnTo>
                  <a:lnTo>
                    <a:pt x="308" y="251"/>
                  </a:lnTo>
                  <a:lnTo>
                    <a:pt x="365" y="181"/>
                  </a:lnTo>
                  <a:lnTo>
                    <a:pt x="370" y="155"/>
                  </a:lnTo>
                  <a:lnTo>
                    <a:pt x="415" y="170"/>
                  </a:lnTo>
                  <a:lnTo>
                    <a:pt x="410" y="125"/>
                  </a:lnTo>
                  <a:lnTo>
                    <a:pt x="401" y="67"/>
                  </a:lnTo>
                  <a:lnTo>
                    <a:pt x="41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50">
              <a:extLst>
                <a:ext uri="{FF2B5EF4-FFF2-40B4-BE49-F238E27FC236}">
                  <a16:creationId xmlns:a16="http://schemas.microsoft.com/office/drawing/2014/main" id="{6DEC3119-F469-480B-B4B3-A6A2C4099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268"/>
              <a:ext cx="422" cy="393"/>
            </a:xfrm>
            <a:custGeom>
              <a:avLst/>
              <a:gdLst>
                <a:gd name="T0" fmla="*/ 261 w 422"/>
                <a:gd name="T1" fmla="*/ 46 h 393"/>
                <a:gd name="T2" fmla="*/ 211 w 422"/>
                <a:gd name="T3" fmla="*/ 44 h 393"/>
                <a:gd name="T4" fmla="*/ 200 w 422"/>
                <a:gd name="T5" fmla="*/ 26 h 393"/>
                <a:gd name="T6" fmla="*/ 144 w 422"/>
                <a:gd name="T7" fmla="*/ 0 h 393"/>
                <a:gd name="T8" fmla="*/ 150 w 422"/>
                <a:gd name="T9" fmla="*/ 44 h 393"/>
                <a:gd name="T10" fmla="*/ 104 w 422"/>
                <a:gd name="T11" fmla="*/ 30 h 393"/>
                <a:gd name="T12" fmla="*/ 99 w 422"/>
                <a:gd name="T13" fmla="*/ 55 h 393"/>
                <a:gd name="T14" fmla="*/ 42 w 422"/>
                <a:gd name="T15" fmla="*/ 125 h 393"/>
                <a:gd name="T16" fmla="*/ 56 w 422"/>
                <a:gd name="T17" fmla="*/ 142 h 393"/>
                <a:gd name="T18" fmla="*/ 39 w 422"/>
                <a:gd name="T19" fmla="*/ 156 h 393"/>
                <a:gd name="T20" fmla="*/ 37 w 422"/>
                <a:gd name="T21" fmla="*/ 182 h 393"/>
                <a:gd name="T22" fmla="*/ 14 w 422"/>
                <a:gd name="T23" fmla="*/ 190 h 393"/>
                <a:gd name="T24" fmla="*/ 25 w 422"/>
                <a:gd name="T25" fmla="*/ 215 h 393"/>
                <a:gd name="T26" fmla="*/ 1 w 422"/>
                <a:gd name="T27" fmla="*/ 229 h 393"/>
                <a:gd name="T28" fmla="*/ 0 w 422"/>
                <a:gd name="T29" fmla="*/ 229 h 393"/>
                <a:gd name="T30" fmla="*/ 8 w 422"/>
                <a:gd name="T31" fmla="*/ 269 h 393"/>
                <a:gd name="T32" fmla="*/ 36 w 422"/>
                <a:gd name="T33" fmla="*/ 313 h 393"/>
                <a:gd name="T34" fmla="*/ 23 w 422"/>
                <a:gd name="T35" fmla="*/ 356 h 393"/>
                <a:gd name="T36" fmla="*/ 48 w 422"/>
                <a:gd name="T37" fmla="*/ 393 h 393"/>
                <a:gd name="T38" fmla="*/ 86 w 422"/>
                <a:gd name="T39" fmla="*/ 369 h 393"/>
                <a:gd name="T40" fmla="*/ 133 w 422"/>
                <a:gd name="T41" fmla="*/ 380 h 393"/>
                <a:gd name="T42" fmla="*/ 161 w 422"/>
                <a:gd name="T43" fmla="*/ 345 h 393"/>
                <a:gd name="T44" fmla="*/ 184 w 422"/>
                <a:gd name="T45" fmla="*/ 278 h 393"/>
                <a:gd name="T46" fmla="*/ 219 w 422"/>
                <a:gd name="T47" fmla="*/ 247 h 393"/>
                <a:gd name="T48" fmla="*/ 257 w 422"/>
                <a:gd name="T49" fmla="*/ 276 h 393"/>
                <a:gd name="T50" fmla="*/ 266 w 422"/>
                <a:gd name="T51" fmla="*/ 307 h 393"/>
                <a:gd name="T52" fmla="*/ 285 w 422"/>
                <a:gd name="T53" fmla="*/ 319 h 393"/>
                <a:gd name="T54" fmla="*/ 281 w 422"/>
                <a:gd name="T55" fmla="*/ 341 h 393"/>
                <a:gd name="T56" fmla="*/ 300 w 422"/>
                <a:gd name="T57" fmla="*/ 379 h 393"/>
                <a:gd name="T58" fmla="*/ 351 w 422"/>
                <a:gd name="T59" fmla="*/ 262 h 393"/>
                <a:gd name="T60" fmla="*/ 364 w 422"/>
                <a:gd name="T61" fmla="*/ 278 h 393"/>
                <a:gd name="T62" fmla="*/ 414 w 422"/>
                <a:gd name="T63" fmla="*/ 237 h 393"/>
                <a:gd name="T64" fmla="*/ 422 w 422"/>
                <a:gd name="T65" fmla="*/ 229 h 393"/>
                <a:gd name="T66" fmla="*/ 396 w 422"/>
                <a:gd name="T67" fmla="*/ 170 h 393"/>
                <a:gd name="T68" fmla="*/ 421 w 422"/>
                <a:gd name="T69" fmla="*/ 168 h 393"/>
                <a:gd name="T70" fmla="*/ 402 w 422"/>
                <a:gd name="T71" fmla="*/ 160 h 393"/>
                <a:gd name="T72" fmla="*/ 377 w 422"/>
                <a:gd name="T73" fmla="*/ 96 h 393"/>
                <a:gd name="T74" fmla="*/ 337 w 422"/>
                <a:gd name="T75" fmla="*/ 85 h 393"/>
                <a:gd name="T76" fmla="*/ 337 w 422"/>
                <a:gd name="T77" fmla="*/ 55 h 393"/>
                <a:gd name="T78" fmla="*/ 337 w 422"/>
                <a:gd name="T79" fmla="*/ 56 h 393"/>
                <a:gd name="T80" fmla="*/ 309 w 422"/>
                <a:gd name="T81" fmla="*/ 86 h 393"/>
                <a:gd name="T82" fmla="*/ 261 w 422"/>
                <a:gd name="T83" fmla="*/ 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2" h="393">
                  <a:moveTo>
                    <a:pt x="261" y="46"/>
                  </a:moveTo>
                  <a:lnTo>
                    <a:pt x="211" y="44"/>
                  </a:lnTo>
                  <a:lnTo>
                    <a:pt x="200" y="26"/>
                  </a:lnTo>
                  <a:lnTo>
                    <a:pt x="144" y="0"/>
                  </a:lnTo>
                  <a:lnTo>
                    <a:pt x="150" y="44"/>
                  </a:lnTo>
                  <a:lnTo>
                    <a:pt x="104" y="30"/>
                  </a:lnTo>
                  <a:lnTo>
                    <a:pt x="99" y="55"/>
                  </a:lnTo>
                  <a:lnTo>
                    <a:pt x="42" y="125"/>
                  </a:lnTo>
                  <a:lnTo>
                    <a:pt x="56" y="142"/>
                  </a:lnTo>
                  <a:lnTo>
                    <a:pt x="39" y="156"/>
                  </a:lnTo>
                  <a:lnTo>
                    <a:pt x="37" y="182"/>
                  </a:lnTo>
                  <a:lnTo>
                    <a:pt x="14" y="190"/>
                  </a:lnTo>
                  <a:lnTo>
                    <a:pt x="25" y="215"/>
                  </a:lnTo>
                  <a:lnTo>
                    <a:pt x="1" y="229"/>
                  </a:lnTo>
                  <a:lnTo>
                    <a:pt x="0" y="229"/>
                  </a:lnTo>
                  <a:lnTo>
                    <a:pt x="8" y="269"/>
                  </a:lnTo>
                  <a:lnTo>
                    <a:pt x="36" y="313"/>
                  </a:lnTo>
                  <a:lnTo>
                    <a:pt x="23" y="356"/>
                  </a:lnTo>
                  <a:lnTo>
                    <a:pt x="48" y="393"/>
                  </a:lnTo>
                  <a:lnTo>
                    <a:pt x="86" y="369"/>
                  </a:lnTo>
                  <a:lnTo>
                    <a:pt x="133" y="380"/>
                  </a:lnTo>
                  <a:lnTo>
                    <a:pt x="161" y="345"/>
                  </a:lnTo>
                  <a:lnTo>
                    <a:pt x="184" y="278"/>
                  </a:lnTo>
                  <a:lnTo>
                    <a:pt x="219" y="247"/>
                  </a:lnTo>
                  <a:lnTo>
                    <a:pt x="257" y="276"/>
                  </a:lnTo>
                  <a:lnTo>
                    <a:pt x="266" y="307"/>
                  </a:lnTo>
                  <a:lnTo>
                    <a:pt x="285" y="319"/>
                  </a:lnTo>
                  <a:lnTo>
                    <a:pt x="281" y="341"/>
                  </a:lnTo>
                  <a:lnTo>
                    <a:pt x="300" y="379"/>
                  </a:lnTo>
                  <a:lnTo>
                    <a:pt x="351" y="262"/>
                  </a:lnTo>
                  <a:lnTo>
                    <a:pt x="364" y="278"/>
                  </a:lnTo>
                  <a:lnTo>
                    <a:pt x="414" y="237"/>
                  </a:lnTo>
                  <a:lnTo>
                    <a:pt x="422" y="229"/>
                  </a:lnTo>
                  <a:lnTo>
                    <a:pt x="396" y="170"/>
                  </a:lnTo>
                  <a:lnTo>
                    <a:pt x="421" y="168"/>
                  </a:lnTo>
                  <a:lnTo>
                    <a:pt x="402" y="160"/>
                  </a:lnTo>
                  <a:lnTo>
                    <a:pt x="377" y="96"/>
                  </a:lnTo>
                  <a:lnTo>
                    <a:pt x="337" y="85"/>
                  </a:lnTo>
                  <a:lnTo>
                    <a:pt x="337" y="55"/>
                  </a:lnTo>
                  <a:lnTo>
                    <a:pt x="337" y="56"/>
                  </a:lnTo>
                  <a:lnTo>
                    <a:pt x="309" y="86"/>
                  </a:lnTo>
                  <a:lnTo>
                    <a:pt x="261" y="4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2">
              <a:extLst>
                <a:ext uri="{FF2B5EF4-FFF2-40B4-BE49-F238E27FC236}">
                  <a16:creationId xmlns:a16="http://schemas.microsoft.com/office/drawing/2014/main" id="{0D4CC7F5-CA01-43F6-83B2-FE41AAA7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00"/>
              <a:ext cx="443" cy="299"/>
            </a:xfrm>
            <a:custGeom>
              <a:avLst/>
              <a:gdLst>
                <a:gd name="T0" fmla="*/ 254 w 443"/>
                <a:gd name="T1" fmla="*/ 18 h 299"/>
                <a:gd name="T2" fmla="*/ 172 w 443"/>
                <a:gd name="T3" fmla="*/ 24 h 299"/>
                <a:gd name="T4" fmla="*/ 133 w 443"/>
                <a:gd name="T5" fmla="*/ 0 h 299"/>
                <a:gd name="T6" fmla="*/ 70 w 443"/>
                <a:gd name="T7" fmla="*/ 0 h 299"/>
                <a:gd name="T8" fmla="*/ 0 w 443"/>
                <a:gd name="T9" fmla="*/ 23 h 299"/>
                <a:gd name="T10" fmla="*/ 0 w 443"/>
                <a:gd name="T11" fmla="*/ 53 h 299"/>
                <a:gd name="T12" fmla="*/ 40 w 443"/>
                <a:gd name="T13" fmla="*/ 64 h 299"/>
                <a:gd name="T14" fmla="*/ 64 w 443"/>
                <a:gd name="T15" fmla="*/ 128 h 299"/>
                <a:gd name="T16" fmla="*/ 84 w 443"/>
                <a:gd name="T17" fmla="*/ 136 h 299"/>
                <a:gd name="T18" fmla="*/ 59 w 443"/>
                <a:gd name="T19" fmla="*/ 138 h 299"/>
                <a:gd name="T20" fmla="*/ 85 w 443"/>
                <a:gd name="T21" fmla="*/ 197 h 299"/>
                <a:gd name="T22" fmla="*/ 101 w 443"/>
                <a:gd name="T23" fmla="*/ 210 h 299"/>
                <a:gd name="T24" fmla="*/ 112 w 443"/>
                <a:gd name="T25" fmla="*/ 252 h 299"/>
                <a:gd name="T26" fmla="*/ 160 w 443"/>
                <a:gd name="T27" fmla="*/ 261 h 299"/>
                <a:gd name="T28" fmla="*/ 161 w 443"/>
                <a:gd name="T29" fmla="*/ 240 h 299"/>
                <a:gd name="T30" fmla="*/ 182 w 443"/>
                <a:gd name="T31" fmla="*/ 242 h 299"/>
                <a:gd name="T32" fmla="*/ 248 w 443"/>
                <a:gd name="T33" fmla="*/ 299 h 299"/>
                <a:gd name="T34" fmla="*/ 298 w 443"/>
                <a:gd name="T35" fmla="*/ 251 h 299"/>
                <a:gd name="T36" fmla="*/ 342 w 443"/>
                <a:gd name="T37" fmla="*/ 237 h 299"/>
                <a:gd name="T38" fmla="*/ 367 w 443"/>
                <a:gd name="T39" fmla="*/ 194 h 299"/>
                <a:gd name="T40" fmla="*/ 392 w 443"/>
                <a:gd name="T41" fmla="*/ 191 h 299"/>
                <a:gd name="T42" fmla="*/ 387 w 443"/>
                <a:gd name="T43" fmla="*/ 170 h 299"/>
                <a:gd name="T44" fmla="*/ 406 w 443"/>
                <a:gd name="T45" fmla="*/ 153 h 299"/>
                <a:gd name="T46" fmla="*/ 417 w 443"/>
                <a:gd name="T47" fmla="*/ 114 h 299"/>
                <a:gd name="T48" fmla="*/ 437 w 443"/>
                <a:gd name="T49" fmla="*/ 123 h 299"/>
                <a:gd name="T50" fmla="*/ 437 w 443"/>
                <a:gd name="T51" fmla="*/ 100 h 299"/>
                <a:gd name="T52" fmla="*/ 443 w 443"/>
                <a:gd name="T53" fmla="*/ 70 h 299"/>
                <a:gd name="T54" fmla="*/ 427 w 443"/>
                <a:gd name="T55" fmla="*/ 52 h 299"/>
                <a:gd name="T56" fmla="*/ 407 w 443"/>
                <a:gd name="T57" fmla="*/ 60 h 299"/>
                <a:gd name="T58" fmla="*/ 403 w 443"/>
                <a:gd name="T59" fmla="*/ 19 h 299"/>
                <a:gd name="T60" fmla="*/ 358 w 443"/>
                <a:gd name="T61" fmla="*/ 2 h 299"/>
                <a:gd name="T62" fmla="*/ 312 w 443"/>
                <a:gd name="T63" fmla="*/ 24 h 299"/>
                <a:gd name="T64" fmla="*/ 291 w 443"/>
                <a:gd name="T65" fmla="*/ 27 h 299"/>
                <a:gd name="T66" fmla="*/ 274 w 443"/>
                <a:gd name="T67" fmla="*/ 13 h 299"/>
                <a:gd name="T68" fmla="*/ 254 w 443"/>
                <a:gd name="T69" fmla="*/ 1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3" h="299">
                  <a:moveTo>
                    <a:pt x="254" y="18"/>
                  </a:moveTo>
                  <a:lnTo>
                    <a:pt x="172" y="24"/>
                  </a:lnTo>
                  <a:lnTo>
                    <a:pt x="133" y="0"/>
                  </a:lnTo>
                  <a:lnTo>
                    <a:pt x="70" y="0"/>
                  </a:lnTo>
                  <a:lnTo>
                    <a:pt x="0" y="23"/>
                  </a:lnTo>
                  <a:lnTo>
                    <a:pt x="0" y="53"/>
                  </a:lnTo>
                  <a:lnTo>
                    <a:pt x="40" y="64"/>
                  </a:lnTo>
                  <a:lnTo>
                    <a:pt x="64" y="128"/>
                  </a:lnTo>
                  <a:lnTo>
                    <a:pt x="84" y="136"/>
                  </a:lnTo>
                  <a:lnTo>
                    <a:pt x="59" y="138"/>
                  </a:lnTo>
                  <a:lnTo>
                    <a:pt x="85" y="197"/>
                  </a:lnTo>
                  <a:lnTo>
                    <a:pt x="101" y="210"/>
                  </a:lnTo>
                  <a:lnTo>
                    <a:pt x="112" y="252"/>
                  </a:lnTo>
                  <a:lnTo>
                    <a:pt x="160" y="261"/>
                  </a:lnTo>
                  <a:lnTo>
                    <a:pt x="161" y="240"/>
                  </a:lnTo>
                  <a:lnTo>
                    <a:pt x="182" y="242"/>
                  </a:lnTo>
                  <a:lnTo>
                    <a:pt x="248" y="299"/>
                  </a:lnTo>
                  <a:lnTo>
                    <a:pt x="298" y="251"/>
                  </a:lnTo>
                  <a:lnTo>
                    <a:pt x="342" y="237"/>
                  </a:lnTo>
                  <a:lnTo>
                    <a:pt x="367" y="194"/>
                  </a:lnTo>
                  <a:lnTo>
                    <a:pt x="392" y="191"/>
                  </a:lnTo>
                  <a:lnTo>
                    <a:pt x="387" y="170"/>
                  </a:lnTo>
                  <a:lnTo>
                    <a:pt x="406" y="153"/>
                  </a:lnTo>
                  <a:lnTo>
                    <a:pt x="417" y="114"/>
                  </a:lnTo>
                  <a:lnTo>
                    <a:pt x="437" y="123"/>
                  </a:lnTo>
                  <a:lnTo>
                    <a:pt x="437" y="100"/>
                  </a:lnTo>
                  <a:lnTo>
                    <a:pt x="443" y="70"/>
                  </a:lnTo>
                  <a:lnTo>
                    <a:pt x="427" y="52"/>
                  </a:lnTo>
                  <a:lnTo>
                    <a:pt x="407" y="60"/>
                  </a:lnTo>
                  <a:lnTo>
                    <a:pt x="403" y="19"/>
                  </a:lnTo>
                  <a:lnTo>
                    <a:pt x="358" y="2"/>
                  </a:lnTo>
                  <a:lnTo>
                    <a:pt x="312" y="24"/>
                  </a:lnTo>
                  <a:lnTo>
                    <a:pt x="291" y="27"/>
                  </a:lnTo>
                  <a:lnTo>
                    <a:pt x="274" y="13"/>
                  </a:lnTo>
                  <a:lnTo>
                    <a:pt x="254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3">
              <a:extLst>
                <a:ext uri="{FF2B5EF4-FFF2-40B4-BE49-F238E27FC236}">
                  <a16:creationId xmlns:a16="http://schemas.microsoft.com/office/drawing/2014/main" id="{0E7214F8-D170-43CC-94C8-CA804883E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077"/>
              <a:ext cx="524" cy="522"/>
            </a:xfrm>
            <a:custGeom>
              <a:avLst/>
              <a:gdLst>
                <a:gd name="T0" fmla="*/ 88 w 524"/>
                <a:gd name="T1" fmla="*/ 117 h 522"/>
                <a:gd name="T2" fmla="*/ 37 w 524"/>
                <a:gd name="T3" fmla="*/ 128 h 522"/>
                <a:gd name="T4" fmla="*/ 19 w 524"/>
                <a:gd name="T5" fmla="*/ 146 h 522"/>
                <a:gd name="T6" fmla="*/ 33 w 524"/>
                <a:gd name="T7" fmla="*/ 165 h 522"/>
                <a:gd name="T8" fmla="*/ 0 w 524"/>
                <a:gd name="T9" fmla="*/ 194 h 522"/>
                <a:gd name="T10" fmla="*/ 0 w 524"/>
                <a:gd name="T11" fmla="*/ 194 h 522"/>
                <a:gd name="T12" fmla="*/ 1 w 524"/>
                <a:gd name="T13" fmla="*/ 202 h 522"/>
                <a:gd name="T14" fmla="*/ 1 w 524"/>
                <a:gd name="T15" fmla="*/ 235 h 522"/>
                <a:gd name="T16" fmla="*/ 16 w 524"/>
                <a:gd name="T17" fmla="*/ 265 h 522"/>
                <a:gd name="T18" fmla="*/ 82 w 524"/>
                <a:gd name="T19" fmla="*/ 243 h 522"/>
                <a:gd name="T20" fmla="*/ 119 w 524"/>
                <a:gd name="T21" fmla="*/ 262 h 522"/>
                <a:gd name="T22" fmla="*/ 143 w 524"/>
                <a:gd name="T23" fmla="*/ 320 h 522"/>
                <a:gd name="T24" fmla="*/ 135 w 524"/>
                <a:gd name="T25" fmla="*/ 367 h 522"/>
                <a:gd name="T26" fmla="*/ 155 w 524"/>
                <a:gd name="T27" fmla="*/ 359 h 522"/>
                <a:gd name="T28" fmla="*/ 216 w 524"/>
                <a:gd name="T29" fmla="*/ 373 h 522"/>
                <a:gd name="T30" fmla="*/ 238 w 524"/>
                <a:gd name="T31" fmla="*/ 361 h 522"/>
                <a:gd name="T32" fmla="*/ 245 w 524"/>
                <a:gd name="T33" fmla="*/ 490 h 522"/>
                <a:gd name="T34" fmla="*/ 267 w 524"/>
                <a:gd name="T35" fmla="*/ 486 h 522"/>
                <a:gd name="T36" fmla="*/ 306 w 524"/>
                <a:gd name="T37" fmla="*/ 516 h 522"/>
                <a:gd name="T38" fmla="*/ 350 w 524"/>
                <a:gd name="T39" fmla="*/ 522 h 522"/>
                <a:gd name="T40" fmla="*/ 357 w 524"/>
                <a:gd name="T41" fmla="*/ 499 h 522"/>
                <a:gd name="T42" fmla="*/ 398 w 524"/>
                <a:gd name="T43" fmla="*/ 490 h 522"/>
                <a:gd name="T44" fmla="*/ 404 w 524"/>
                <a:gd name="T45" fmla="*/ 469 h 522"/>
                <a:gd name="T46" fmla="*/ 498 w 524"/>
                <a:gd name="T47" fmla="*/ 441 h 522"/>
                <a:gd name="T48" fmla="*/ 521 w 524"/>
                <a:gd name="T49" fmla="*/ 449 h 522"/>
                <a:gd name="T50" fmla="*/ 524 w 524"/>
                <a:gd name="T51" fmla="*/ 406 h 522"/>
                <a:gd name="T52" fmla="*/ 491 w 524"/>
                <a:gd name="T53" fmla="*/ 383 h 522"/>
                <a:gd name="T54" fmla="*/ 478 w 524"/>
                <a:gd name="T55" fmla="*/ 352 h 522"/>
                <a:gd name="T56" fmla="*/ 490 w 524"/>
                <a:gd name="T57" fmla="*/ 324 h 522"/>
                <a:gd name="T58" fmla="*/ 451 w 524"/>
                <a:gd name="T59" fmla="*/ 313 h 522"/>
                <a:gd name="T60" fmla="*/ 444 w 524"/>
                <a:gd name="T61" fmla="*/ 273 h 522"/>
                <a:gd name="T62" fmla="*/ 461 w 524"/>
                <a:gd name="T63" fmla="*/ 233 h 522"/>
                <a:gd name="T64" fmla="*/ 441 w 524"/>
                <a:gd name="T65" fmla="*/ 186 h 522"/>
                <a:gd name="T66" fmla="*/ 371 w 524"/>
                <a:gd name="T67" fmla="*/ 170 h 522"/>
                <a:gd name="T68" fmla="*/ 369 w 524"/>
                <a:gd name="T69" fmla="*/ 191 h 522"/>
                <a:gd name="T70" fmla="*/ 323 w 524"/>
                <a:gd name="T71" fmla="*/ 190 h 522"/>
                <a:gd name="T72" fmla="*/ 275 w 524"/>
                <a:gd name="T73" fmla="*/ 112 h 522"/>
                <a:gd name="T74" fmla="*/ 193 w 524"/>
                <a:gd name="T75" fmla="*/ 0 h 522"/>
                <a:gd name="T76" fmla="*/ 171 w 524"/>
                <a:gd name="T77" fmla="*/ 4 h 522"/>
                <a:gd name="T78" fmla="*/ 149 w 524"/>
                <a:gd name="T79" fmla="*/ 43 h 522"/>
                <a:gd name="T80" fmla="*/ 105 w 524"/>
                <a:gd name="T81" fmla="*/ 28 h 522"/>
                <a:gd name="T82" fmla="*/ 107 w 524"/>
                <a:gd name="T83" fmla="*/ 80 h 522"/>
                <a:gd name="T84" fmla="*/ 88 w 524"/>
                <a:gd name="T85" fmla="*/ 11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2">
                  <a:moveTo>
                    <a:pt x="88" y="117"/>
                  </a:moveTo>
                  <a:lnTo>
                    <a:pt x="37" y="128"/>
                  </a:lnTo>
                  <a:lnTo>
                    <a:pt x="19" y="146"/>
                  </a:lnTo>
                  <a:lnTo>
                    <a:pt x="33" y="165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202"/>
                  </a:lnTo>
                  <a:lnTo>
                    <a:pt x="1" y="235"/>
                  </a:lnTo>
                  <a:lnTo>
                    <a:pt x="16" y="265"/>
                  </a:lnTo>
                  <a:lnTo>
                    <a:pt x="82" y="243"/>
                  </a:lnTo>
                  <a:lnTo>
                    <a:pt x="119" y="262"/>
                  </a:lnTo>
                  <a:lnTo>
                    <a:pt x="143" y="320"/>
                  </a:lnTo>
                  <a:lnTo>
                    <a:pt x="135" y="367"/>
                  </a:lnTo>
                  <a:lnTo>
                    <a:pt x="155" y="359"/>
                  </a:lnTo>
                  <a:lnTo>
                    <a:pt x="216" y="373"/>
                  </a:lnTo>
                  <a:lnTo>
                    <a:pt x="238" y="361"/>
                  </a:lnTo>
                  <a:lnTo>
                    <a:pt x="245" y="490"/>
                  </a:lnTo>
                  <a:lnTo>
                    <a:pt x="267" y="486"/>
                  </a:lnTo>
                  <a:lnTo>
                    <a:pt x="306" y="516"/>
                  </a:lnTo>
                  <a:lnTo>
                    <a:pt x="350" y="522"/>
                  </a:lnTo>
                  <a:lnTo>
                    <a:pt x="357" y="499"/>
                  </a:lnTo>
                  <a:lnTo>
                    <a:pt x="398" y="490"/>
                  </a:lnTo>
                  <a:lnTo>
                    <a:pt x="404" y="469"/>
                  </a:lnTo>
                  <a:lnTo>
                    <a:pt x="498" y="441"/>
                  </a:lnTo>
                  <a:lnTo>
                    <a:pt x="521" y="449"/>
                  </a:lnTo>
                  <a:lnTo>
                    <a:pt x="524" y="406"/>
                  </a:lnTo>
                  <a:lnTo>
                    <a:pt x="491" y="383"/>
                  </a:lnTo>
                  <a:lnTo>
                    <a:pt x="478" y="352"/>
                  </a:lnTo>
                  <a:lnTo>
                    <a:pt x="490" y="324"/>
                  </a:lnTo>
                  <a:lnTo>
                    <a:pt x="451" y="313"/>
                  </a:lnTo>
                  <a:lnTo>
                    <a:pt x="444" y="273"/>
                  </a:lnTo>
                  <a:lnTo>
                    <a:pt x="461" y="233"/>
                  </a:lnTo>
                  <a:lnTo>
                    <a:pt x="441" y="186"/>
                  </a:lnTo>
                  <a:lnTo>
                    <a:pt x="371" y="170"/>
                  </a:lnTo>
                  <a:lnTo>
                    <a:pt x="369" y="191"/>
                  </a:lnTo>
                  <a:lnTo>
                    <a:pt x="323" y="190"/>
                  </a:lnTo>
                  <a:lnTo>
                    <a:pt x="275" y="112"/>
                  </a:lnTo>
                  <a:lnTo>
                    <a:pt x="193" y="0"/>
                  </a:lnTo>
                  <a:lnTo>
                    <a:pt x="171" y="4"/>
                  </a:lnTo>
                  <a:lnTo>
                    <a:pt x="149" y="43"/>
                  </a:lnTo>
                  <a:lnTo>
                    <a:pt x="105" y="28"/>
                  </a:lnTo>
                  <a:lnTo>
                    <a:pt x="107" y="80"/>
                  </a:lnTo>
                  <a:lnTo>
                    <a:pt x="88" y="11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4">
              <a:extLst>
                <a:ext uri="{FF2B5EF4-FFF2-40B4-BE49-F238E27FC236}">
                  <a16:creationId xmlns:a16="http://schemas.microsoft.com/office/drawing/2014/main" id="{34120237-1026-4CC2-B03A-7B308FA7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1881"/>
              <a:ext cx="268" cy="386"/>
            </a:xfrm>
            <a:custGeom>
              <a:avLst/>
              <a:gdLst>
                <a:gd name="T0" fmla="*/ 198 w 268"/>
                <a:gd name="T1" fmla="*/ 320 h 386"/>
                <a:gd name="T2" fmla="*/ 249 w 268"/>
                <a:gd name="T3" fmla="*/ 309 h 386"/>
                <a:gd name="T4" fmla="*/ 268 w 268"/>
                <a:gd name="T5" fmla="*/ 272 h 386"/>
                <a:gd name="T6" fmla="*/ 266 w 268"/>
                <a:gd name="T7" fmla="*/ 219 h 386"/>
                <a:gd name="T8" fmla="*/ 218 w 268"/>
                <a:gd name="T9" fmla="*/ 223 h 386"/>
                <a:gd name="T10" fmla="*/ 191 w 268"/>
                <a:gd name="T11" fmla="*/ 180 h 386"/>
                <a:gd name="T12" fmla="*/ 170 w 268"/>
                <a:gd name="T13" fmla="*/ 184 h 386"/>
                <a:gd name="T14" fmla="*/ 147 w 268"/>
                <a:gd name="T15" fmla="*/ 116 h 386"/>
                <a:gd name="T16" fmla="*/ 158 w 268"/>
                <a:gd name="T17" fmla="*/ 57 h 386"/>
                <a:gd name="T18" fmla="*/ 116 w 268"/>
                <a:gd name="T19" fmla="*/ 0 h 386"/>
                <a:gd name="T20" fmla="*/ 104 w 268"/>
                <a:gd name="T21" fmla="*/ 17 h 386"/>
                <a:gd name="T22" fmla="*/ 85 w 268"/>
                <a:gd name="T23" fmla="*/ 5 h 386"/>
                <a:gd name="T24" fmla="*/ 69 w 268"/>
                <a:gd name="T25" fmla="*/ 18 h 386"/>
                <a:gd name="T26" fmla="*/ 53 w 268"/>
                <a:gd name="T27" fmla="*/ 5 h 386"/>
                <a:gd name="T28" fmla="*/ 35 w 268"/>
                <a:gd name="T29" fmla="*/ 19 h 386"/>
                <a:gd name="T30" fmla="*/ 33 w 268"/>
                <a:gd name="T31" fmla="*/ 41 h 386"/>
                <a:gd name="T32" fmla="*/ 33 w 268"/>
                <a:gd name="T33" fmla="*/ 41 h 386"/>
                <a:gd name="T34" fmla="*/ 49 w 268"/>
                <a:gd name="T35" fmla="*/ 63 h 386"/>
                <a:gd name="T36" fmla="*/ 13 w 268"/>
                <a:gd name="T37" fmla="*/ 89 h 386"/>
                <a:gd name="T38" fmla="*/ 0 w 268"/>
                <a:gd name="T39" fmla="*/ 152 h 386"/>
                <a:gd name="T40" fmla="*/ 39 w 268"/>
                <a:gd name="T41" fmla="*/ 202 h 386"/>
                <a:gd name="T42" fmla="*/ 26 w 268"/>
                <a:gd name="T43" fmla="*/ 246 h 386"/>
                <a:gd name="T44" fmla="*/ 44 w 268"/>
                <a:gd name="T45" fmla="*/ 258 h 386"/>
                <a:gd name="T46" fmla="*/ 34 w 268"/>
                <a:gd name="T47" fmla="*/ 277 h 386"/>
                <a:gd name="T48" fmla="*/ 42 w 268"/>
                <a:gd name="T49" fmla="*/ 298 h 386"/>
                <a:gd name="T50" fmla="*/ 76 w 268"/>
                <a:gd name="T51" fmla="*/ 329 h 386"/>
                <a:gd name="T52" fmla="*/ 120 w 268"/>
                <a:gd name="T53" fmla="*/ 345 h 386"/>
                <a:gd name="T54" fmla="*/ 127 w 268"/>
                <a:gd name="T55" fmla="*/ 367 h 386"/>
                <a:gd name="T56" fmla="*/ 161 w 268"/>
                <a:gd name="T57" fmla="*/ 386 h 386"/>
                <a:gd name="T58" fmla="*/ 193 w 268"/>
                <a:gd name="T59" fmla="*/ 357 h 386"/>
                <a:gd name="T60" fmla="*/ 180 w 268"/>
                <a:gd name="T61" fmla="*/ 338 h 386"/>
                <a:gd name="T62" fmla="*/ 198 w 268"/>
                <a:gd name="T63" fmla="*/ 32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8" h="386">
                  <a:moveTo>
                    <a:pt x="198" y="320"/>
                  </a:moveTo>
                  <a:lnTo>
                    <a:pt x="249" y="309"/>
                  </a:lnTo>
                  <a:lnTo>
                    <a:pt x="268" y="272"/>
                  </a:lnTo>
                  <a:lnTo>
                    <a:pt x="266" y="219"/>
                  </a:lnTo>
                  <a:lnTo>
                    <a:pt x="218" y="223"/>
                  </a:lnTo>
                  <a:lnTo>
                    <a:pt x="191" y="180"/>
                  </a:lnTo>
                  <a:lnTo>
                    <a:pt x="170" y="184"/>
                  </a:lnTo>
                  <a:lnTo>
                    <a:pt x="147" y="116"/>
                  </a:lnTo>
                  <a:lnTo>
                    <a:pt x="158" y="57"/>
                  </a:lnTo>
                  <a:lnTo>
                    <a:pt x="116" y="0"/>
                  </a:lnTo>
                  <a:lnTo>
                    <a:pt x="104" y="17"/>
                  </a:lnTo>
                  <a:lnTo>
                    <a:pt x="85" y="5"/>
                  </a:lnTo>
                  <a:lnTo>
                    <a:pt x="69" y="18"/>
                  </a:lnTo>
                  <a:lnTo>
                    <a:pt x="53" y="5"/>
                  </a:lnTo>
                  <a:lnTo>
                    <a:pt x="35" y="19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49" y="63"/>
                  </a:lnTo>
                  <a:lnTo>
                    <a:pt x="13" y="89"/>
                  </a:lnTo>
                  <a:lnTo>
                    <a:pt x="0" y="152"/>
                  </a:lnTo>
                  <a:lnTo>
                    <a:pt x="39" y="202"/>
                  </a:lnTo>
                  <a:lnTo>
                    <a:pt x="26" y="246"/>
                  </a:lnTo>
                  <a:lnTo>
                    <a:pt x="44" y="258"/>
                  </a:lnTo>
                  <a:lnTo>
                    <a:pt x="34" y="277"/>
                  </a:lnTo>
                  <a:lnTo>
                    <a:pt x="42" y="298"/>
                  </a:lnTo>
                  <a:lnTo>
                    <a:pt x="76" y="329"/>
                  </a:lnTo>
                  <a:lnTo>
                    <a:pt x="120" y="345"/>
                  </a:lnTo>
                  <a:lnTo>
                    <a:pt x="127" y="367"/>
                  </a:lnTo>
                  <a:lnTo>
                    <a:pt x="161" y="386"/>
                  </a:lnTo>
                  <a:lnTo>
                    <a:pt x="193" y="357"/>
                  </a:lnTo>
                  <a:lnTo>
                    <a:pt x="180" y="338"/>
                  </a:lnTo>
                  <a:lnTo>
                    <a:pt x="198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5">
              <a:extLst>
                <a:ext uri="{FF2B5EF4-FFF2-40B4-BE49-F238E27FC236}">
                  <a16:creationId xmlns:a16="http://schemas.microsoft.com/office/drawing/2014/main" id="{7FC5A069-FEB6-497C-8128-315E7A4EA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034"/>
              <a:ext cx="502" cy="389"/>
            </a:xfrm>
            <a:custGeom>
              <a:avLst/>
              <a:gdLst>
                <a:gd name="T0" fmla="*/ 43 w 502"/>
                <a:gd name="T1" fmla="*/ 100 h 389"/>
                <a:gd name="T2" fmla="*/ 0 w 502"/>
                <a:gd name="T3" fmla="*/ 150 h 389"/>
                <a:gd name="T4" fmla="*/ 48 w 502"/>
                <a:gd name="T5" fmla="*/ 228 h 389"/>
                <a:gd name="T6" fmla="*/ 94 w 502"/>
                <a:gd name="T7" fmla="*/ 229 h 389"/>
                <a:gd name="T8" fmla="*/ 97 w 502"/>
                <a:gd name="T9" fmla="*/ 209 h 389"/>
                <a:gd name="T10" fmla="*/ 167 w 502"/>
                <a:gd name="T11" fmla="*/ 224 h 389"/>
                <a:gd name="T12" fmla="*/ 186 w 502"/>
                <a:gd name="T13" fmla="*/ 271 h 389"/>
                <a:gd name="T14" fmla="*/ 169 w 502"/>
                <a:gd name="T15" fmla="*/ 312 h 389"/>
                <a:gd name="T16" fmla="*/ 177 w 502"/>
                <a:gd name="T17" fmla="*/ 352 h 389"/>
                <a:gd name="T18" fmla="*/ 215 w 502"/>
                <a:gd name="T19" fmla="*/ 363 h 389"/>
                <a:gd name="T20" fmla="*/ 273 w 502"/>
                <a:gd name="T21" fmla="*/ 389 h 389"/>
                <a:gd name="T22" fmla="*/ 287 w 502"/>
                <a:gd name="T23" fmla="*/ 374 h 389"/>
                <a:gd name="T24" fmla="*/ 333 w 502"/>
                <a:gd name="T25" fmla="*/ 365 h 389"/>
                <a:gd name="T26" fmla="*/ 333 w 502"/>
                <a:gd name="T27" fmla="*/ 365 h 389"/>
                <a:gd name="T28" fmla="*/ 476 w 502"/>
                <a:gd name="T29" fmla="*/ 304 h 389"/>
                <a:gd name="T30" fmla="*/ 491 w 502"/>
                <a:gd name="T31" fmla="*/ 276 h 389"/>
                <a:gd name="T32" fmla="*/ 482 w 502"/>
                <a:gd name="T33" fmla="*/ 257 h 389"/>
                <a:gd name="T34" fmla="*/ 502 w 502"/>
                <a:gd name="T35" fmla="*/ 219 h 389"/>
                <a:gd name="T36" fmla="*/ 448 w 502"/>
                <a:gd name="T37" fmla="*/ 181 h 389"/>
                <a:gd name="T38" fmla="*/ 432 w 502"/>
                <a:gd name="T39" fmla="*/ 140 h 389"/>
                <a:gd name="T40" fmla="*/ 437 w 502"/>
                <a:gd name="T41" fmla="*/ 117 h 389"/>
                <a:gd name="T42" fmla="*/ 396 w 502"/>
                <a:gd name="T43" fmla="*/ 100 h 389"/>
                <a:gd name="T44" fmla="*/ 374 w 502"/>
                <a:gd name="T45" fmla="*/ 80 h 389"/>
                <a:gd name="T46" fmla="*/ 371 w 502"/>
                <a:gd name="T47" fmla="*/ 58 h 389"/>
                <a:gd name="T48" fmla="*/ 355 w 502"/>
                <a:gd name="T49" fmla="*/ 69 h 389"/>
                <a:gd name="T50" fmla="*/ 309 w 502"/>
                <a:gd name="T51" fmla="*/ 52 h 389"/>
                <a:gd name="T52" fmla="*/ 292 w 502"/>
                <a:gd name="T53" fmla="*/ 39 h 389"/>
                <a:gd name="T54" fmla="*/ 296 w 502"/>
                <a:gd name="T55" fmla="*/ 16 h 389"/>
                <a:gd name="T56" fmla="*/ 278 w 502"/>
                <a:gd name="T57" fmla="*/ 5 h 389"/>
                <a:gd name="T58" fmla="*/ 208 w 502"/>
                <a:gd name="T59" fmla="*/ 108 h 389"/>
                <a:gd name="T60" fmla="*/ 175 w 502"/>
                <a:gd name="T61" fmla="*/ 81 h 389"/>
                <a:gd name="T62" fmla="*/ 151 w 502"/>
                <a:gd name="T63" fmla="*/ 76 h 389"/>
                <a:gd name="T64" fmla="*/ 131 w 502"/>
                <a:gd name="T65" fmla="*/ 87 h 389"/>
                <a:gd name="T66" fmla="*/ 109 w 502"/>
                <a:gd name="T67" fmla="*/ 75 h 389"/>
                <a:gd name="T68" fmla="*/ 100 w 502"/>
                <a:gd name="T69" fmla="*/ 56 h 389"/>
                <a:gd name="T70" fmla="*/ 80 w 502"/>
                <a:gd name="T71" fmla="*/ 49 h 389"/>
                <a:gd name="T72" fmla="*/ 60 w 502"/>
                <a:gd name="T73" fmla="*/ 0 h 389"/>
                <a:gd name="T74" fmla="*/ 43 w 502"/>
                <a:gd name="T75" fmla="*/ 10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2" h="389">
                  <a:moveTo>
                    <a:pt x="43" y="100"/>
                  </a:moveTo>
                  <a:lnTo>
                    <a:pt x="0" y="150"/>
                  </a:lnTo>
                  <a:lnTo>
                    <a:pt x="48" y="228"/>
                  </a:lnTo>
                  <a:lnTo>
                    <a:pt x="94" y="229"/>
                  </a:lnTo>
                  <a:lnTo>
                    <a:pt x="97" y="209"/>
                  </a:lnTo>
                  <a:lnTo>
                    <a:pt x="167" y="224"/>
                  </a:lnTo>
                  <a:lnTo>
                    <a:pt x="186" y="271"/>
                  </a:lnTo>
                  <a:lnTo>
                    <a:pt x="169" y="312"/>
                  </a:lnTo>
                  <a:lnTo>
                    <a:pt x="177" y="352"/>
                  </a:lnTo>
                  <a:lnTo>
                    <a:pt x="215" y="363"/>
                  </a:lnTo>
                  <a:lnTo>
                    <a:pt x="273" y="389"/>
                  </a:lnTo>
                  <a:lnTo>
                    <a:pt x="287" y="374"/>
                  </a:lnTo>
                  <a:lnTo>
                    <a:pt x="333" y="365"/>
                  </a:lnTo>
                  <a:lnTo>
                    <a:pt x="333" y="365"/>
                  </a:lnTo>
                  <a:lnTo>
                    <a:pt x="476" y="304"/>
                  </a:lnTo>
                  <a:lnTo>
                    <a:pt x="491" y="276"/>
                  </a:lnTo>
                  <a:lnTo>
                    <a:pt x="482" y="257"/>
                  </a:lnTo>
                  <a:lnTo>
                    <a:pt x="502" y="219"/>
                  </a:lnTo>
                  <a:lnTo>
                    <a:pt x="448" y="181"/>
                  </a:lnTo>
                  <a:lnTo>
                    <a:pt x="432" y="140"/>
                  </a:lnTo>
                  <a:lnTo>
                    <a:pt x="437" y="117"/>
                  </a:lnTo>
                  <a:lnTo>
                    <a:pt x="396" y="100"/>
                  </a:lnTo>
                  <a:lnTo>
                    <a:pt x="374" y="80"/>
                  </a:lnTo>
                  <a:lnTo>
                    <a:pt x="371" y="58"/>
                  </a:lnTo>
                  <a:lnTo>
                    <a:pt x="355" y="69"/>
                  </a:lnTo>
                  <a:lnTo>
                    <a:pt x="309" y="52"/>
                  </a:lnTo>
                  <a:lnTo>
                    <a:pt x="292" y="39"/>
                  </a:lnTo>
                  <a:lnTo>
                    <a:pt x="296" y="16"/>
                  </a:lnTo>
                  <a:lnTo>
                    <a:pt x="278" y="5"/>
                  </a:lnTo>
                  <a:lnTo>
                    <a:pt x="208" y="108"/>
                  </a:lnTo>
                  <a:lnTo>
                    <a:pt x="175" y="81"/>
                  </a:lnTo>
                  <a:lnTo>
                    <a:pt x="151" y="76"/>
                  </a:lnTo>
                  <a:lnTo>
                    <a:pt x="131" y="87"/>
                  </a:lnTo>
                  <a:lnTo>
                    <a:pt x="109" y="75"/>
                  </a:lnTo>
                  <a:lnTo>
                    <a:pt x="100" y="56"/>
                  </a:lnTo>
                  <a:lnTo>
                    <a:pt x="80" y="49"/>
                  </a:lnTo>
                  <a:lnTo>
                    <a:pt x="60" y="0"/>
                  </a:lnTo>
                  <a:lnTo>
                    <a:pt x="43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56">
              <a:extLst>
                <a:ext uri="{FF2B5EF4-FFF2-40B4-BE49-F238E27FC236}">
                  <a16:creationId xmlns:a16="http://schemas.microsoft.com/office/drawing/2014/main" id="{5B2D1E03-BA2B-4619-87F2-3958171CF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307"/>
              <a:ext cx="329" cy="500"/>
            </a:xfrm>
            <a:custGeom>
              <a:avLst/>
              <a:gdLst>
                <a:gd name="T0" fmla="*/ 282 w 329"/>
                <a:gd name="T1" fmla="*/ 0 h 500"/>
                <a:gd name="T2" fmla="*/ 245 w 329"/>
                <a:gd name="T3" fmla="*/ 20 h 500"/>
                <a:gd name="T4" fmla="*/ 221 w 329"/>
                <a:gd name="T5" fmla="*/ 56 h 500"/>
                <a:gd name="T6" fmla="*/ 196 w 329"/>
                <a:gd name="T7" fmla="*/ 62 h 500"/>
                <a:gd name="T8" fmla="*/ 189 w 329"/>
                <a:gd name="T9" fmla="*/ 93 h 500"/>
                <a:gd name="T10" fmla="*/ 189 w 329"/>
                <a:gd name="T11" fmla="*/ 116 h 500"/>
                <a:gd name="T12" fmla="*/ 170 w 329"/>
                <a:gd name="T13" fmla="*/ 107 h 500"/>
                <a:gd name="T14" fmla="*/ 159 w 329"/>
                <a:gd name="T15" fmla="*/ 145 h 500"/>
                <a:gd name="T16" fmla="*/ 139 w 329"/>
                <a:gd name="T17" fmla="*/ 162 h 500"/>
                <a:gd name="T18" fmla="*/ 144 w 329"/>
                <a:gd name="T19" fmla="*/ 183 h 500"/>
                <a:gd name="T20" fmla="*/ 119 w 329"/>
                <a:gd name="T21" fmla="*/ 186 h 500"/>
                <a:gd name="T22" fmla="*/ 94 w 329"/>
                <a:gd name="T23" fmla="*/ 230 h 500"/>
                <a:gd name="T24" fmla="*/ 51 w 329"/>
                <a:gd name="T25" fmla="*/ 243 h 500"/>
                <a:gd name="T26" fmla="*/ 0 w 329"/>
                <a:gd name="T27" fmla="*/ 291 h 500"/>
                <a:gd name="T28" fmla="*/ 16 w 329"/>
                <a:gd name="T29" fmla="*/ 358 h 500"/>
                <a:gd name="T30" fmla="*/ 47 w 329"/>
                <a:gd name="T31" fmla="*/ 419 h 500"/>
                <a:gd name="T32" fmla="*/ 68 w 329"/>
                <a:gd name="T33" fmla="*/ 463 h 500"/>
                <a:gd name="T34" fmla="*/ 125 w 329"/>
                <a:gd name="T35" fmla="*/ 500 h 500"/>
                <a:gd name="T36" fmla="*/ 178 w 329"/>
                <a:gd name="T37" fmla="*/ 468 h 500"/>
                <a:gd name="T38" fmla="*/ 178 w 329"/>
                <a:gd name="T39" fmla="*/ 491 h 500"/>
                <a:gd name="T40" fmla="*/ 197 w 329"/>
                <a:gd name="T41" fmla="*/ 474 h 500"/>
                <a:gd name="T42" fmla="*/ 217 w 329"/>
                <a:gd name="T43" fmla="*/ 474 h 500"/>
                <a:gd name="T44" fmla="*/ 262 w 329"/>
                <a:gd name="T45" fmla="*/ 500 h 500"/>
                <a:gd name="T46" fmla="*/ 262 w 329"/>
                <a:gd name="T47" fmla="*/ 472 h 500"/>
                <a:gd name="T48" fmla="*/ 277 w 329"/>
                <a:gd name="T49" fmla="*/ 366 h 500"/>
                <a:gd name="T50" fmla="*/ 299 w 329"/>
                <a:gd name="T51" fmla="*/ 322 h 500"/>
                <a:gd name="T52" fmla="*/ 292 w 329"/>
                <a:gd name="T53" fmla="*/ 270 h 500"/>
                <a:gd name="T54" fmla="*/ 318 w 329"/>
                <a:gd name="T55" fmla="*/ 236 h 500"/>
                <a:gd name="T56" fmla="*/ 329 w 329"/>
                <a:gd name="T57" fmla="*/ 191 h 500"/>
                <a:gd name="T58" fmla="*/ 301 w 329"/>
                <a:gd name="T59" fmla="*/ 108 h 500"/>
                <a:gd name="T60" fmla="*/ 297 w 329"/>
                <a:gd name="T61" fmla="*/ 31 h 500"/>
                <a:gd name="T62" fmla="*/ 282 w 329"/>
                <a:gd name="T6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9" h="500">
                  <a:moveTo>
                    <a:pt x="282" y="0"/>
                  </a:moveTo>
                  <a:lnTo>
                    <a:pt x="245" y="20"/>
                  </a:lnTo>
                  <a:lnTo>
                    <a:pt x="221" y="56"/>
                  </a:lnTo>
                  <a:lnTo>
                    <a:pt x="196" y="62"/>
                  </a:lnTo>
                  <a:lnTo>
                    <a:pt x="189" y="93"/>
                  </a:lnTo>
                  <a:lnTo>
                    <a:pt x="189" y="116"/>
                  </a:lnTo>
                  <a:lnTo>
                    <a:pt x="170" y="107"/>
                  </a:lnTo>
                  <a:lnTo>
                    <a:pt x="159" y="145"/>
                  </a:lnTo>
                  <a:lnTo>
                    <a:pt x="139" y="162"/>
                  </a:lnTo>
                  <a:lnTo>
                    <a:pt x="144" y="183"/>
                  </a:lnTo>
                  <a:lnTo>
                    <a:pt x="119" y="186"/>
                  </a:lnTo>
                  <a:lnTo>
                    <a:pt x="94" y="230"/>
                  </a:lnTo>
                  <a:lnTo>
                    <a:pt x="51" y="243"/>
                  </a:lnTo>
                  <a:lnTo>
                    <a:pt x="0" y="291"/>
                  </a:lnTo>
                  <a:lnTo>
                    <a:pt x="16" y="358"/>
                  </a:lnTo>
                  <a:lnTo>
                    <a:pt x="47" y="419"/>
                  </a:lnTo>
                  <a:lnTo>
                    <a:pt x="68" y="463"/>
                  </a:lnTo>
                  <a:lnTo>
                    <a:pt x="125" y="500"/>
                  </a:lnTo>
                  <a:lnTo>
                    <a:pt x="178" y="468"/>
                  </a:lnTo>
                  <a:lnTo>
                    <a:pt x="178" y="491"/>
                  </a:lnTo>
                  <a:lnTo>
                    <a:pt x="197" y="474"/>
                  </a:lnTo>
                  <a:lnTo>
                    <a:pt x="217" y="474"/>
                  </a:lnTo>
                  <a:lnTo>
                    <a:pt x="262" y="500"/>
                  </a:lnTo>
                  <a:lnTo>
                    <a:pt x="262" y="472"/>
                  </a:lnTo>
                  <a:lnTo>
                    <a:pt x="277" y="366"/>
                  </a:lnTo>
                  <a:lnTo>
                    <a:pt x="299" y="322"/>
                  </a:lnTo>
                  <a:lnTo>
                    <a:pt x="292" y="270"/>
                  </a:lnTo>
                  <a:lnTo>
                    <a:pt x="318" y="236"/>
                  </a:lnTo>
                  <a:lnTo>
                    <a:pt x="329" y="191"/>
                  </a:lnTo>
                  <a:lnTo>
                    <a:pt x="301" y="108"/>
                  </a:lnTo>
                  <a:lnTo>
                    <a:pt x="297" y="31"/>
                  </a:lnTo>
                  <a:lnTo>
                    <a:pt x="28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57">
              <a:extLst>
                <a:ext uri="{FF2B5EF4-FFF2-40B4-BE49-F238E27FC236}">
                  <a16:creationId xmlns:a16="http://schemas.microsoft.com/office/drawing/2014/main" id="{61EF84D0-4BBD-4F2E-BA67-B2057B4001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2" y="2315"/>
              <a:ext cx="369" cy="554"/>
            </a:xfrm>
            <a:custGeom>
              <a:avLst/>
              <a:gdLst>
                <a:gd name="T0" fmla="*/ 36 w 369"/>
                <a:gd name="T1" fmla="*/ 23 h 554"/>
                <a:gd name="T2" fmla="*/ 40 w 369"/>
                <a:gd name="T3" fmla="*/ 100 h 554"/>
                <a:gd name="T4" fmla="*/ 67 w 369"/>
                <a:gd name="T5" fmla="*/ 183 h 554"/>
                <a:gd name="T6" fmla="*/ 57 w 369"/>
                <a:gd name="T7" fmla="*/ 229 h 554"/>
                <a:gd name="T8" fmla="*/ 31 w 369"/>
                <a:gd name="T9" fmla="*/ 262 h 554"/>
                <a:gd name="T10" fmla="*/ 38 w 369"/>
                <a:gd name="T11" fmla="*/ 315 h 554"/>
                <a:gd name="T12" fmla="*/ 16 w 369"/>
                <a:gd name="T13" fmla="*/ 358 h 554"/>
                <a:gd name="T14" fmla="*/ 0 w 369"/>
                <a:gd name="T15" fmla="*/ 465 h 554"/>
                <a:gd name="T16" fmla="*/ 44 w 369"/>
                <a:gd name="T17" fmla="*/ 470 h 554"/>
                <a:gd name="T18" fmla="*/ 70 w 369"/>
                <a:gd name="T19" fmla="*/ 502 h 554"/>
                <a:gd name="T20" fmla="*/ 134 w 369"/>
                <a:gd name="T21" fmla="*/ 473 h 554"/>
                <a:gd name="T22" fmla="*/ 152 w 369"/>
                <a:gd name="T23" fmla="*/ 483 h 554"/>
                <a:gd name="T24" fmla="*/ 170 w 369"/>
                <a:gd name="T25" fmla="*/ 467 h 554"/>
                <a:gd name="T26" fmla="*/ 174 w 369"/>
                <a:gd name="T27" fmla="*/ 510 h 554"/>
                <a:gd name="T28" fmla="*/ 243 w 369"/>
                <a:gd name="T29" fmla="*/ 516 h 554"/>
                <a:gd name="T30" fmla="*/ 243 w 369"/>
                <a:gd name="T31" fmla="*/ 537 h 554"/>
                <a:gd name="T32" fmla="*/ 282 w 369"/>
                <a:gd name="T33" fmla="*/ 554 h 554"/>
                <a:gd name="T34" fmla="*/ 314 w 369"/>
                <a:gd name="T35" fmla="*/ 518 h 554"/>
                <a:gd name="T36" fmla="*/ 331 w 369"/>
                <a:gd name="T37" fmla="*/ 518 h 554"/>
                <a:gd name="T38" fmla="*/ 338 w 369"/>
                <a:gd name="T39" fmla="*/ 516 h 554"/>
                <a:gd name="T40" fmla="*/ 340 w 369"/>
                <a:gd name="T41" fmla="*/ 481 h 554"/>
                <a:gd name="T42" fmla="*/ 266 w 369"/>
                <a:gd name="T43" fmla="*/ 439 h 554"/>
                <a:gd name="T44" fmla="*/ 255 w 369"/>
                <a:gd name="T45" fmla="*/ 419 h 554"/>
                <a:gd name="T46" fmla="*/ 279 w 369"/>
                <a:gd name="T47" fmla="*/ 382 h 554"/>
                <a:gd name="T48" fmla="*/ 309 w 369"/>
                <a:gd name="T49" fmla="*/ 392 h 554"/>
                <a:gd name="T50" fmla="*/ 328 w 369"/>
                <a:gd name="T51" fmla="*/ 374 h 554"/>
                <a:gd name="T52" fmla="*/ 306 w 369"/>
                <a:gd name="T53" fmla="*/ 357 h 554"/>
                <a:gd name="T54" fmla="*/ 324 w 369"/>
                <a:gd name="T55" fmla="*/ 307 h 554"/>
                <a:gd name="T56" fmla="*/ 367 w 369"/>
                <a:gd name="T57" fmla="*/ 305 h 554"/>
                <a:gd name="T58" fmla="*/ 369 w 369"/>
                <a:gd name="T59" fmla="*/ 280 h 554"/>
                <a:gd name="T60" fmla="*/ 326 w 369"/>
                <a:gd name="T61" fmla="*/ 274 h 554"/>
                <a:gd name="T62" fmla="*/ 286 w 369"/>
                <a:gd name="T63" fmla="*/ 244 h 554"/>
                <a:gd name="T64" fmla="*/ 264 w 369"/>
                <a:gd name="T65" fmla="*/ 248 h 554"/>
                <a:gd name="T66" fmla="*/ 257 w 369"/>
                <a:gd name="T67" fmla="*/ 118 h 554"/>
                <a:gd name="T68" fmla="*/ 235 w 369"/>
                <a:gd name="T69" fmla="*/ 131 h 554"/>
                <a:gd name="T70" fmla="*/ 174 w 369"/>
                <a:gd name="T71" fmla="*/ 117 h 554"/>
                <a:gd name="T72" fmla="*/ 155 w 369"/>
                <a:gd name="T73" fmla="*/ 124 h 554"/>
                <a:gd name="T74" fmla="*/ 163 w 369"/>
                <a:gd name="T75" fmla="*/ 78 h 554"/>
                <a:gd name="T76" fmla="*/ 139 w 369"/>
                <a:gd name="T77" fmla="*/ 20 h 554"/>
                <a:gd name="T78" fmla="*/ 102 w 369"/>
                <a:gd name="T79" fmla="*/ 0 h 554"/>
                <a:gd name="T80" fmla="*/ 36 w 369"/>
                <a:gd name="T81" fmla="*/ 23 h 554"/>
                <a:gd name="T82" fmla="*/ 104 w 369"/>
                <a:gd name="T83" fmla="*/ 417 h 554"/>
                <a:gd name="T84" fmla="*/ 138 w 369"/>
                <a:gd name="T85" fmla="*/ 437 h 554"/>
                <a:gd name="T86" fmla="*/ 120 w 369"/>
                <a:gd name="T87" fmla="*/ 463 h 554"/>
                <a:gd name="T88" fmla="*/ 90 w 369"/>
                <a:gd name="T89" fmla="*/ 472 h 554"/>
                <a:gd name="T90" fmla="*/ 75 w 369"/>
                <a:gd name="T91" fmla="*/ 456 h 554"/>
                <a:gd name="T92" fmla="*/ 85 w 369"/>
                <a:gd name="T93" fmla="*/ 433 h 554"/>
                <a:gd name="T94" fmla="*/ 104 w 369"/>
                <a:gd name="T95" fmla="*/ 417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9" h="554">
                  <a:moveTo>
                    <a:pt x="36" y="23"/>
                  </a:moveTo>
                  <a:lnTo>
                    <a:pt x="40" y="100"/>
                  </a:lnTo>
                  <a:lnTo>
                    <a:pt x="67" y="183"/>
                  </a:lnTo>
                  <a:lnTo>
                    <a:pt x="57" y="229"/>
                  </a:lnTo>
                  <a:lnTo>
                    <a:pt x="31" y="262"/>
                  </a:lnTo>
                  <a:lnTo>
                    <a:pt x="38" y="315"/>
                  </a:lnTo>
                  <a:lnTo>
                    <a:pt x="16" y="358"/>
                  </a:lnTo>
                  <a:lnTo>
                    <a:pt x="0" y="465"/>
                  </a:lnTo>
                  <a:lnTo>
                    <a:pt x="44" y="470"/>
                  </a:lnTo>
                  <a:lnTo>
                    <a:pt x="70" y="502"/>
                  </a:lnTo>
                  <a:lnTo>
                    <a:pt x="134" y="473"/>
                  </a:lnTo>
                  <a:lnTo>
                    <a:pt x="152" y="483"/>
                  </a:lnTo>
                  <a:lnTo>
                    <a:pt x="170" y="467"/>
                  </a:lnTo>
                  <a:lnTo>
                    <a:pt x="174" y="510"/>
                  </a:lnTo>
                  <a:lnTo>
                    <a:pt x="243" y="516"/>
                  </a:lnTo>
                  <a:lnTo>
                    <a:pt x="243" y="537"/>
                  </a:lnTo>
                  <a:lnTo>
                    <a:pt x="282" y="554"/>
                  </a:lnTo>
                  <a:lnTo>
                    <a:pt x="314" y="518"/>
                  </a:lnTo>
                  <a:lnTo>
                    <a:pt x="331" y="518"/>
                  </a:lnTo>
                  <a:lnTo>
                    <a:pt x="338" y="516"/>
                  </a:lnTo>
                  <a:lnTo>
                    <a:pt x="340" y="481"/>
                  </a:lnTo>
                  <a:lnTo>
                    <a:pt x="266" y="439"/>
                  </a:lnTo>
                  <a:lnTo>
                    <a:pt x="255" y="419"/>
                  </a:lnTo>
                  <a:lnTo>
                    <a:pt x="279" y="382"/>
                  </a:lnTo>
                  <a:lnTo>
                    <a:pt x="309" y="392"/>
                  </a:lnTo>
                  <a:lnTo>
                    <a:pt x="328" y="374"/>
                  </a:lnTo>
                  <a:lnTo>
                    <a:pt x="306" y="357"/>
                  </a:lnTo>
                  <a:lnTo>
                    <a:pt x="324" y="307"/>
                  </a:lnTo>
                  <a:lnTo>
                    <a:pt x="367" y="305"/>
                  </a:lnTo>
                  <a:lnTo>
                    <a:pt x="369" y="280"/>
                  </a:lnTo>
                  <a:lnTo>
                    <a:pt x="326" y="274"/>
                  </a:lnTo>
                  <a:lnTo>
                    <a:pt x="286" y="244"/>
                  </a:lnTo>
                  <a:lnTo>
                    <a:pt x="264" y="248"/>
                  </a:lnTo>
                  <a:lnTo>
                    <a:pt x="257" y="118"/>
                  </a:lnTo>
                  <a:lnTo>
                    <a:pt x="235" y="131"/>
                  </a:lnTo>
                  <a:lnTo>
                    <a:pt x="174" y="117"/>
                  </a:lnTo>
                  <a:lnTo>
                    <a:pt x="155" y="124"/>
                  </a:lnTo>
                  <a:lnTo>
                    <a:pt x="163" y="78"/>
                  </a:lnTo>
                  <a:lnTo>
                    <a:pt x="139" y="20"/>
                  </a:lnTo>
                  <a:lnTo>
                    <a:pt x="102" y="0"/>
                  </a:lnTo>
                  <a:lnTo>
                    <a:pt x="36" y="23"/>
                  </a:lnTo>
                  <a:close/>
                  <a:moveTo>
                    <a:pt x="104" y="417"/>
                  </a:moveTo>
                  <a:lnTo>
                    <a:pt x="138" y="437"/>
                  </a:lnTo>
                  <a:lnTo>
                    <a:pt x="120" y="463"/>
                  </a:lnTo>
                  <a:lnTo>
                    <a:pt x="90" y="472"/>
                  </a:lnTo>
                  <a:lnTo>
                    <a:pt x="75" y="456"/>
                  </a:lnTo>
                  <a:lnTo>
                    <a:pt x="85" y="433"/>
                  </a:lnTo>
                  <a:lnTo>
                    <a:pt x="104" y="41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58">
              <a:extLst>
                <a:ext uri="{FF2B5EF4-FFF2-40B4-BE49-F238E27FC236}">
                  <a16:creationId xmlns:a16="http://schemas.microsoft.com/office/drawing/2014/main" id="{8692FF7C-E12B-4DFB-85F4-BF04D2C6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732"/>
              <a:ext cx="63" cy="55"/>
            </a:xfrm>
            <a:custGeom>
              <a:avLst/>
              <a:gdLst>
                <a:gd name="T0" fmla="*/ 63 w 63"/>
                <a:gd name="T1" fmla="*/ 20 h 55"/>
                <a:gd name="T2" fmla="*/ 29 w 63"/>
                <a:gd name="T3" fmla="*/ 0 h 55"/>
                <a:gd name="T4" fmla="*/ 10 w 63"/>
                <a:gd name="T5" fmla="*/ 16 h 55"/>
                <a:gd name="T6" fmla="*/ 0 w 63"/>
                <a:gd name="T7" fmla="*/ 39 h 55"/>
                <a:gd name="T8" fmla="*/ 15 w 63"/>
                <a:gd name="T9" fmla="*/ 55 h 55"/>
                <a:gd name="T10" fmla="*/ 45 w 63"/>
                <a:gd name="T11" fmla="*/ 46 h 55"/>
                <a:gd name="T12" fmla="*/ 63 w 63"/>
                <a:gd name="T13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5">
                  <a:moveTo>
                    <a:pt x="63" y="20"/>
                  </a:moveTo>
                  <a:lnTo>
                    <a:pt x="29" y="0"/>
                  </a:lnTo>
                  <a:lnTo>
                    <a:pt x="10" y="16"/>
                  </a:lnTo>
                  <a:lnTo>
                    <a:pt x="0" y="39"/>
                  </a:lnTo>
                  <a:lnTo>
                    <a:pt x="15" y="55"/>
                  </a:lnTo>
                  <a:lnTo>
                    <a:pt x="45" y="46"/>
                  </a:lnTo>
                  <a:lnTo>
                    <a:pt x="6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59">
              <a:extLst>
                <a:ext uri="{FF2B5EF4-FFF2-40B4-BE49-F238E27FC236}">
                  <a16:creationId xmlns:a16="http://schemas.microsoft.com/office/drawing/2014/main" id="{3006DA6E-1EEC-4AEC-99B8-7946B4E55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1807"/>
              <a:ext cx="387" cy="335"/>
            </a:xfrm>
            <a:custGeom>
              <a:avLst/>
              <a:gdLst>
                <a:gd name="T0" fmla="*/ 294 w 387"/>
                <a:gd name="T1" fmla="*/ 26 h 335"/>
                <a:gd name="T2" fmla="*/ 297 w 387"/>
                <a:gd name="T3" fmla="*/ 5 h 335"/>
                <a:gd name="T4" fmla="*/ 272 w 387"/>
                <a:gd name="T5" fmla="*/ 0 h 335"/>
                <a:gd name="T6" fmla="*/ 210 w 387"/>
                <a:gd name="T7" fmla="*/ 4 h 335"/>
                <a:gd name="T8" fmla="*/ 172 w 387"/>
                <a:gd name="T9" fmla="*/ 36 h 335"/>
                <a:gd name="T10" fmla="*/ 147 w 387"/>
                <a:gd name="T11" fmla="*/ 25 h 335"/>
                <a:gd name="T12" fmla="*/ 126 w 387"/>
                <a:gd name="T13" fmla="*/ 67 h 335"/>
                <a:gd name="T14" fmla="*/ 144 w 387"/>
                <a:gd name="T15" fmla="*/ 91 h 335"/>
                <a:gd name="T16" fmla="*/ 92 w 387"/>
                <a:gd name="T17" fmla="*/ 130 h 335"/>
                <a:gd name="T18" fmla="*/ 42 w 387"/>
                <a:gd name="T19" fmla="*/ 137 h 335"/>
                <a:gd name="T20" fmla="*/ 21 w 387"/>
                <a:gd name="T21" fmla="*/ 158 h 335"/>
                <a:gd name="T22" fmla="*/ 0 w 387"/>
                <a:gd name="T23" fmla="*/ 158 h 335"/>
                <a:gd name="T24" fmla="*/ 6 w 387"/>
                <a:gd name="T25" fmla="*/ 227 h 335"/>
                <a:gd name="T26" fmla="*/ 6 w 387"/>
                <a:gd name="T27" fmla="*/ 227 h 335"/>
                <a:gd name="T28" fmla="*/ 26 w 387"/>
                <a:gd name="T29" fmla="*/ 276 h 335"/>
                <a:gd name="T30" fmla="*/ 46 w 387"/>
                <a:gd name="T31" fmla="*/ 283 h 335"/>
                <a:gd name="T32" fmla="*/ 55 w 387"/>
                <a:gd name="T33" fmla="*/ 302 h 335"/>
                <a:gd name="T34" fmla="*/ 78 w 387"/>
                <a:gd name="T35" fmla="*/ 314 h 335"/>
                <a:gd name="T36" fmla="*/ 97 w 387"/>
                <a:gd name="T37" fmla="*/ 303 h 335"/>
                <a:gd name="T38" fmla="*/ 121 w 387"/>
                <a:gd name="T39" fmla="*/ 309 h 335"/>
                <a:gd name="T40" fmla="*/ 155 w 387"/>
                <a:gd name="T41" fmla="*/ 335 h 335"/>
                <a:gd name="T42" fmla="*/ 225 w 387"/>
                <a:gd name="T43" fmla="*/ 232 h 335"/>
                <a:gd name="T44" fmla="*/ 243 w 387"/>
                <a:gd name="T45" fmla="*/ 244 h 335"/>
                <a:gd name="T46" fmla="*/ 239 w 387"/>
                <a:gd name="T47" fmla="*/ 266 h 335"/>
                <a:gd name="T48" fmla="*/ 255 w 387"/>
                <a:gd name="T49" fmla="*/ 280 h 335"/>
                <a:gd name="T50" fmla="*/ 301 w 387"/>
                <a:gd name="T51" fmla="*/ 296 h 335"/>
                <a:gd name="T52" fmla="*/ 317 w 387"/>
                <a:gd name="T53" fmla="*/ 285 h 335"/>
                <a:gd name="T54" fmla="*/ 317 w 387"/>
                <a:gd name="T55" fmla="*/ 284 h 335"/>
                <a:gd name="T56" fmla="*/ 318 w 387"/>
                <a:gd name="T57" fmla="*/ 283 h 335"/>
                <a:gd name="T58" fmla="*/ 380 w 387"/>
                <a:gd name="T59" fmla="*/ 223 h 335"/>
                <a:gd name="T60" fmla="*/ 387 w 387"/>
                <a:gd name="T61" fmla="*/ 200 h 335"/>
                <a:gd name="T62" fmla="*/ 362 w 387"/>
                <a:gd name="T63" fmla="*/ 167 h 335"/>
                <a:gd name="T64" fmla="*/ 304 w 387"/>
                <a:gd name="T65" fmla="*/ 112 h 335"/>
                <a:gd name="T66" fmla="*/ 321 w 387"/>
                <a:gd name="T67" fmla="*/ 66 h 335"/>
                <a:gd name="T68" fmla="*/ 294 w 387"/>
                <a:gd name="T69" fmla="*/ 2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7" h="335">
                  <a:moveTo>
                    <a:pt x="294" y="26"/>
                  </a:moveTo>
                  <a:lnTo>
                    <a:pt x="297" y="5"/>
                  </a:lnTo>
                  <a:lnTo>
                    <a:pt x="272" y="0"/>
                  </a:lnTo>
                  <a:lnTo>
                    <a:pt x="210" y="4"/>
                  </a:lnTo>
                  <a:lnTo>
                    <a:pt x="172" y="36"/>
                  </a:lnTo>
                  <a:lnTo>
                    <a:pt x="147" y="25"/>
                  </a:lnTo>
                  <a:lnTo>
                    <a:pt x="126" y="67"/>
                  </a:lnTo>
                  <a:lnTo>
                    <a:pt x="144" y="91"/>
                  </a:lnTo>
                  <a:lnTo>
                    <a:pt x="92" y="130"/>
                  </a:lnTo>
                  <a:lnTo>
                    <a:pt x="42" y="137"/>
                  </a:lnTo>
                  <a:lnTo>
                    <a:pt x="21" y="158"/>
                  </a:lnTo>
                  <a:lnTo>
                    <a:pt x="0" y="158"/>
                  </a:lnTo>
                  <a:lnTo>
                    <a:pt x="6" y="227"/>
                  </a:lnTo>
                  <a:lnTo>
                    <a:pt x="6" y="227"/>
                  </a:lnTo>
                  <a:lnTo>
                    <a:pt x="26" y="276"/>
                  </a:lnTo>
                  <a:lnTo>
                    <a:pt x="46" y="283"/>
                  </a:lnTo>
                  <a:lnTo>
                    <a:pt x="55" y="302"/>
                  </a:lnTo>
                  <a:lnTo>
                    <a:pt x="78" y="314"/>
                  </a:lnTo>
                  <a:lnTo>
                    <a:pt x="97" y="303"/>
                  </a:lnTo>
                  <a:lnTo>
                    <a:pt x="121" y="309"/>
                  </a:lnTo>
                  <a:lnTo>
                    <a:pt x="155" y="335"/>
                  </a:lnTo>
                  <a:lnTo>
                    <a:pt x="225" y="232"/>
                  </a:lnTo>
                  <a:lnTo>
                    <a:pt x="243" y="244"/>
                  </a:lnTo>
                  <a:lnTo>
                    <a:pt x="239" y="266"/>
                  </a:lnTo>
                  <a:lnTo>
                    <a:pt x="255" y="280"/>
                  </a:lnTo>
                  <a:lnTo>
                    <a:pt x="301" y="296"/>
                  </a:lnTo>
                  <a:lnTo>
                    <a:pt x="317" y="285"/>
                  </a:lnTo>
                  <a:lnTo>
                    <a:pt x="317" y="284"/>
                  </a:lnTo>
                  <a:lnTo>
                    <a:pt x="318" y="283"/>
                  </a:lnTo>
                  <a:lnTo>
                    <a:pt x="380" y="223"/>
                  </a:lnTo>
                  <a:lnTo>
                    <a:pt x="387" y="200"/>
                  </a:lnTo>
                  <a:lnTo>
                    <a:pt x="362" y="167"/>
                  </a:lnTo>
                  <a:lnTo>
                    <a:pt x="304" y="112"/>
                  </a:lnTo>
                  <a:lnTo>
                    <a:pt x="321" y="66"/>
                  </a:lnTo>
                  <a:lnTo>
                    <a:pt x="294" y="2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61">
              <a:extLst>
                <a:ext uri="{FF2B5EF4-FFF2-40B4-BE49-F238E27FC236}">
                  <a16:creationId xmlns:a16="http://schemas.microsoft.com/office/drawing/2014/main" id="{3F57017A-828D-4155-8300-5CF0E18A1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1686"/>
              <a:ext cx="120" cy="214"/>
            </a:xfrm>
            <a:custGeom>
              <a:avLst/>
              <a:gdLst>
                <a:gd name="T0" fmla="*/ 89 w 120"/>
                <a:gd name="T1" fmla="*/ 214 h 214"/>
                <a:gd name="T2" fmla="*/ 116 w 120"/>
                <a:gd name="T3" fmla="*/ 180 h 214"/>
                <a:gd name="T4" fmla="*/ 120 w 120"/>
                <a:gd name="T5" fmla="*/ 139 h 214"/>
                <a:gd name="T6" fmla="*/ 108 w 120"/>
                <a:gd name="T7" fmla="*/ 122 h 214"/>
                <a:gd name="T8" fmla="*/ 50 w 120"/>
                <a:gd name="T9" fmla="*/ 100 h 214"/>
                <a:gd name="T10" fmla="*/ 0 w 120"/>
                <a:gd name="T1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14">
                  <a:moveTo>
                    <a:pt x="89" y="214"/>
                  </a:moveTo>
                  <a:lnTo>
                    <a:pt x="116" y="180"/>
                  </a:lnTo>
                  <a:lnTo>
                    <a:pt x="120" y="139"/>
                  </a:lnTo>
                  <a:lnTo>
                    <a:pt x="108" y="122"/>
                  </a:lnTo>
                  <a:lnTo>
                    <a:pt x="50" y="100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62">
              <a:extLst>
                <a:ext uri="{FF2B5EF4-FFF2-40B4-BE49-F238E27FC236}">
                  <a16:creationId xmlns:a16="http://schemas.microsoft.com/office/drawing/2014/main" id="{43E46CB4-C901-4AD5-A984-A3A8DB435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1784"/>
              <a:ext cx="163" cy="154"/>
            </a:xfrm>
            <a:custGeom>
              <a:avLst/>
              <a:gdLst>
                <a:gd name="T0" fmla="*/ 163 w 163"/>
                <a:gd name="T1" fmla="*/ 26 h 154"/>
                <a:gd name="T2" fmla="*/ 127 w 163"/>
                <a:gd name="T3" fmla="*/ 2 h 154"/>
                <a:gd name="T4" fmla="*/ 87 w 163"/>
                <a:gd name="T5" fmla="*/ 11 h 154"/>
                <a:gd name="T6" fmla="*/ 44 w 163"/>
                <a:gd name="T7" fmla="*/ 0 h 154"/>
                <a:gd name="T8" fmla="*/ 0 w 163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4">
                  <a:moveTo>
                    <a:pt x="163" y="26"/>
                  </a:moveTo>
                  <a:lnTo>
                    <a:pt x="127" y="2"/>
                  </a:lnTo>
                  <a:lnTo>
                    <a:pt x="87" y="11"/>
                  </a:lnTo>
                  <a:lnTo>
                    <a:pt x="44" y="0"/>
                  </a:lnTo>
                  <a:lnTo>
                    <a:pt x="0" y="15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463">
              <a:extLst>
                <a:ext uri="{FF2B5EF4-FFF2-40B4-BE49-F238E27FC236}">
                  <a16:creationId xmlns:a16="http://schemas.microsoft.com/office/drawing/2014/main" id="{648E3807-9453-4552-B692-55797A89B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236" cy="172"/>
            </a:xfrm>
            <a:custGeom>
              <a:avLst/>
              <a:gdLst>
                <a:gd name="T0" fmla="*/ 236 w 236"/>
                <a:gd name="T1" fmla="*/ 0 h 172"/>
                <a:gd name="T2" fmla="*/ 235 w 236"/>
                <a:gd name="T3" fmla="*/ 0 h 172"/>
                <a:gd name="T4" fmla="*/ 205 w 236"/>
                <a:gd name="T5" fmla="*/ 0 h 172"/>
                <a:gd name="T6" fmla="*/ 170 w 236"/>
                <a:gd name="T7" fmla="*/ 27 h 172"/>
                <a:gd name="T8" fmla="*/ 107 w 236"/>
                <a:gd name="T9" fmla="*/ 49 h 172"/>
                <a:gd name="T10" fmla="*/ 91 w 236"/>
                <a:gd name="T11" fmla="*/ 63 h 172"/>
                <a:gd name="T12" fmla="*/ 103 w 236"/>
                <a:gd name="T13" fmla="*/ 102 h 172"/>
                <a:gd name="T14" fmla="*/ 91 w 236"/>
                <a:gd name="T15" fmla="*/ 120 h 172"/>
                <a:gd name="T16" fmla="*/ 26 w 236"/>
                <a:gd name="T17" fmla="*/ 127 h 172"/>
                <a:gd name="T18" fmla="*/ 0 w 236"/>
                <a:gd name="T19" fmla="*/ 171 h 172"/>
                <a:gd name="T20" fmla="*/ 0 w 236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172">
                  <a:moveTo>
                    <a:pt x="236" y="0"/>
                  </a:moveTo>
                  <a:lnTo>
                    <a:pt x="235" y="0"/>
                  </a:lnTo>
                  <a:lnTo>
                    <a:pt x="205" y="0"/>
                  </a:lnTo>
                  <a:lnTo>
                    <a:pt x="170" y="27"/>
                  </a:lnTo>
                  <a:lnTo>
                    <a:pt x="107" y="49"/>
                  </a:lnTo>
                  <a:lnTo>
                    <a:pt x="91" y="63"/>
                  </a:lnTo>
                  <a:lnTo>
                    <a:pt x="103" y="102"/>
                  </a:lnTo>
                  <a:lnTo>
                    <a:pt x="91" y="120"/>
                  </a:lnTo>
                  <a:lnTo>
                    <a:pt x="26" y="127"/>
                  </a:lnTo>
                  <a:lnTo>
                    <a:pt x="0" y="171"/>
                  </a:lnTo>
                  <a:lnTo>
                    <a:pt x="0" y="172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464">
              <a:extLst>
                <a:ext uri="{FF2B5EF4-FFF2-40B4-BE49-F238E27FC236}">
                  <a16:creationId xmlns:a16="http://schemas.microsoft.com/office/drawing/2014/main" id="{BE292084-F342-4E8B-BE62-C38DC336CA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12" y="1838"/>
              <a:ext cx="37" cy="1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465">
              <a:extLst>
                <a:ext uri="{FF2B5EF4-FFF2-40B4-BE49-F238E27FC236}">
                  <a16:creationId xmlns:a16="http://schemas.microsoft.com/office/drawing/2014/main" id="{BE0369A4-71BF-4407-8AA7-F4D34E459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68"/>
              <a:ext cx="187" cy="63"/>
            </a:xfrm>
            <a:custGeom>
              <a:avLst/>
              <a:gdLst>
                <a:gd name="T0" fmla="*/ 0 w 187"/>
                <a:gd name="T1" fmla="*/ 0 h 63"/>
                <a:gd name="T2" fmla="*/ 42 w 187"/>
                <a:gd name="T3" fmla="*/ 47 h 63"/>
                <a:gd name="T4" fmla="*/ 89 w 187"/>
                <a:gd name="T5" fmla="*/ 48 h 63"/>
                <a:gd name="T6" fmla="*/ 111 w 187"/>
                <a:gd name="T7" fmla="*/ 35 h 63"/>
                <a:gd name="T8" fmla="*/ 143 w 187"/>
                <a:gd name="T9" fmla="*/ 63 h 63"/>
                <a:gd name="T10" fmla="*/ 187 w 187"/>
                <a:gd name="T11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63">
                  <a:moveTo>
                    <a:pt x="0" y="0"/>
                  </a:moveTo>
                  <a:lnTo>
                    <a:pt x="42" y="47"/>
                  </a:lnTo>
                  <a:lnTo>
                    <a:pt x="89" y="48"/>
                  </a:lnTo>
                  <a:lnTo>
                    <a:pt x="111" y="35"/>
                  </a:lnTo>
                  <a:lnTo>
                    <a:pt x="143" y="63"/>
                  </a:lnTo>
                  <a:lnTo>
                    <a:pt x="187" y="1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466">
              <a:extLst>
                <a:ext uri="{FF2B5EF4-FFF2-40B4-BE49-F238E27FC236}">
                  <a16:creationId xmlns:a16="http://schemas.microsoft.com/office/drawing/2014/main" id="{DB3259D6-75AA-4B6E-8D3C-B791FBFC9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1900"/>
              <a:ext cx="63" cy="159"/>
            </a:xfrm>
            <a:custGeom>
              <a:avLst/>
              <a:gdLst>
                <a:gd name="T0" fmla="*/ 0 w 63"/>
                <a:gd name="T1" fmla="*/ 159 h 159"/>
                <a:gd name="T2" fmla="*/ 41 w 63"/>
                <a:gd name="T3" fmla="*/ 124 h 159"/>
                <a:gd name="T4" fmla="*/ 30 w 63"/>
                <a:gd name="T5" fmla="*/ 31 h 159"/>
                <a:gd name="T6" fmla="*/ 34 w 63"/>
                <a:gd name="T7" fmla="*/ 9 h 159"/>
                <a:gd name="T8" fmla="*/ 63 w 63"/>
                <a:gd name="T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59">
                  <a:moveTo>
                    <a:pt x="0" y="159"/>
                  </a:moveTo>
                  <a:lnTo>
                    <a:pt x="41" y="124"/>
                  </a:lnTo>
                  <a:lnTo>
                    <a:pt x="30" y="31"/>
                  </a:lnTo>
                  <a:lnTo>
                    <a:pt x="34" y="9"/>
                  </a:lnTo>
                  <a:lnTo>
                    <a:pt x="63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D3F0B34D-79C7-4140-A02E-91844996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" y="1900"/>
              <a:ext cx="155" cy="51"/>
            </a:xfrm>
            <a:custGeom>
              <a:avLst/>
              <a:gdLst>
                <a:gd name="T0" fmla="*/ 155 w 155"/>
                <a:gd name="T1" fmla="*/ 23 h 51"/>
                <a:gd name="T2" fmla="*/ 113 w 155"/>
                <a:gd name="T3" fmla="*/ 51 h 51"/>
                <a:gd name="T4" fmla="*/ 97 w 155"/>
                <a:gd name="T5" fmla="*/ 35 h 51"/>
                <a:gd name="T6" fmla="*/ 38 w 155"/>
                <a:gd name="T7" fmla="*/ 46 h 51"/>
                <a:gd name="T8" fmla="*/ 0 w 155"/>
                <a:gd name="T9" fmla="*/ 22 h 51"/>
                <a:gd name="T10" fmla="*/ 0 w 155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">
                  <a:moveTo>
                    <a:pt x="155" y="23"/>
                  </a:moveTo>
                  <a:lnTo>
                    <a:pt x="113" y="51"/>
                  </a:lnTo>
                  <a:lnTo>
                    <a:pt x="97" y="35"/>
                  </a:lnTo>
                  <a:lnTo>
                    <a:pt x="38" y="46"/>
                  </a:ln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10BA0211-F818-4D34-9497-C7CCCC5A6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915"/>
              <a:ext cx="359" cy="144"/>
            </a:xfrm>
            <a:custGeom>
              <a:avLst/>
              <a:gdLst>
                <a:gd name="T0" fmla="*/ 0 w 359"/>
                <a:gd name="T1" fmla="*/ 51 h 144"/>
                <a:gd name="T2" fmla="*/ 18 w 359"/>
                <a:gd name="T3" fmla="*/ 60 h 144"/>
                <a:gd name="T4" fmla="*/ 101 w 359"/>
                <a:gd name="T5" fmla="*/ 0 h 144"/>
                <a:gd name="T6" fmla="*/ 118 w 359"/>
                <a:gd name="T7" fmla="*/ 13 h 144"/>
                <a:gd name="T8" fmla="*/ 109 w 359"/>
                <a:gd name="T9" fmla="*/ 34 h 144"/>
                <a:gd name="T10" fmla="*/ 142 w 359"/>
                <a:gd name="T11" fmla="*/ 67 h 144"/>
                <a:gd name="T12" fmla="*/ 166 w 359"/>
                <a:gd name="T13" fmla="*/ 64 h 144"/>
                <a:gd name="T14" fmla="*/ 178 w 359"/>
                <a:gd name="T15" fmla="*/ 82 h 144"/>
                <a:gd name="T16" fmla="*/ 275 w 359"/>
                <a:gd name="T17" fmla="*/ 86 h 144"/>
                <a:gd name="T18" fmla="*/ 285 w 359"/>
                <a:gd name="T19" fmla="*/ 109 h 144"/>
                <a:gd name="T20" fmla="*/ 333 w 359"/>
                <a:gd name="T21" fmla="*/ 112 h 144"/>
                <a:gd name="T22" fmla="*/ 359 w 359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144">
                  <a:moveTo>
                    <a:pt x="0" y="51"/>
                  </a:moveTo>
                  <a:lnTo>
                    <a:pt x="18" y="60"/>
                  </a:lnTo>
                  <a:lnTo>
                    <a:pt x="101" y="0"/>
                  </a:lnTo>
                  <a:lnTo>
                    <a:pt x="118" y="13"/>
                  </a:lnTo>
                  <a:lnTo>
                    <a:pt x="109" y="34"/>
                  </a:lnTo>
                  <a:lnTo>
                    <a:pt x="142" y="67"/>
                  </a:lnTo>
                  <a:lnTo>
                    <a:pt x="166" y="64"/>
                  </a:lnTo>
                  <a:lnTo>
                    <a:pt x="178" y="82"/>
                  </a:lnTo>
                  <a:lnTo>
                    <a:pt x="275" y="86"/>
                  </a:lnTo>
                  <a:lnTo>
                    <a:pt x="285" y="109"/>
                  </a:lnTo>
                  <a:lnTo>
                    <a:pt x="333" y="112"/>
                  </a:lnTo>
                  <a:lnTo>
                    <a:pt x="359" y="14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8C8BE9C6-4838-4332-91F3-7DE98517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059"/>
              <a:ext cx="92" cy="259"/>
            </a:xfrm>
            <a:custGeom>
              <a:avLst/>
              <a:gdLst>
                <a:gd name="T0" fmla="*/ 70 w 92"/>
                <a:gd name="T1" fmla="*/ 259 h 259"/>
                <a:gd name="T2" fmla="*/ 92 w 92"/>
                <a:gd name="T3" fmla="*/ 207 h 259"/>
                <a:gd name="T4" fmla="*/ 72 w 92"/>
                <a:gd name="T5" fmla="*/ 151 h 259"/>
                <a:gd name="T6" fmla="*/ 38 w 92"/>
                <a:gd name="T7" fmla="*/ 124 h 259"/>
                <a:gd name="T8" fmla="*/ 3 w 92"/>
                <a:gd name="T9" fmla="*/ 66 h 259"/>
                <a:gd name="T10" fmla="*/ 18 w 92"/>
                <a:gd name="T11" fmla="*/ 20 h 259"/>
                <a:gd name="T12" fmla="*/ 0 w 92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59">
                  <a:moveTo>
                    <a:pt x="70" y="259"/>
                  </a:moveTo>
                  <a:lnTo>
                    <a:pt x="92" y="207"/>
                  </a:lnTo>
                  <a:lnTo>
                    <a:pt x="72" y="151"/>
                  </a:lnTo>
                  <a:lnTo>
                    <a:pt x="38" y="124"/>
                  </a:lnTo>
                  <a:lnTo>
                    <a:pt x="3" y="66"/>
                  </a:lnTo>
                  <a:lnTo>
                    <a:pt x="18" y="20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58FA714D-49C5-49B3-9DE1-EF1105DF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965"/>
              <a:ext cx="68" cy="185"/>
            </a:xfrm>
            <a:custGeom>
              <a:avLst/>
              <a:gdLst>
                <a:gd name="T0" fmla="*/ 55 w 68"/>
                <a:gd name="T1" fmla="*/ 0 h 185"/>
                <a:gd name="T2" fmla="*/ 52 w 68"/>
                <a:gd name="T3" fmla="*/ 31 h 185"/>
                <a:gd name="T4" fmla="*/ 68 w 68"/>
                <a:gd name="T5" fmla="*/ 81 h 185"/>
                <a:gd name="T6" fmla="*/ 0 w 68"/>
                <a:gd name="T7" fmla="*/ 144 h 185"/>
                <a:gd name="T8" fmla="*/ 33 w 68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85">
                  <a:moveTo>
                    <a:pt x="55" y="0"/>
                  </a:moveTo>
                  <a:lnTo>
                    <a:pt x="52" y="31"/>
                  </a:lnTo>
                  <a:lnTo>
                    <a:pt x="68" y="81"/>
                  </a:lnTo>
                  <a:lnTo>
                    <a:pt x="0" y="144"/>
                  </a:lnTo>
                  <a:lnTo>
                    <a:pt x="33" y="18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DB694CCB-BAA1-4F00-8154-2FD7229B6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2150"/>
              <a:ext cx="12" cy="118"/>
            </a:xfrm>
            <a:custGeom>
              <a:avLst/>
              <a:gdLst>
                <a:gd name="T0" fmla="*/ 4 w 12"/>
                <a:gd name="T1" fmla="*/ 0 h 118"/>
                <a:gd name="T2" fmla="*/ 12 w 12"/>
                <a:gd name="T3" fmla="*/ 41 h 118"/>
                <a:gd name="T4" fmla="*/ 0 w 12"/>
                <a:gd name="T5" fmla="*/ 59 h 118"/>
                <a:gd name="T6" fmla="*/ 9 w 12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8">
                  <a:moveTo>
                    <a:pt x="4" y="0"/>
                  </a:moveTo>
                  <a:lnTo>
                    <a:pt x="12" y="41"/>
                  </a:lnTo>
                  <a:lnTo>
                    <a:pt x="0" y="59"/>
                  </a:lnTo>
                  <a:lnTo>
                    <a:pt x="9" y="11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FFF5BB41-4739-4955-B548-44655CC3B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268"/>
              <a:ext cx="192" cy="86"/>
            </a:xfrm>
            <a:custGeom>
              <a:avLst/>
              <a:gdLst>
                <a:gd name="T0" fmla="*/ 192 w 192"/>
                <a:gd name="T1" fmla="*/ 55 h 86"/>
                <a:gd name="T2" fmla="*/ 191 w 192"/>
                <a:gd name="T3" fmla="*/ 55 h 86"/>
                <a:gd name="T4" fmla="*/ 164 w 192"/>
                <a:gd name="T5" fmla="*/ 86 h 86"/>
                <a:gd name="T6" fmla="*/ 116 w 192"/>
                <a:gd name="T7" fmla="*/ 46 h 86"/>
                <a:gd name="T8" fmla="*/ 66 w 192"/>
                <a:gd name="T9" fmla="*/ 44 h 86"/>
                <a:gd name="T10" fmla="*/ 55 w 192"/>
                <a:gd name="T11" fmla="*/ 25 h 86"/>
                <a:gd name="T12" fmla="*/ 0 w 192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86">
                  <a:moveTo>
                    <a:pt x="192" y="55"/>
                  </a:moveTo>
                  <a:lnTo>
                    <a:pt x="191" y="55"/>
                  </a:lnTo>
                  <a:lnTo>
                    <a:pt x="164" y="86"/>
                  </a:lnTo>
                  <a:lnTo>
                    <a:pt x="116" y="46"/>
                  </a:lnTo>
                  <a:lnTo>
                    <a:pt x="66" y="44"/>
                  </a:lnTo>
                  <a:lnTo>
                    <a:pt x="55" y="25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7285FD94-EA2F-4D52-B3D4-9F7D7E9ED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268"/>
              <a:ext cx="149" cy="228"/>
            </a:xfrm>
            <a:custGeom>
              <a:avLst/>
              <a:gdLst>
                <a:gd name="T0" fmla="*/ 144 w 149"/>
                <a:gd name="T1" fmla="*/ 0 h 228"/>
                <a:gd name="T2" fmla="*/ 149 w 149"/>
                <a:gd name="T3" fmla="*/ 44 h 228"/>
                <a:gd name="T4" fmla="*/ 104 w 149"/>
                <a:gd name="T5" fmla="*/ 30 h 228"/>
                <a:gd name="T6" fmla="*/ 99 w 149"/>
                <a:gd name="T7" fmla="*/ 55 h 228"/>
                <a:gd name="T8" fmla="*/ 42 w 149"/>
                <a:gd name="T9" fmla="*/ 125 h 228"/>
                <a:gd name="T10" fmla="*/ 56 w 149"/>
                <a:gd name="T11" fmla="*/ 142 h 228"/>
                <a:gd name="T12" fmla="*/ 39 w 149"/>
                <a:gd name="T13" fmla="*/ 155 h 228"/>
                <a:gd name="T14" fmla="*/ 37 w 149"/>
                <a:gd name="T15" fmla="*/ 181 h 228"/>
                <a:gd name="T16" fmla="*/ 14 w 149"/>
                <a:gd name="T17" fmla="*/ 189 h 228"/>
                <a:gd name="T18" fmla="*/ 25 w 149"/>
                <a:gd name="T19" fmla="*/ 214 h 228"/>
                <a:gd name="T20" fmla="*/ 1 w 149"/>
                <a:gd name="T21" fmla="*/ 228 h 228"/>
                <a:gd name="T22" fmla="*/ 0 w 149"/>
                <a:gd name="T2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228">
                  <a:moveTo>
                    <a:pt x="144" y="0"/>
                  </a:moveTo>
                  <a:lnTo>
                    <a:pt x="149" y="44"/>
                  </a:lnTo>
                  <a:lnTo>
                    <a:pt x="104" y="30"/>
                  </a:lnTo>
                  <a:lnTo>
                    <a:pt x="99" y="55"/>
                  </a:lnTo>
                  <a:lnTo>
                    <a:pt x="42" y="125"/>
                  </a:lnTo>
                  <a:lnTo>
                    <a:pt x="56" y="142"/>
                  </a:lnTo>
                  <a:lnTo>
                    <a:pt x="39" y="155"/>
                  </a:lnTo>
                  <a:lnTo>
                    <a:pt x="37" y="181"/>
                  </a:lnTo>
                  <a:lnTo>
                    <a:pt x="14" y="189"/>
                  </a:lnTo>
                  <a:lnTo>
                    <a:pt x="25" y="214"/>
                  </a:lnTo>
                  <a:lnTo>
                    <a:pt x="1" y="228"/>
                  </a:lnTo>
                  <a:lnTo>
                    <a:pt x="0" y="22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0F0B7A2B-8C47-4D22-BF54-82F4124E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496"/>
              <a:ext cx="48" cy="165"/>
            </a:xfrm>
            <a:custGeom>
              <a:avLst/>
              <a:gdLst>
                <a:gd name="T0" fmla="*/ 48 w 48"/>
                <a:gd name="T1" fmla="*/ 165 h 165"/>
                <a:gd name="T2" fmla="*/ 23 w 48"/>
                <a:gd name="T3" fmla="*/ 128 h 165"/>
                <a:gd name="T4" fmla="*/ 36 w 48"/>
                <a:gd name="T5" fmla="*/ 85 h 165"/>
                <a:gd name="T6" fmla="*/ 8 w 48"/>
                <a:gd name="T7" fmla="*/ 41 h 165"/>
                <a:gd name="T8" fmla="*/ 0 w 48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5">
                  <a:moveTo>
                    <a:pt x="48" y="165"/>
                  </a:moveTo>
                  <a:lnTo>
                    <a:pt x="23" y="128"/>
                  </a:lnTo>
                  <a:lnTo>
                    <a:pt x="36" y="85"/>
                  </a:lnTo>
                  <a:lnTo>
                    <a:pt x="8" y="41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129FB29C-7126-486E-87EE-4D5A7E6B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514"/>
              <a:ext cx="252" cy="147"/>
            </a:xfrm>
            <a:custGeom>
              <a:avLst/>
              <a:gdLst>
                <a:gd name="T0" fmla="*/ 252 w 252"/>
                <a:gd name="T1" fmla="*/ 133 h 147"/>
                <a:gd name="T2" fmla="*/ 233 w 252"/>
                <a:gd name="T3" fmla="*/ 95 h 147"/>
                <a:gd name="T4" fmla="*/ 237 w 252"/>
                <a:gd name="T5" fmla="*/ 73 h 147"/>
                <a:gd name="T6" fmla="*/ 219 w 252"/>
                <a:gd name="T7" fmla="*/ 61 h 147"/>
                <a:gd name="T8" fmla="*/ 209 w 252"/>
                <a:gd name="T9" fmla="*/ 29 h 147"/>
                <a:gd name="T10" fmla="*/ 171 w 252"/>
                <a:gd name="T11" fmla="*/ 0 h 147"/>
                <a:gd name="T12" fmla="*/ 136 w 252"/>
                <a:gd name="T13" fmla="*/ 31 h 147"/>
                <a:gd name="T14" fmla="*/ 113 w 252"/>
                <a:gd name="T15" fmla="*/ 99 h 147"/>
                <a:gd name="T16" fmla="*/ 85 w 252"/>
                <a:gd name="T17" fmla="*/ 134 h 147"/>
                <a:gd name="T18" fmla="*/ 38 w 252"/>
                <a:gd name="T19" fmla="*/ 123 h 147"/>
                <a:gd name="T20" fmla="*/ 0 w 252"/>
                <a:gd name="T2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147">
                  <a:moveTo>
                    <a:pt x="252" y="133"/>
                  </a:moveTo>
                  <a:lnTo>
                    <a:pt x="233" y="95"/>
                  </a:lnTo>
                  <a:lnTo>
                    <a:pt x="237" y="73"/>
                  </a:lnTo>
                  <a:lnTo>
                    <a:pt x="219" y="61"/>
                  </a:lnTo>
                  <a:lnTo>
                    <a:pt x="209" y="29"/>
                  </a:lnTo>
                  <a:lnTo>
                    <a:pt x="171" y="0"/>
                  </a:lnTo>
                  <a:lnTo>
                    <a:pt x="136" y="31"/>
                  </a:lnTo>
                  <a:lnTo>
                    <a:pt x="113" y="99"/>
                  </a:lnTo>
                  <a:lnTo>
                    <a:pt x="85" y="134"/>
                  </a:lnTo>
                  <a:lnTo>
                    <a:pt x="38" y="123"/>
                  </a:lnTo>
                  <a:lnTo>
                    <a:pt x="0" y="147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6BD1F742-DFB5-4148-8316-537EB22D7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00"/>
              <a:ext cx="254" cy="24"/>
            </a:xfrm>
            <a:custGeom>
              <a:avLst/>
              <a:gdLst>
                <a:gd name="T0" fmla="*/ 254 w 254"/>
                <a:gd name="T1" fmla="*/ 18 h 24"/>
                <a:gd name="T2" fmla="*/ 172 w 254"/>
                <a:gd name="T3" fmla="*/ 24 h 24"/>
                <a:gd name="T4" fmla="*/ 133 w 254"/>
                <a:gd name="T5" fmla="*/ 0 h 24"/>
                <a:gd name="T6" fmla="*/ 70 w 254"/>
                <a:gd name="T7" fmla="*/ 0 h 24"/>
                <a:gd name="T8" fmla="*/ 0 w 254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24">
                  <a:moveTo>
                    <a:pt x="254" y="18"/>
                  </a:moveTo>
                  <a:lnTo>
                    <a:pt x="172" y="24"/>
                  </a:lnTo>
                  <a:lnTo>
                    <a:pt x="133" y="0"/>
                  </a:lnTo>
                  <a:lnTo>
                    <a:pt x="70" y="0"/>
                  </a:lnTo>
                  <a:lnTo>
                    <a:pt x="0" y="2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77">
              <a:extLst>
                <a:ext uri="{FF2B5EF4-FFF2-40B4-BE49-F238E27FC236}">
                  <a16:creationId xmlns:a16="http://schemas.microsoft.com/office/drawing/2014/main" id="{66266DB4-C559-4558-9BEF-17E41C3E4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323"/>
              <a:ext cx="85" cy="174"/>
            </a:xfrm>
            <a:custGeom>
              <a:avLst/>
              <a:gdLst>
                <a:gd name="T0" fmla="*/ 0 w 85"/>
                <a:gd name="T1" fmla="*/ 0 h 174"/>
                <a:gd name="T2" fmla="*/ 0 w 85"/>
                <a:gd name="T3" fmla="*/ 29 h 174"/>
                <a:gd name="T4" fmla="*/ 40 w 85"/>
                <a:gd name="T5" fmla="*/ 40 h 174"/>
                <a:gd name="T6" fmla="*/ 65 w 85"/>
                <a:gd name="T7" fmla="*/ 104 h 174"/>
                <a:gd name="T8" fmla="*/ 84 w 85"/>
                <a:gd name="T9" fmla="*/ 113 h 174"/>
                <a:gd name="T10" fmla="*/ 59 w 85"/>
                <a:gd name="T11" fmla="*/ 115 h 174"/>
                <a:gd name="T12" fmla="*/ 85 w 85"/>
                <a:gd name="T1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0" y="29"/>
                  </a:lnTo>
                  <a:lnTo>
                    <a:pt x="40" y="40"/>
                  </a:lnTo>
                  <a:lnTo>
                    <a:pt x="65" y="104"/>
                  </a:lnTo>
                  <a:lnTo>
                    <a:pt x="84" y="113"/>
                  </a:lnTo>
                  <a:lnTo>
                    <a:pt x="59" y="115"/>
                  </a:lnTo>
                  <a:lnTo>
                    <a:pt x="85" y="17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78">
              <a:extLst>
                <a:ext uri="{FF2B5EF4-FFF2-40B4-BE49-F238E27FC236}">
                  <a16:creationId xmlns:a16="http://schemas.microsoft.com/office/drawing/2014/main" id="{DE06429D-2926-4E76-8572-E7FC01100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497"/>
              <a:ext cx="285" cy="150"/>
            </a:xfrm>
            <a:custGeom>
              <a:avLst/>
              <a:gdLst>
                <a:gd name="T0" fmla="*/ 285 w 285"/>
                <a:gd name="T1" fmla="*/ 101 h 150"/>
                <a:gd name="T2" fmla="*/ 219 w 285"/>
                <a:gd name="T3" fmla="*/ 44 h 150"/>
                <a:gd name="T4" fmla="*/ 198 w 285"/>
                <a:gd name="T5" fmla="*/ 42 h 150"/>
                <a:gd name="T6" fmla="*/ 197 w 285"/>
                <a:gd name="T7" fmla="*/ 63 h 150"/>
                <a:gd name="T8" fmla="*/ 149 w 285"/>
                <a:gd name="T9" fmla="*/ 54 h 150"/>
                <a:gd name="T10" fmla="*/ 138 w 285"/>
                <a:gd name="T11" fmla="*/ 12 h 150"/>
                <a:gd name="T12" fmla="*/ 122 w 285"/>
                <a:gd name="T13" fmla="*/ 0 h 150"/>
                <a:gd name="T14" fmla="*/ 114 w 285"/>
                <a:gd name="T15" fmla="*/ 7 h 150"/>
                <a:gd name="T16" fmla="*/ 64 w 285"/>
                <a:gd name="T17" fmla="*/ 49 h 150"/>
                <a:gd name="T18" fmla="*/ 51 w 285"/>
                <a:gd name="T19" fmla="*/ 32 h 150"/>
                <a:gd name="T20" fmla="*/ 0 w 285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150">
                  <a:moveTo>
                    <a:pt x="285" y="101"/>
                  </a:moveTo>
                  <a:lnTo>
                    <a:pt x="219" y="44"/>
                  </a:lnTo>
                  <a:lnTo>
                    <a:pt x="198" y="42"/>
                  </a:lnTo>
                  <a:lnTo>
                    <a:pt x="197" y="63"/>
                  </a:lnTo>
                  <a:lnTo>
                    <a:pt x="149" y="54"/>
                  </a:lnTo>
                  <a:lnTo>
                    <a:pt x="138" y="12"/>
                  </a:lnTo>
                  <a:lnTo>
                    <a:pt x="122" y="0"/>
                  </a:lnTo>
                  <a:lnTo>
                    <a:pt x="114" y="7"/>
                  </a:lnTo>
                  <a:lnTo>
                    <a:pt x="64" y="49"/>
                  </a:lnTo>
                  <a:lnTo>
                    <a:pt x="51" y="32"/>
                  </a:lnTo>
                  <a:lnTo>
                    <a:pt x="0" y="15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79">
              <a:extLst>
                <a:ext uri="{FF2B5EF4-FFF2-40B4-BE49-F238E27FC236}">
                  <a16:creationId xmlns:a16="http://schemas.microsoft.com/office/drawing/2014/main" id="{C6768406-B108-482A-9A60-CC718C34B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809"/>
              <a:ext cx="237" cy="80"/>
            </a:xfrm>
            <a:custGeom>
              <a:avLst/>
              <a:gdLst>
                <a:gd name="T0" fmla="*/ 237 w 237"/>
                <a:gd name="T1" fmla="*/ 5 h 80"/>
                <a:gd name="T2" fmla="*/ 202 w 237"/>
                <a:gd name="T3" fmla="*/ 54 h 80"/>
                <a:gd name="T4" fmla="*/ 162 w 237"/>
                <a:gd name="T5" fmla="*/ 78 h 80"/>
                <a:gd name="T6" fmla="*/ 133 w 237"/>
                <a:gd name="T7" fmla="*/ 80 h 80"/>
                <a:gd name="T8" fmla="*/ 130 w 237"/>
                <a:gd name="T9" fmla="*/ 59 h 80"/>
                <a:gd name="T10" fmla="*/ 105 w 237"/>
                <a:gd name="T11" fmla="*/ 47 h 80"/>
                <a:gd name="T12" fmla="*/ 75 w 237"/>
                <a:gd name="T13" fmla="*/ 80 h 80"/>
                <a:gd name="T14" fmla="*/ 54 w 237"/>
                <a:gd name="T15" fmla="*/ 80 h 80"/>
                <a:gd name="T16" fmla="*/ 53 w 237"/>
                <a:gd name="T17" fmla="*/ 58 h 80"/>
                <a:gd name="T18" fmla="*/ 31 w 237"/>
                <a:gd name="T19" fmla="*/ 58 h 80"/>
                <a:gd name="T20" fmla="*/ 0 w 237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80">
                  <a:moveTo>
                    <a:pt x="237" y="5"/>
                  </a:moveTo>
                  <a:lnTo>
                    <a:pt x="202" y="54"/>
                  </a:lnTo>
                  <a:lnTo>
                    <a:pt x="162" y="78"/>
                  </a:lnTo>
                  <a:lnTo>
                    <a:pt x="133" y="80"/>
                  </a:lnTo>
                  <a:lnTo>
                    <a:pt x="130" y="59"/>
                  </a:lnTo>
                  <a:lnTo>
                    <a:pt x="105" y="47"/>
                  </a:lnTo>
                  <a:lnTo>
                    <a:pt x="75" y="80"/>
                  </a:lnTo>
                  <a:lnTo>
                    <a:pt x="54" y="80"/>
                  </a:lnTo>
                  <a:lnTo>
                    <a:pt x="53" y="58"/>
                  </a:lnTo>
                  <a:lnTo>
                    <a:pt x="31" y="5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80">
              <a:extLst>
                <a:ext uri="{FF2B5EF4-FFF2-40B4-BE49-F238E27FC236}">
                  <a16:creationId xmlns:a16="http://schemas.microsoft.com/office/drawing/2014/main" id="{9278D04B-DB8F-46AC-A2B8-BADFB5E29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100"/>
              <a:ext cx="107" cy="167"/>
            </a:xfrm>
            <a:custGeom>
              <a:avLst/>
              <a:gdLst>
                <a:gd name="T0" fmla="*/ 0 w 107"/>
                <a:gd name="T1" fmla="*/ 167 h 167"/>
                <a:gd name="T2" fmla="*/ 32 w 107"/>
                <a:gd name="T3" fmla="*/ 138 h 167"/>
                <a:gd name="T4" fmla="*/ 19 w 107"/>
                <a:gd name="T5" fmla="*/ 119 h 167"/>
                <a:gd name="T6" fmla="*/ 37 w 107"/>
                <a:gd name="T7" fmla="*/ 101 h 167"/>
                <a:gd name="T8" fmla="*/ 88 w 107"/>
                <a:gd name="T9" fmla="*/ 90 h 167"/>
                <a:gd name="T10" fmla="*/ 107 w 107"/>
                <a:gd name="T11" fmla="*/ 53 h 167"/>
                <a:gd name="T12" fmla="*/ 105 w 107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67">
                  <a:moveTo>
                    <a:pt x="0" y="167"/>
                  </a:moveTo>
                  <a:lnTo>
                    <a:pt x="32" y="138"/>
                  </a:lnTo>
                  <a:lnTo>
                    <a:pt x="19" y="119"/>
                  </a:lnTo>
                  <a:lnTo>
                    <a:pt x="37" y="101"/>
                  </a:lnTo>
                  <a:lnTo>
                    <a:pt x="88" y="90"/>
                  </a:lnTo>
                  <a:lnTo>
                    <a:pt x="107" y="53"/>
                  </a:lnTo>
                  <a:lnTo>
                    <a:pt x="105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81">
              <a:extLst>
                <a:ext uri="{FF2B5EF4-FFF2-40B4-BE49-F238E27FC236}">
                  <a16:creationId xmlns:a16="http://schemas.microsoft.com/office/drawing/2014/main" id="{4559876D-1FE3-4A78-99DA-915B9D3C4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2073"/>
              <a:ext cx="170" cy="110"/>
            </a:xfrm>
            <a:custGeom>
              <a:avLst/>
              <a:gdLst>
                <a:gd name="T0" fmla="*/ 170 w 170"/>
                <a:gd name="T1" fmla="*/ 110 h 110"/>
                <a:gd name="T2" fmla="*/ 88 w 170"/>
                <a:gd name="T3" fmla="*/ 0 h 110"/>
                <a:gd name="T4" fmla="*/ 67 w 170"/>
                <a:gd name="T5" fmla="*/ 4 h 110"/>
                <a:gd name="T6" fmla="*/ 45 w 170"/>
                <a:gd name="T7" fmla="*/ 42 h 110"/>
                <a:gd name="T8" fmla="*/ 0 w 170"/>
                <a:gd name="T9" fmla="*/ 2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10">
                  <a:moveTo>
                    <a:pt x="170" y="110"/>
                  </a:moveTo>
                  <a:lnTo>
                    <a:pt x="88" y="0"/>
                  </a:lnTo>
                  <a:lnTo>
                    <a:pt x="67" y="4"/>
                  </a:lnTo>
                  <a:lnTo>
                    <a:pt x="45" y="42"/>
                  </a:lnTo>
                  <a:lnTo>
                    <a:pt x="0" y="27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82">
              <a:extLst>
                <a:ext uri="{FF2B5EF4-FFF2-40B4-BE49-F238E27FC236}">
                  <a16:creationId xmlns:a16="http://schemas.microsoft.com/office/drawing/2014/main" id="{0949D0FB-912E-4C68-BB9F-BED2D351E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938"/>
              <a:ext cx="118" cy="166"/>
            </a:xfrm>
            <a:custGeom>
              <a:avLst/>
              <a:gdLst>
                <a:gd name="T0" fmla="*/ 118 w 118"/>
                <a:gd name="T1" fmla="*/ 162 h 166"/>
                <a:gd name="T2" fmla="*/ 71 w 118"/>
                <a:gd name="T3" fmla="*/ 166 h 166"/>
                <a:gd name="T4" fmla="*/ 44 w 118"/>
                <a:gd name="T5" fmla="*/ 124 h 166"/>
                <a:gd name="T6" fmla="*/ 23 w 118"/>
                <a:gd name="T7" fmla="*/ 127 h 166"/>
                <a:gd name="T8" fmla="*/ 0 w 118"/>
                <a:gd name="T9" fmla="*/ 60 h 166"/>
                <a:gd name="T10" fmla="*/ 11 w 118"/>
                <a:gd name="T1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66">
                  <a:moveTo>
                    <a:pt x="118" y="162"/>
                  </a:moveTo>
                  <a:lnTo>
                    <a:pt x="71" y="166"/>
                  </a:lnTo>
                  <a:lnTo>
                    <a:pt x="44" y="124"/>
                  </a:lnTo>
                  <a:lnTo>
                    <a:pt x="23" y="127"/>
                  </a:lnTo>
                  <a:lnTo>
                    <a:pt x="0" y="60"/>
                  </a:lnTo>
                  <a:lnTo>
                    <a:pt x="11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83">
              <a:extLst>
                <a:ext uri="{FF2B5EF4-FFF2-40B4-BE49-F238E27FC236}">
                  <a16:creationId xmlns:a16="http://schemas.microsoft.com/office/drawing/2014/main" id="{E1B3AE67-A5A2-4701-8F4B-D84C3AC68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034"/>
              <a:ext cx="60" cy="149"/>
            </a:xfrm>
            <a:custGeom>
              <a:avLst/>
              <a:gdLst>
                <a:gd name="T0" fmla="*/ 60 w 60"/>
                <a:gd name="T1" fmla="*/ 0 h 149"/>
                <a:gd name="T2" fmla="*/ 43 w 60"/>
                <a:gd name="T3" fmla="*/ 100 h 149"/>
                <a:gd name="T4" fmla="*/ 0 w 60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49">
                  <a:moveTo>
                    <a:pt x="60" y="0"/>
                  </a:moveTo>
                  <a:lnTo>
                    <a:pt x="43" y="100"/>
                  </a:lnTo>
                  <a:lnTo>
                    <a:pt x="0" y="14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84">
              <a:extLst>
                <a:ext uri="{FF2B5EF4-FFF2-40B4-BE49-F238E27FC236}">
                  <a16:creationId xmlns:a16="http://schemas.microsoft.com/office/drawing/2014/main" id="{9B37F9BA-AC1D-4E6F-9FD8-027582BDE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1881"/>
              <a:ext cx="124" cy="57"/>
            </a:xfrm>
            <a:custGeom>
              <a:avLst/>
              <a:gdLst>
                <a:gd name="T0" fmla="*/ 124 w 124"/>
                <a:gd name="T1" fmla="*/ 57 h 57"/>
                <a:gd name="T2" fmla="*/ 82 w 124"/>
                <a:gd name="T3" fmla="*/ 0 h 57"/>
                <a:gd name="T4" fmla="*/ 70 w 124"/>
                <a:gd name="T5" fmla="*/ 17 h 57"/>
                <a:gd name="T6" fmla="*/ 52 w 124"/>
                <a:gd name="T7" fmla="*/ 5 h 57"/>
                <a:gd name="T8" fmla="*/ 35 w 124"/>
                <a:gd name="T9" fmla="*/ 18 h 57"/>
                <a:gd name="T10" fmla="*/ 19 w 124"/>
                <a:gd name="T11" fmla="*/ 5 h 57"/>
                <a:gd name="T12" fmla="*/ 2 w 124"/>
                <a:gd name="T13" fmla="*/ 19 h 57"/>
                <a:gd name="T14" fmla="*/ 0 w 124"/>
                <a:gd name="T15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57">
                  <a:moveTo>
                    <a:pt x="124" y="57"/>
                  </a:moveTo>
                  <a:lnTo>
                    <a:pt x="82" y="0"/>
                  </a:lnTo>
                  <a:lnTo>
                    <a:pt x="70" y="17"/>
                  </a:lnTo>
                  <a:lnTo>
                    <a:pt x="52" y="5"/>
                  </a:lnTo>
                  <a:lnTo>
                    <a:pt x="35" y="18"/>
                  </a:lnTo>
                  <a:lnTo>
                    <a:pt x="19" y="5"/>
                  </a:lnTo>
                  <a:lnTo>
                    <a:pt x="2" y="19"/>
                  </a:lnTo>
                  <a:lnTo>
                    <a:pt x="0" y="42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485">
              <a:extLst>
                <a:ext uri="{FF2B5EF4-FFF2-40B4-BE49-F238E27FC236}">
                  <a16:creationId xmlns:a16="http://schemas.microsoft.com/office/drawing/2014/main" id="{F79051C4-887D-4C14-900B-FB36AED1D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1922"/>
              <a:ext cx="161" cy="345"/>
            </a:xfrm>
            <a:custGeom>
              <a:avLst/>
              <a:gdLst>
                <a:gd name="T0" fmla="*/ 33 w 161"/>
                <a:gd name="T1" fmla="*/ 1 h 345"/>
                <a:gd name="T2" fmla="*/ 33 w 161"/>
                <a:gd name="T3" fmla="*/ 0 h 345"/>
                <a:gd name="T4" fmla="*/ 49 w 161"/>
                <a:gd name="T5" fmla="*/ 22 h 345"/>
                <a:gd name="T6" fmla="*/ 13 w 161"/>
                <a:gd name="T7" fmla="*/ 48 h 345"/>
                <a:gd name="T8" fmla="*/ 0 w 161"/>
                <a:gd name="T9" fmla="*/ 112 h 345"/>
                <a:gd name="T10" fmla="*/ 39 w 161"/>
                <a:gd name="T11" fmla="*/ 162 h 345"/>
                <a:gd name="T12" fmla="*/ 26 w 161"/>
                <a:gd name="T13" fmla="*/ 205 h 345"/>
                <a:gd name="T14" fmla="*/ 44 w 161"/>
                <a:gd name="T15" fmla="*/ 217 h 345"/>
                <a:gd name="T16" fmla="*/ 34 w 161"/>
                <a:gd name="T17" fmla="*/ 236 h 345"/>
                <a:gd name="T18" fmla="*/ 42 w 161"/>
                <a:gd name="T19" fmla="*/ 257 h 345"/>
                <a:gd name="T20" fmla="*/ 76 w 161"/>
                <a:gd name="T21" fmla="*/ 288 h 345"/>
                <a:gd name="T22" fmla="*/ 120 w 161"/>
                <a:gd name="T23" fmla="*/ 304 h 345"/>
                <a:gd name="T24" fmla="*/ 127 w 161"/>
                <a:gd name="T25" fmla="*/ 326 h 345"/>
                <a:gd name="T26" fmla="*/ 161 w 161"/>
                <a:gd name="T27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345">
                  <a:moveTo>
                    <a:pt x="33" y="1"/>
                  </a:moveTo>
                  <a:lnTo>
                    <a:pt x="33" y="0"/>
                  </a:lnTo>
                  <a:lnTo>
                    <a:pt x="49" y="22"/>
                  </a:lnTo>
                  <a:lnTo>
                    <a:pt x="13" y="48"/>
                  </a:lnTo>
                  <a:lnTo>
                    <a:pt x="0" y="112"/>
                  </a:lnTo>
                  <a:lnTo>
                    <a:pt x="39" y="162"/>
                  </a:lnTo>
                  <a:lnTo>
                    <a:pt x="26" y="205"/>
                  </a:lnTo>
                  <a:lnTo>
                    <a:pt x="44" y="217"/>
                  </a:lnTo>
                  <a:lnTo>
                    <a:pt x="34" y="236"/>
                  </a:lnTo>
                  <a:lnTo>
                    <a:pt x="42" y="257"/>
                  </a:lnTo>
                  <a:lnTo>
                    <a:pt x="76" y="288"/>
                  </a:lnTo>
                  <a:lnTo>
                    <a:pt x="120" y="304"/>
                  </a:lnTo>
                  <a:lnTo>
                    <a:pt x="127" y="326"/>
                  </a:lnTo>
                  <a:lnTo>
                    <a:pt x="161" y="34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486">
              <a:extLst>
                <a:ext uri="{FF2B5EF4-FFF2-40B4-BE49-F238E27FC236}">
                  <a16:creationId xmlns:a16="http://schemas.microsoft.com/office/drawing/2014/main" id="{C386E2B9-EEED-4F96-97FF-37DDC192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" y="2267"/>
              <a:ext cx="87" cy="103"/>
            </a:xfrm>
            <a:custGeom>
              <a:avLst/>
              <a:gdLst>
                <a:gd name="T0" fmla="*/ 86 w 87"/>
                <a:gd name="T1" fmla="*/ 0 h 103"/>
                <a:gd name="T2" fmla="*/ 85 w 87"/>
                <a:gd name="T3" fmla="*/ 0 h 103"/>
                <a:gd name="T4" fmla="*/ 87 w 87"/>
                <a:gd name="T5" fmla="*/ 8 h 103"/>
                <a:gd name="T6" fmla="*/ 87 w 87"/>
                <a:gd name="T7" fmla="*/ 41 h 103"/>
                <a:gd name="T8" fmla="*/ 50 w 87"/>
                <a:gd name="T9" fmla="*/ 61 h 103"/>
                <a:gd name="T10" fmla="*/ 26 w 87"/>
                <a:gd name="T11" fmla="*/ 97 h 103"/>
                <a:gd name="T12" fmla="*/ 0 w 87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3">
                  <a:moveTo>
                    <a:pt x="86" y="0"/>
                  </a:moveTo>
                  <a:lnTo>
                    <a:pt x="85" y="0"/>
                  </a:lnTo>
                  <a:lnTo>
                    <a:pt x="87" y="8"/>
                  </a:lnTo>
                  <a:lnTo>
                    <a:pt x="87" y="41"/>
                  </a:lnTo>
                  <a:lnTo>
                    <a:pt x="50" y="61"/>
                  </a:lnTo>
                  <a:lnTo>
                    <a:pt x="26" y="97"/>
                  </a:lnTo>
                  <a:lnTo>
                    <a:pt x="0" y="10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487">
              <a:extLst>
                <a:ext uri="{FF2B5EF4-FFF2-40B4-BE49-F238E27FC236}">
                  <a16:creationId xmlns:a16="http://schemas.microsoft.com/office/drawing/2014/main" id="{F2CF7EC3-46B5-4A0A-8E5F-3A7FD8925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370"/>
              <a:ext cx="195" cy="229"/>
            </a:xfrm>
            <a:custGeom>
              <a:avLst/>
              <a:gdLst>
                <a:gd name="T0" fmla="*/ 195 w 195"/>
                <a:gd name="T1" fmla="*/ 0 h 229"/>
                <a:gd name="T2" fmla="*/ 189 w 195"/>
                <a:gd name="T3" fmla="*/ 31 h 229"/>
                <a:gd name="T4" fmla="*/ 189 w 195"/>
                <a:gd name="T5" fmla="*/ 53 h 229"/>
                <a:gd name="T6" fmla="*/ 169 w 195"/>
                <a:gd name="T7" fmla="*/ 44 h 229"/>
                <a:gd name="T8" fmla="*/ 158 w 195"/>
                <a:gd name="T9" fmla="*/ 83 h 229"/>
                <a:gd name="T10" fmla="*/ 139 w 195"/>
                <a:gd name="T11" fmla="*/ 100 h 229"/>
                <a:gd name="T12" fmla="*/ 144 w 195"/>
                <a:gd name="T13" fmla="*/ 121 h 229"/>
                <a:gd name="T14" fmla="*/ 119 w 195"/>
                <a:gd name="T15" fmla="*/ 124 h 229"/>
                <a:gd name="T16" fmla="*/ 94 w 195"/>
                <a:gd name="T17" fmla="*/ 167 h 229"/>
                <a:gd name="T18" fmla="*/ 50 w 195"/>
                <a:gd name="T19" fmla="*/ 181 h 229"/>
                <a:gd name="T20" fmla="*/ 0 w 195"/>
                <a:gd name="T2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229">
                  <a:moveTo>
                    <a:pt x="195" y="0"/>
                  </a:moveTo>
                  <a:lnTo>
                    <a:pt x="189" y="31"/>
                  </a:lnTo>
                  <a:lnTo>
                    <a:pt x="189" y="53"/>
                  </a:lnTo>
                  <a:lnTo>
                    <a:pt x="169" y="44"/>
                  </a:lnTo>
                  <a:lnTo>
                    <a:pt x="158" y="83"/>
                  </a:lnTo>
                  <a:lnTo>
                    <a:pt x="139" y="100"/>
                  </a:lnTo>
                  <a:lnTo>
                    <a:pt x="144" y="121"/>
                  </a:lnTo>
                  <a:lnTo>
                    <a:pt x="119" y="124"/>
                  </a:lnTo>
                  <a:lnTo>
                    <a:pt x="94" y="167"/>
                  </a:lnTo>
                  <a:lnTo>
                    <a:pt x="50" y="181"/>
                  </a:lnTo>
                  <a:lnTo>
                    <a:pt x="0" y="22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488">
              <a:extLst>
                <a:ext uri="{FF2B5EF4-FFF2-40B4-BE49-F238E27FC236}">
                  <a16:creationId xmlns:a16="http://schemas.microsoft.com/office/drawing/2014/main" id="{4ACE93B6-8887-471A-A04B-A5C9CD6C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302"/>
              <a:ext cx="189" cy="68"/>
            </a:xfrm>
            <a:custGeom>
              <a:avLst/>
              <a:gdLst>
                <a:gd name="T0" fmla="*/ 189 w 189"/>
                <a:gd name="T1" fmla="*/ 68 h 68"/>
                <a:gd name="T2" fmla="*/ 173 w 189"/>
                <a:gd name="T3" fmla="*/ 50 h 68"/>
                <a:gd name="T4" fmla="*/ 153 w 189"/>
                <a:gd name="T5" fmla="*/ 58 h 68"/>
                <a:gd name="T6" fmla="*/ 149 w 189"/>
                <a:gd name="T7" fmla="*/ 16 h 68"/>
                <a:gd name="T8" fmla="*/ 104 w 189"/>
                <a:gd name="T9" fmla="*/ 0 h 68"/>
                <a:gd name="T10" fmla="*/ 58 w 189"/>
                <a:gd name="T11" fmla="*/ 22 h 68"/>
                <a:gd name="T12" fmla="*/ 37 w 189"/>
                <a:gd name="T13" fmla="*/ 25 h 68"/>
                <a:gd name="T14" fmla="*/ 20 w 189"/>
                <a:gd name="T15" fmla="*/ 10 h 68"/>
                <a:gd name="T16" fmla="*/ 0 w 189"/>
                <a:gd name="T17" fmla="*/ 1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68">
                  <a:moveTo>
                    <a:pt x="189" y="68"/>
                  </a:moveTo>
                  <a:lnTo>
                    <a:pt x="173" y="50"/>
                  </a:lnTo>
                  <a:lnTo>
                    <a:pt x="153" y="58"/>
                  </a:lnTo>
                  <a:lnTo>
                    <a:pt x="149" y="16"/>
                  </a:lnTo>
                  <a:lnTo>
                    <a:pt x="104" y="0"/>
                  </a:lnTo>
                  <a:lnTo>
                    <a:pt x="58" y="22"/>
                  </a:lnTo>
                  <a:lnTo>
                    <a:pt x="37" y="25"/>
                  </a:lnTo>
                  <a:lnTo>
                    <a:pt x="20" y="10"/>
                  </a:lnTo>
                  <a:lnTo>
                    <a:pt x="0" y="1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Line 489">
              <a:extLst>
                <a:ext uri="{FF2B5EF4-FFF2-40B4-BE49-F238E27FC236}">
                  <a16:creationId xmlns:a16="http://schemas.microsoft.com/office/drawing/2014/main" id="{C92D23F3-FEB6-401C-9A61-1B9962BD7F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43" y="2307"/>
              <a:ext cx="14" cy="31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490">
              <a:extLst>
                <a:ext uri="{FF2B5EF4-FFF2-40B4-BE49-F238E27FC236}">
                  <a16:creationId xmlns:a16="http://schemas.microsoft.com/office/drawing/2014/main" id="{1CFD8B9F-0C3A-4F88-A500-16A4A206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338"/>
              <a:ext cx="68" cy="442"/>
            </a:xfrm>
            <a:custGeom>
              <a:avLst/>
              <a:gdLst>
                <a:gd name="T0" fmla="*/ 0 w 68"/>
                <a:gd name="T1" fmla="*/ 442 h 442"/>
                <a:gd name="T2" fmla="*/ 16 w 68"/>
                <a:gd name="T3" fmla="*/ 336 h 442"/>
                <a:gd name="T4" fmla="*/ 38 w 68"/>
                <a:gd name="T5" fmla="*/ 292 h 442"/>
                <a:gd name="T6" fmla="*/ 31 w 68"/>
                <a:gd name="T7" fmla="*/ 239 h 442"/>
                <a:gd name="T8" fmla="*/ 57 w 68"/>
                <a:gd name="T9" fmla="*/ 206 h 442"/>
                <a:gd name="T10" fmla="*/ 68 w 68"/>
                <a:gd name="T11" fmla="*/ 160 h 442"/>
                <a:gd name="T12" fmla="*/ 40 w 68"/>
                <a:gd name="T13" fmla="*/ 77 h 442"/>
                <a:gd name="T14" fmla="*/ 36 w 68"/>
                <a:gd name="T1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442">
                  <a:moveTo>
                    <a:pt x="0" y="442"/>
                  </a:moveTo>
                  <a:lnTo>
                    <a:pt x="16" y="336"/>
                  </a:lnTo>
                  <a:lnTo>
                    <a:pt x="38" y="292"/>
                  </a:lnTo>
                  <a:lnTo>
                    <a:pt x="31" y="239"/>
                  </a:lnTo>
                  <a:lnTo>
                    <a:pt x="57" y="206"/>
                  </a:lnTo>
                  <a:lnTo>
                    <a:pt x="68" y="160"/>
                  </a:lnTo>
                  <a:lnTo>
                    <a:pt x="40" y="77"/>
                  </a:lnTo>
                  <a:lnTo>
                    <a:pt x="36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491">
              <a:extLst>
                <a:ext uri="{FF2B5EF4-FFF2-40B4-BE49-F238E27FC236}">
                  <a16:creationId xmlns:a16="http://schemas.microsoft.com/office/drawing/2014/main" id="{8EA7218E-20AC-4E48-8411-2B892402F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315"/>
              <a:ext cx="334" cy="280"/>
            </a:xfrm>
            <a:custGeom>
              <a:avLst/>
              <a:gdLst>
                <a:gd name="T0" fmla="*/ 334 w 334"/>
                <a:gd name="T1" fmla="*/ 280 h 280"/>
                <a:gd name="T2" fmla="*/ 291 w 334"/>
                <a:gd name="T3" fmla="*/ 274 h 280"/>
                <a:gd name="T4" fmla="*/ 251 w 334"/>
                <a:gd name="T5" fmla="*/ 244 h 280"/>
                <a:gd name="T6" fmla="*/ 229 w 334"/>
                <a:gd name="T7" fmla="*/ 248 h 280"/>
                <a:gd name="T8" fmla="*/ 222 w 334"/>
                <a:gd name="T9" fmla="*/ 118 h 280"/>
                <a:gd name="T10" fmla="*/ 200 w 334"/>
                <a:gd name="T11" fmla="*/ 131 h 280"/>
                <a:gd name="T12" fmla="*/ 139 w 334"/>
                <a:gd name="T13" fmla="*/ 117 h 280"/>
                <a:gd name="T14" fmla="*/ 120 w 334"/>
                <a:gd name="T15" fmla="*/ 124 h 280"/>
                <a:gd name="T16" fmla="*/ 127 w 334"/>
                <a:gd name="T17" fmla="*/ 78 h 280"/>
                <a:gd name="T18" fmla="*/ 103 w 334"/>
                <a:gd name="T19" fmla="*/ 20 h 280"/>
                <a:gd name="T20" fmla="*/ 67 w 334"/>
                <a:gd name="T21" fmla="*/ 0 h 280"/>
                <a:gd name="T22" fmla="*/ 0 w 334"/>
                <a:gd name="T23" fmla="*/ 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280">
                  <a:moveTo>
                    <a:pt x="334" y="280"/>
                  </a:moveTo>
                  <a:lnTo>
                    <a:pt x="291" y="274"/>
                  </a:lnTo>
                  <a:lnTo>
                    <a:pt x="251" y="244"/>
                  </a:lnTo>
                  <a:lnTo>
                    <a:pt x="229" y="248"/>
                  </a:lnTo>
                  <a:lnTo>
                    <a:pt x="222" y="118"/>
                  </a:lnTo>
                  <a:lnTo>
                    <a:pt x="200" y="131"/>
                  </a:lnTo>
                  <a:lnTo>
                    <a:pt x="139" y="117"/>
                  </a:lnTo>
                  <a:lnTo>
                    <a:pt x="120" y="124"/>
                  </a:lnTo>
                  <a:lnTo>
                    <a:pt x="127" y="78"/>
                  </a:lnTo>
                  <a:lnTo>
                    <a:pt x="103" y="20"/>
                  </a:lnTo>
                  <a:lnTo>
                    <a:pt x="67" y="0"/>
                  </a:lnTo>
                  <a:lnTo>
                    <a:pt x="0" y="23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492">
              <a:extLst>
                <a:ext uri="{FF2B5EF4-FFF2-40B4-BE49-F238E27FC236}">
                  <a16:creationId xmlns:a16="http://schemas.microsoft.com/office/drawing/2014/main" id="{9002378F-5784-4DDB-800C-75CAD920A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183"/>
              <a:ext cx="215" cy="214"/>
            </a:xfrm>
            <a:custGeom>
              <a:avLst/>
              <a:gdLst>
                <a:gd name="T0" fmla="*/ 0 w 215"/>
                <a:gd name="T1" fmla="*/ 0 h 214"/>
                <a:gd name="T2" fmla="*/ 48 w 215"/>
                <a:gd name="T3" fmla="*/ 79 h 214"/>
                <a:gd name="T4" fmla="*/ 94 w 215"/>
                <a:gd name="T5" fmla="*/ 80 h 214"/>
                <a:gd name="T6" fmla="*/ 97 w 215"/>
                <a:gd name="T7" fmla="*/ 60 h 214"/>
                <a:gd name="T8" fmla="*/ 167 w 215"/>
                <a:gd name="T9" fmla="*/ 75 h 214"/>
                <a:gd name="T10" fmla="*/ 186 w 215"/>
                <a:gd name="T11" fmla="*/ 122 h 214"/>
                <a:gd name="T12" fmla="*/ 169 w 215"/>
                <a:gd name="T13" fmla="*/ 163 h 214"/>
                <a:gd name="T14" fmla="*/ 177 w 215"/>
                <a:gd name="T15" fmla="*/ 203 h 214"/>
                <a:gd name="T16" fmla="*/ 215 w 215"/>
                <a:gd name="T17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4">
                  <a:moveTo>
                    <a:pt x="0" y="0"/>
                  </a:moveTo>
                  <a:lnTo>
                    <a:pt x="48" y="79"/>
                  </a:lnTo>
                  <a:lnTo>
                    <a:pt x="94" y="80"/>
                  </a:lnTo>
                  <a:lnTo>
                    <a:pt x="97" y="60"/>
                  </a:lnTo>
                  <a:lnTo>
                    <a:pt x="167" y="75"/>
                  </a:lnTo>
                  <a:lnTo>
                    <a:pt x="186" y="122"/>
                  </a:lnTo>
                  <a:lnTo>
                    <a:pt x="169" y="163"/>
                  </a:lnTo>
                  <a:lnTo>
                    <a:pt x="177" y="203"/>
                  </a:lnTo>
                  <a:lnTo>
                    <a:pt x="215" y="214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493">
              <a:extLst>
                <a:ext uri="{FF2B5EF4-FFF2-40B4-BE49-F238E27FC236}">
                  <a16:creationId xmlns:a16="http://schemas.microsoft.com/office/drawing/2014/main" id="{1DA53CD7-B60A-4C20-B5C0-7B288124E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2034"/>
              <a:ext cx="312" cy="108"/>
            </a:xfrm>
            <a:custGeom>
              <a:avLst/>
              <a:gdLst>
                <a:gd name="T0" fmla="*/ 0 w 312"/>
                <a:gd name="T1" fmla="*/ 0 h 108"/>
                <a:gd name="T2" fmla="*/ 20 w 312"/>
                <a:gd name="T3" fmla="*/ 49 h 108"/>
                <a:gd name="T4" fmla="*/ 40 w 312"/>
                <a:gd name="T5" fmla="*/ 56 h 108"/>
                <a:gd name="T6" fmla="*/ 49 w 312"/>
                <a:gd name="T7" fmla="*/ 75 h 108"/>
                <a:gd name="T8" fmla="*/ 72 w 312"/>
                <a:gd name="T9" fmla="*/ 87 h 108"/>
                <a:gd name="T10" fmla="*/ 91 w 312"/>
                <a:gd name="T11" fmla="*/ 76 h 108"/>
                <a:gd name="T12" fmla="*/ 115 w 312"/>
                <a:gd name="T13" fmla="*/ 81 h 108"/>
                <a:gd name="T14" fmla="*/ 149 w 312"/>
                <a:gd name="T15" fmla="*/ 108 h 108"/>
                <a:gd name="T16" fmla="*/ 218 w 312"/>
                <a:gd name="T17" fmla="*/ 4 h 108"/>
                <a:gd name="T18" fmla="*/ 237 w 312"/>
                <a:gd name="T19" fmla="*/ 16 h 108"/>
                <a:gd name="T20" fmla="*/ 232 w 312"/>
                <a:gd name="T21" fmla="*/ 39 h 108"/>
                <a:gd name="T22" fmla="*/ 249 w 312"/>
                <a:gd name="T23" fmla="*/ 52 h 108"/>
                <a:gd name="T24" fmla="*/ 295 w 312"/>
                <a:gd name="T25" fmla="*/ 69 h 108"/>
                <a:gd name="T26" fmla="*/ 311 w 312"/>
                <a:gd name="T27" fmla="*/ 58 h 108"/>
                <a:gd name="T28" fmla="*/ 312 w 312"/>
                <a:gd name="T29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108">
                  <a:moveTo>
                    <a:pt x="0" y="0"/>
                  </a:moveTo>
                  <a:lnTo>
                    <a:pt x="20" y="49"/>
                  </a:lnTo>
                  <a:lnTo>
                    <a:pt x="40" y="56"/>
                  </a:lnTo>
                  <a:lnTo>
                    <a:pt x="49" y="75"/>
                  </a:lnTo>
                  <a:lnTo>
                    <a:pt x="72" y="87"/>
                  </a:lnTo>
                  <a:lnTo>
                    <a:pt x="91" y="76"/>
                  </a:lnTo>
                  <a:lnTo>
                    <a:pt x="115" y="81"/>
                  </a:lnTo>
                  <a:lnTo>
                    <a:pt x="149" y="108"/>
                  </a:lnTo>
                  <a:lnTo>
                    <a:pt x="218" y="4"/>
                  </a:lnTo>
                  <a:lnTo>
                    <a:pt x="237" y="16"/>
                  </a:lnTo>
                  <a:lnTo>
                    <a:pt x="232" y="39"/>
                  </a:lnTo>
                  <a:lnTo>
                    <a:pt x="249" y="52"/>
                  </a:lnTo>
                  <a:lnTo>
                    <a:pt x="295" y="69"/>
                  </a:lnTo>
                  <a:lnTo>
                    <a:pt x="311" y="58"/>
                  </a:lnTo>
                  <a:lnTo>
                    <a:pt x="312" y="5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494">
              <a:extLst>
                <a:ext uri="{FF2B5EF4-FFF2-40B4-BE49-F238E27FC236}">
                  <a16:creationId xmlns:a16="http://schemas.microsoft.com/office/drawing/2014/main" id="{721063EC-595A-4841-8315-0066ACCA1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1944"/>
              <a:ext cx="42" cy="90"/>
            </a:xfrm>
            <a:custGeom>
              <a:avLst/>
              <a:gdLst>
                <a:gd name="T0" fmla="*/ 42 w 42"/>
                <a:gd name="T1" fmla="*/ 0 h 90"/>
                <a:gd name="T2" fmla="*/ 22 w 42"/>
                <a:gd name="T3" fmla="*/ 22 h 90"/>
                <a:gd name="T4" fmla="*/ 0 w 42"/>
                <a:gd name="T5" fmla="*/ 22 h 90"/>
                <a:gd name="T6" fmla="*/ 6 w 42"/>
                <a:gd name="T7" fmla="*/ 89 h 90"/>
                <a:gd name="T8" fmla="*/ 6 w 42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22" y="22"/>
                  </a:lnTo>
                  <a:lnTo>
                    <a:pt x="0" y="22"/>
                  </a:lnTo>
                  <a:lnTo>
                    <a:pt x="6" y="89"/>
                  </a:lnTo>
                  <a:lnTo>
                    <a:pt x="6" y="9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495">
              <a:extLst>
                <a:ext uri="{FF2B5EF4-FFF2-40B4-BE49-F238E27FC236}">
                  <a16:creationId xmlns:a16="http://schemas.microsoft.com/office/drawing/2014/main" id="{920A9FDF-79EE-4278-89F8-0C12A6AF0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397"/>
              <a:ext cx="117" cy="26"/>
            </a:xfrm>
            <a:custGeom>
              <a:avLst/>
              <a:gdLst>
                <a:gd name="T0" fmla="*/ 117 w 117"/>
                <a:gd name="T1" fmla="*/ 2 h 26"/>
                <a:gd name="T2" fmla="*/ 72 w 117"/>
                <a:gd name="T3" fmla="*/ 11 h 26"/>
                <a:gd name="T4" fmla="*/ 58 w 117"/>
                <a:gd name="T5" fmla="*/ 26 h 26"/>
                <a:gd name="T6" fmla="*/ 0 w 117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6">
                  <a:moveTo>
                    <a:pt x="117" y="2"/>
                  </a:moveTo>
                  <a:lnTo>
                    <a:pt x="72" y="11"/>
                  </a:lnTo>
                  <a:lnTo>
                    <a:pt x="58" y="26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496">
              <a:extLst>
                <a:ext uri="{FF2B5EF4-FFF2-40B4-BE49-F238E27FC236}">
                  <a16:creationId xmlns:a16="http://schemas.microsoft.com/office/drawing/2014/main" id="{80105DA3-B044-4584-8DFE-D3B8E9C2C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397"/>
              <a:ext cx="175" cy="198"/>
            </a:xfrm>
            <a:custGeom>
              <a:avLst/>
              <a:gdLst>
                <a:gd name="T0" fmla="*/ 141 w 175"/>
                <a:gd name="T1" fmla="*/ 0 h 198"/>
                <a:gd name="T2" fmla="*/ 129 w 175"/>
                <a:gd name="T3" fmla="*/ 28 h 198"/>
                <a:gd name="T4" fmla="*/ 142 w 175"/>
                <a:gd name="T5" fmla="*/ 59 h 198"/>
                <a:gd name="T6" fmla="*/ 175 w 175"/>
                <a:gd name="T7" fmla="*/ 82 h 198"/>
                <a:gd name="T8" fmla="*/ 172 w 175"/>
                <a:gd name="T9" fmla="*/ 125 h 198"/>
                <a:gd name="T10" fmla="*/ 149 w 175"/>
                <a:gd name="T11" fmla="*/ 117 h 198"/>
                <a:gd name="T12" fmla="*/ 55 w 175"/>
                <a:gd name="T13" fmla="*/ 145 h 198"/>
                <a:gd name="T14" fmla="*/ 48 w 175"/>
                <a:gd name="T15" fmla="*/ 166 h 198"/>
                <a:gd name="T16" fmla="*/ 7 w 175"/>
                <a:gd name="T17" fmla="*/ 175 h 198"/>
                <a:gd name="T18" fmla="*/ 0 w 175"/>
                <a:gd name="T1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98">
                  <a:moveTo>
                    <a:pt x="141" y="0"/>
                  </a:moveTo>
                  <a:lnTo>
                    <a:pt x="129" y="28"/>
                  </a:lnTo>
                  <a:lnTo>
                    <a:pt x="142" y="59"/>
                  </a:lnTo>
                  <a:lnTo>
                    <a:pt x="175" y="82"/>
                  </a:lnTo>
                  <a:lnTo>
                    <a:pt x="172" y="125"/>
                  </a:lnTo>
                  <a:lnTo>
                    <a:pt x="149" y="117"/>
                  </a:lnTo>
                  <a:lnTo>
                    <a:pt x="55" y="145"/>
                  </a:lnTo>
                  <a:lnTo>
                    <a:pt x="48" y="166"/>
                  </a:lnTo>
                  <a:lnTo>
                    <a:pt x="7" y="175"/>
                  </a:lnTo>
                  <a:lnTo>
                    <a:pt x="0" y="19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497">
              <a:extLst>
                <a:ext uri="{FF2B5EF4-FFF2-40B4-BE49-F238E27FC236}">
                  <a16:creationId xmlns:a16="http://schemas.microsoft.com/office/drawing/2014/main" id="{73BCA37B-E9EF-4CB9-925B-19CE62EDD3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2" y="2780"/>
              <a:ext cx="0" cy="27"/>
            </a:xfrm>
            <a:prstGeom prst="line">
              <a:avLst/>
            </a:pr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498">
              <a:extLst>
                <a:ext uri="{FF2B5EF4-FFF2-40B4-BE49-F238E27FC236}">
                  <a16:creationId xmlns:a16="http://schemas.microsoft.com/office/drawing/2014/main" id="{0573614E-D637-4952-8A92-17E74B8A3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" y="1839"/>
              <a:ext cx="89" cy="126"/>
            </a:xfrm>
            <a:custGeom>
              <a:avLst/>
              <a:gdLst>
                <a:gd name="T0" fmla="*/ 0 w 89"/>
                <a:gd name="T1" fmla="*/ 0 h 126"/>
                <a:gd name="T2" fmla="*/ 8 w 89"/>
                <a:gd name="T3" fmla="*/ 29 h 126"/>
                <a:gd name="T4" fmla="*/ 35 w 89"/>
                <a:gd name="T5" fmla="*/ 46 h 126"/>
                <a:gd name="T6" fmla="*/ 62 w 89"/>
                <a:gd name="T7" fmla="*/ 64 h 126"/>
                <a:gd name="T8" fmla="*/ 89 w 8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6">
                  <a:moveTo>
                    <a:pt x="0" y="0"/>
                  </a:moveTo>
                  <a:lnTo>
                    <a:pt x="8" y="29"/>
                  </a:lnTo>
                  <a:lnTo>
                    <a:pt x="35" y="46"/>
                  </a:lnTo>
                  <a:lnTo>
                    <a:pt x="62" y="64"/>
                  </a:lnTo>
                  <a:lnTo>
                    <a:pt x="89" y="126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499">
              <a:extLst>
                <a:ext uri="{FF2B5EF4-FFF2-40B4-BE49-F238E27FC236}">
                  <a16:creationId xmlns:a16="http://schemas.microsoft.com/office/drawing/2014/main" id="{9AD12C6E-2C15-4BF6-9921-80617476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599"/>
              <a:ext cx="47" cy="128"/>
            </a:xfrm>
            <a:custGeom>
              <a:avLst/>
              <a:gdLst>
                <a:gd name="T0" fmla="*/ 0 w 47"/>
                <a:gd name="T1" fmla="*/ 0 h 128"/>
                <a:gd name="T2" fmla="*/ 16 w 47"/>
                <a:gd name="T3" fmla="*/ 67 h 128"/>
                <a:gd name="T4" fmla="*/ 47 w 47"/>
                <a:gd name="T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28">
                  <a:moveTo>
                    <a:pt x="0" y="0"/>
                  </a:moveTo>
                  <a:lnTo>
                    <a:pt x="16" y="67"/>
                  </a:lnTo>
                  <a:lnTo>
                    <a:pt x="47" y="128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500">
              <a:extLst>
                <a:ext uri="{FF2B5EF4-FFF2-40B4-BE49-F238E27FC236}">
                  <a16:creationId xmlns:a16="http://schemas.microsoft.com/office/drawing/2014/main" id="{2F8CCD3B-3259-4870-856C-0A86E5082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2595"/>
              <a:ext cx="114" cy="235"/>
            </a:xfrm>
            <a:custGeom>
              <a:avLst/>
              <a:gdLst>
                <a:gd name="T0" fmla="*/ 114 w 114"/>
                <a:gd name="T1" fmla="*/ 0 h 235"/>
                <a:gd name="T2" fmla="*/ 112 w 114"/>
                <a:gd name="T3" fmla="*/ 25 h 235"/>
                <a:gd name="T4" fmla="*/ 69 w 114"/>
                <a:gd name="T5" fmla="*/ 27 h 235"/>
                <a:gd name="T6" fmla="*/ 51 w 114"/>
                <a:gd name="T7" fmla="*/ 77 h 235"/>
                <a:gd name="T8" fmla="*/ 73 w 114"/>
                <a:gd name="T9" fmla="*/ 93 h 235"/>
                <a:gd name="T10" fmla="*/ 54 w 114"/>
                <a:gd name="T11" fmla="*/ 112 h 235"/>
                <a:gd name="T12" fmla="*/ 24 w 114"/>
                <a:gd name="T13" fmla="*/ 102 h 235"/>
                <a:gd name="T14" fmla="*/ 0 w 114"/>
                <a:gd name="T15" fmla="*/ 139 h 235"/>
                <a:gd name="T16" fmla="*/ 11 w 114"/>
                <a:gd name="T17" fmla="*/ 159 h 235"/>
                <a:gd name="T18" fmla="*/ 85 w 114"/>
                <a:gd name="T19" fmla="*/ 200 h 235"/>
                <a:gd name="T20" fmla="*/ 83 w 114"/>
                <a:gd name="T2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235">
                  <a:moveTo>
                    <a:pt x="114" y="0"/>
                  </a:moveTo>
                  <a:lnTo>
                    <a:pt x="112" y="25"/>
                  </a:lnTo>
                  <a:lnTo>
                    <a:pt x="69" y="27"/>
                  </a:lnTo>
                  <a:lnTo>
                    <a:pt x="51" y="77"/>
                  </a:lnTo>
                  <a:lnTo>
                    <a:pt x="73" y="93"/>
                  </a:lnTo>
                  <a:lnTo>
                    <a:pt x="54" y="112"/>
                  </a:lnTo>
                  <a:lnTo>
                    <a:pt x="24" y="102"/>
                  </a:lnTo>
                  <a:lnTo>
                    <a:pt x="0" y="139"/>
                  </a:lnTo>
                  <a:lnTo>
                    <a:pt x="11" y="159"/>
                  </a:lnTo>
                  <a:lnTo>
                    <a:pt x="85" y="200"/>
                  </a:lnTo>
                  <a:lnTo>
                    <a:pt x="83" y="235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501">
              <a:extLst>
                <a:ext uri="{FF2B5EF4-FFF2-40B4-BE49-F238E27FC236}">
                  <a16:creationId xmlns:a16="http://schemas.microsoft.com/office/drawing/2014/main" id="{9B0142CB-7569-47C6-B487-3A711A39B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732"/>
              <a:ext cx="63" cy="55"/>
            </a:xfrm>
            <a:custGeom>
              <a:avLst/>
              <a:gdLst>
                <a:gd name="T0" fmla="*/ 63 w 63"/>
                <a:gd name="T1" fmla="*/ 20 h 55"/>
                <a:gd name="T2" fmla="*/ 45 w 63"/>
                <a:gd name="T3" fmla="*/ 46 h 55"/>
                <a:gd name="T4" fmla="*/ 15 w 63"/>
                <a:gd name="T5" fmla="*/ 55 h 55"/>
                <a:gd name="T6" fmla="*/ 0 w 63"/>
                <a:gd name="T7" fmla="*/ 39 h 55"/>
                <a:gd name="T8" fmla="*/ 10 w 63"/>
                <a:gd name="T9" fmla="*/ 16 h 55"/>
                <a:gd name="T10" fmla="*/ 29 w 63"/>
                <a:gd name="T11" fmla="*/ 0 h 55"/>
                <a:gd name="T12" fmla="*/ 63 w 63"/>
                <a:gd name="T13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5">
                  <a:moveTo>
                    <a:pt x="63" y="20"/>
                  </a:moveTo>
                  <a:lnTo>
                    <a:pt x="45" y="46"/>
                  </a:lnTo>
                  <a:lnTo>
                    <a:pt x="15" y="55"/>
                  </a:lnTo>
                  <a:lnTo>
                    <a:pt x="0" y="39"/>
                  </a:lnTo>
                  <a:lnTo>
                    <a:pt x="10" y="16"/>
                  </a:lnTo>
                  <a:lnTo>
                    <a:pt x="29" y="0"/>
                  </a:lnTo>
                  <a:lnTo>
                    <a:pt x="63" y="2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502">
              <a:extLst>
                <a:ext uri="{FF2B5EF4-FFF2-40B4-BE49-F238E27FC236}">
                  <a16:creationId xmlns:a16="http://schemas.microsoft.com/office/drawing/2014/main" id="{6D0E4277-4F18-48AA-A0DA-FBBC9B554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780"/>
              <a:ext cx="283" cy="89"/>
            </a:xfrm>
            <a:custGeom>
              <a:avLst/>
              <a:gdLst>
                <a:gd name="T0" fmla="*/ 283 w 283"/>
                <a:gd name="T1" fmla="*/ 89 h 89"/>
                <a:gd name="T2" fmla="*/ 244 w 283"/>
                <a:gd name="T3" fmla="*/ 72 h 89"/>
                <a:gd name="T4" fmla="*/ 243 w 283"/>
                <a:gd name="T5" fmla="*/ 51 h 89"/>
                <a:gd name="T6" fmla="*/ 174 w 283"/>
                <a:gd name="T7" fmla="*/ 45 h 89"/>
                <a:gd name="T8" fmla="*/ 171 w 283"/>
                <a:gd name="T9" fmla="*/ 2 h 89"/>
                <a:gd name="T10" fmla="*/ 152 w 283"/>
                <a:gd name="T11" fmla="*/ 18 h 89"/>
                <a:gd name="T12" fmla="*/ 134 w 283"/>
                <a:gd name="T13" fmla="*/ 8 h 89"/>
                <a:gd name="T14" fmla="*/ 70 w 283"/>
                <a:gd name="T15" fmla="*/ 37 h 89"/>
                <a:gd name="T16" fmla="*/ 44 w 283"/>
                <a:gd name="T17" fmla="*/ 5 h 89"/>
                <a:gd name="T18" fmla="*/ 0 w 283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89">
                  <a:moveTo>
                    <a:pt x="283" y="89"/>
                  </a:moveTo>
                  <a:lnTo>
                    <a:pt x="244" y="72"/>
                  </a:lnTo>
                  <a:lnTo>
                    <a:pt x="243" y="51"/>
                  </a:lnTo>
                  <a:lnTo>
                    <a:pt x="174" y="45"/>
                  </a:lnTo>
                  <a:lnTo>
                    <a:pt x="171" y="2"/>
                  </a:lnTo>
                  <a:lnTo>
                    <a:pt x="152" y="18"/>
                  </a:lnTo>
                  <a:lnTo>
                    <a:pt x="134" y="8"/>
                  </a:lnTo>
                  <a:lnTo>
                    <a:pt x="70" y="37"/>
                  </a:lnTo>
                  <a:lnTo>
                    <a:pt x="44" y="5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503">
              <a:extLst>
                <a:ext uri="{FF2B5EF4-FFF2-40B4-BE49-F238E27FC236}">
                  <a16:creationId xmlns:a16="http://schemas.microsoft.com/office/drawing/2014/main" id="{60686D9F-E392-47FA-9FCB-0F596515B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" y="2830"/>
              <a:ext cx="55" cy="39"/>
            </a:xfrm>
            <a:custGeom>
              <a:avLst/>
              <a:gdLst>
                <a:gd name="T0" fmla="*/ 55 w 55"/>
                <a:gd name="T1" fmla="*/ 0 h 39"/>
                <a:gd name="T2" fmla="*/ 48 w 55"/>
                <a:gd name="T3" fmla="*/ 2 h 39"/>
                <a:gd name="T4" fmla="*/ 31 w 55"/>
                <a:gd name="T5" fmla="*/ 2 h 39"/>
                <a:gd name="T6" fmla="*/ 0 w 5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9">
                  <a:moveTo>
                    <a:pt x="55" y="0"/>
                  </a:moveTo>
                  <a:lnTo>
                    <a:pt x="48" y="2"/>
                  </a:lnTo>
                  <a:lnTo>
                    <a:pt x="31" y="2"/>
                  </a:lnTo>
                  <a:lnTo>
                    <a:pt x="0" y="39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504">
              <a:extLst>
                <a:ext uri="{FF2B5EF4-FFF2-40B4-BE49-F238E27FC236}">
                  <a16:creationId xmlns:a16="http://schemas.microsoft.com/office/drawing/2014/main" id="{64CD6A9E-2610-445F-81A3-183B8DE78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727"/>
              <a:ext cx="214" cy="80"/>
            </a:xfrm>
            <a:custGeom>
              <a:avLst/>
              <a:gdLst>
                <a:gd name="T0" fmla="*/ 214 w 214"/>
                <a:gd name="T1" fmla="*/ 80 h 80"/>
                <a:gd name="T2" fmla="*/ 170 w 214"/>
                <a:gd name="T3" fmla="*/ 55 h 80"/>
                <a:gd name="T4" fmla="*/ 150 w 214"/>
                <a:gd name="T5" fmla="*/ 55 h 80"/>
                <a:gd name="T6" fmla="*/ 131 w 214"/>
                <a:gd name="T7" fmla="*/ 71 h 80"/>
                <a:gd name="T8" fmla="*/ 130 w 214"/>
                <a:gd name="T9" fmla="*/ 48 h 80"/>
                <a:gd name="T10" fmla="*/ 78 w 214"/>
                <a:gd name="T11" fmla="*/ 80 h 80"/>
                <a:gd name="T12" fmla="*/ 21 w 214"/>
                <a:gd name="T13" fmla="*/ 44 h 80"/>
                <a:gd name="T14" fmla="*/ 0 w 214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80">
                  <a:moveTo>
                    <a:pt x="214" y="80"/>
                  </a:moveTo>
                  <a:lnTo>
                    <a:pt x="170" y="55"/>
                  </a:lnTo>
                  <a:lnTo>
                    <a:pt x="150" y="55"/>
                  </a:lnTo>
                  <a:lnTo>
                    <a:pt x="131" y="71"/>
                  </a:lnTo>
                  <a:lnTo>
                    <a:pt x="130" y="48"/>
                  </a:lnTo>
                  <a:lnTo>
                    <a:pt x="78" y="80"/>
                  </a:lnTo>
                  <a:lnTo>
                    <a:pt x="21" y="44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CC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505">
              <a:extLst>
                <a:ext uri="{FF2B5EF4-FFF2-40B4-BE49-F238E27FC236}">
                  <a16:creationId xmlns:a16="http://schemas.microsoft.com/office/drawing/2014/main" id="{E7F363FA-34CA-4F12-9D87-8A9684CCD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68"/>
              <a:ext cx="956" cy="283"/>
            </a:xfrm>
            <a:custGeom>
              <a:avLst/>
              <a:gdLst>
                <a:gd name="T0" fmla="*/ 956 w 956"/>
                <a:gd name="T1" fmla="*/ 146 h 283"/>
                <a:gd name="T2" fmla="*/ 921 w 956"/>
                <a:gd name="T3" fmla="*/ 195 h 283"/>
                <a:gd name="T4" fmla="*/ 880 w 956"/>
                <a:gd name="T5" fmla="*/ 219 h 283"/>
                <a:gd name="T6" fmla="*/ 851 w 956"/>
                <a:gd name="T7" fmla="*/ 220 h 283"/>
                <a:gd name="T8" fmla="*/ 848 w 956"/>
                <a:gd name="T9" fmla="*/ 200 h 283"/>
                <a:gd name="T10" fmla="*/ 824 w 956"/>
                <a:gd name="T11" fmla="*/ 188 h 283"/>
                <a:gd name="T12" fmla="*/ 794 w 956"/>
                <a:gd name="T13" fmla="*/ 220 h 283"/>
                <a:gd name="T14" fmla="*/ 772 w 956"/>
                <a:gd name="T15" fmla="*/ 221 h 283"/>
                <a:gd name="T16" fmla="*/ 772 w 956"/>
                <a:gd name="T17" fmla="*/ 199 h 283"/>
                <a:gd name="T18" fmla="*/ 750 w 956"/>
                <a:gd name="T19" fmla="*/ 199 h 283"/>
                <a:gd name="T20" fmla="*/ 719 w 956"/>
                <a:gd name="T21" fmla="*/ 142 h 283"/>
                <a:gd name="T22" fmla="*/ 683 w 956"/>
                <a:gd name="T23" fmla="*/ 118 h 283"/>
                <a:gd name="T24" fmla="*/ 643 w 956"/>
                <a:gd name="T25" fmla="*/ 127 h 283"/>
                <a:gd name="T26" fmla="*/ 600 w 956"/>
                <a:gd name="T27" fmla="*/ 116 h 283"/>
                <a:gd name="T28" fmla="*/ 556 w 956"/>
                <a:gd name="T29" fmla="*/ 271 h 283"/>
                <a:gd name="T30" fmla="*/ 514 w 956"/>
                <a:gd name="T31" fmla="*/ 214 h 283"/>
                <a:gd name="T32" fmla="*/ 502 w 956"/>
                <a:gd name="T33" fmla="*/ 231 h 283"/>
                <a:gd name="T34" fmla="*/ 483 w 956"/>
                <a:gd name="T35" fmla="*/ 219 h 283"/>
                <a:gd name="T36" fmla="*/ 467 w 956"/>
                <a:gd name="T37" fmla="*/ 232 h 283"/>
                <a:gd name="T38" fmla="*/ 451 w 956"/>
                <a:gd name="T39" fmla="*/ 219 h 283"/>
                <a:gd name="T40" fmla="*/ 433 w 956"/>
                <a:gd name="T41" fmla="*/ 233 h 283"/>
                <a:gd name="T42" fmla="*/ 431 w 956"/>
                <a:gd name="T43" fmla="*/ 255 h 283"/>
                <a:gd name="T44" fmla="*/ 389 w 956"/>
                <a:gd name="T45" fmla="*/ 283 h 283"/>
                <a:gd name="T46" fmla="*/ 373 w 956"/>
                <a:gd name="T47" fmla="*/ 268 h 283"/>
                <a:gd name="T48" fmla="*/ 314 w 956"/>
                <a:gd name="T49" fmla="*/ 279 h 283"/>
                <a:gd name="T50" fmla="*/ 276 w 956"/>
                <a:gd name="T51" fmla="*/ 254 h 283"/>
                <a:gd name="T52" fmla="*/ 276 w 956"/>
                <a:gd name="T53" fmla="*/ 233 h 283"/>
                <a:gd name="T54" fmla="*/ 303 w 956"/>
                <a:gd name="T55" fmla="*/ 198 h 283"/>
                <a:gd name="T56" fmla="*/ 307 w 956"/>
                <a:gd name="T57" fmla="*/ 157 h 283"/>
                <a:gd name="T58" fmla="*/ 295 w 956"/>
                <a:gd name="T59" fmla="*/ 140 h 283"/>
                <a:gd name="T60" fmla="*/ 237 w 956"/>
                <a:gd name="T61" fmla="*/ 118 h 283"/>
                <a:gd name="T62" fmla="*/ 187 w 956"/>
                <a:gd name="T63" fmla="*/ 18 h 283"/>
                <a:gd name="T64" fmla="*/ 143 w 956"/>
                <a:gd name="T65" fmla="*/ 63 h 283"/>
                <a:gd name="T66" fmla="*/ 111 w 956"/>
                <a:gd name="T67" fmla="*/ 35 h 283"/>
                <a:gd name="T68" fmla="*/ 90 w 956"/>
                <a:gd name="T69" fmla="*/ 48 h 283"/>
                <a:gd name="T70" fmla="*/ 42 w 956"/>
                <a:gd name="T71" fmla="*/ 46 h 283"/>
                <a:gd name="T72" fmla="*/ 0 w 956"/>
                <a:gd name="T73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56" h="283">
                  <a:moveTo>
                    <a:pt x="956" y="146"/>
                  </a:moveTo>
                  <a:lnTo>
                    <a:pt x="921" y="195"/>
                  </a:lnTo>
                  <a:lnTo>
                    <a:pt x="880" y="219"/>
                  </a:lnTo>
                  <a:lnTo>
                    <a:pt x="851" y="220"/>
                  </a:lnTo>
                  <a:lnTo>
                    <a:pt x="848" y="200"/>
                  </a:lnTo>
                  <a:lnTo>
                    <a:pt x="824" y="188"/>
                  </a:lnTo>
                  <a:lnTo>
                    <a:pt x="794" y="220"/>
                  </a:lnTo>
                  <a:lnTo>
                    <a:pt x="772" y="221"/>
                  </a:lnTo>
                  <a:lnTo>
                    <a:pt x="772" y="199"/>
                  </a:lnTo>
                  <a:lnTo>
                    <a:pt x="750" y="199"/>
                  </a:lnTo>
                  <a:lnTo>
                    <a:pt x="719" y="142"/>
                  </a:lnTo>
                  <a:lnTo>
                    <a:pt x="683" y="118"/>
                  </a:lnTo>
                  <a:lnTo>
                    <a:pt x="643" y="127"/>
                  </a:lnTo>
                  <a:lnTo>
                    <a:pt x="600" y="116"/>
                  </a:lnTo>
                  <a:lnTo>
                    <a:pt x="556" y="271"/>
                  </a:lnTo>
                  <a:lnTo>
                    <a:pt x="514" y="214"/>
                  </a:lnTo>
                  <a:lnTo>
                    <a:pt x="502" y="231"/>
                  </a:lnTo>
                  <a:lnTo>
                    <a:pt x="483" y="219"/>
                  </a:lnTo>
                  <a:lnTo>
                    <a:pt x="467" y="232"/>
                  </a:lnTo>
                  <a:lnTo>
                    <a:pt x="451" y="219"/>
                  </a:lnTo>
                  <a:lnTo>
                    <a:pt x="433" y="233"/>
                  </a:lnTo>
                  <a:lnTo>
                    <a:pt x="431" y="255"/>
                  </a:lnTo>
                  <a:lnTo>
                    <a:pt x="389" y="283"/>
                  </a:lnTo>
                  <a:lnTo>
                    <a:pt x="373" y="268"/>
                  </a:lnTo>
                  <a:lnTo>
                    <a:pt x="314" y="279"/>
                  </a:lnTo>
                  <a:lnTo>
                    <a:pt x="276" y="254"/>
                  </a:lnTo>
                  <a:lnTo>
                    <a:pt x="276" y="233"/>
                  </a:lnTo>
                  <a:lnTo>
                    <a:pt x="303" y="198"/>
                  </a:lnTo>
                  <a:lnTo>
                    <a:pt x="307" y="157"/>
                  </a:lnTo>
                  <a:lnTo>
                    <a:pt x="295" y="140"/>
                  </a:lnTo>
                  <a:lnTo>
                    <a:pt x="237" y="118"/>
                  </a:lnTo>
                  <a:lnTo>
                    <a:pt x="187" y="18"/>
                  </a:lnTo>
                  <a:lnTo>
                    <a:pt x="143" y="63"/>
                  </a:lnTo>
                  <a:lnTo>
                    <a:pt x="111" y="35"/>
                  </a:lnTo>
                  <a:lnTo>
                    <a:pt x="90" y="48"/>
                  </a:lnTo>
                  <a:lnTo>
                    <a:pt x="42" y="46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506">
              <a:extLst>
                <a:ext uri="{FF2B5EF4-FFF2-40B4-BE49-F238E27FC236}">
                  <a16:creationId xmlns:a16="http://schemas.microsoft.com/office/drawing/2014/main" id="{C1840D3E-73DA-4429-BA98-A40159EDB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667"/>
              <a:ext cx="236" cy="172"/>
            </a:xfrm>
            <a:custGeom>
              <a:avLst/>
              <a:gdLst>
                <a:gd name="T0" fmla="*/ 236 w 236"/>
                <a:gd name="T1" fmla="*/ 1 h 172"/>
                <a:gd name="T2" fmla="*/ 236 w 236"/>
                <a:gd name="T3" fmla="*/ 0 h 172"/>
                <a:gd name="T4" fmla="*/ 206 w 236"/>
                <a:gd name="T5" fmla="*/ 0 h 172"/>
                <a:gd name="T6" fmla="*/ 171 w 236"/>
                <a:gd name="T7" fmla="*/ 28 h 172"/>
                <a:gd name="T8" fmla="*/ 108 w 236"/>
                <a:gd name="T9" fmla="*/ 49 h 172"/>
                <a:gd name="T10" fmla="*/ 91 w 236"/>
                <a:gd name="T11" fmla="*/ 63 h 172"/>
                <a:gd name="T12" fmla="*/ 104 w 236"/>
                <a:gd name="T13" fmla="*/ 103 h 172"/>
                <a:gd name="T14" fmla="*/ 91 w 236"/>
                <a:gd name="T15" fmla="*/ 121 h 172"/>
                <a:gd name="T16" fmla="*/ 26 w 236"/>
                <a:gd name="T17" fmla="*/ 128 h 172"/>
                <a:gd name="T18" fmla="*/ 0 w 236"/>
                <a:gd name="T19" fmla="*/ 172 h 172"/>
                <a:gd name="T20" fmla="*/ 0 w 236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172">
                  <a:moveTo>
                    <a:pt x="236" y="1"/>
                  </a:moveTo>
                  <a:lnTo>
                    <a:pt x="236" y="0"/>
                  </a:lnTo>
                  <a:lnTo>
                    <a:pt x="206" y="0"/>
                  </a:lnTo>
                  <a:lnTo>
                    <a:pt x="171" y="28"/>
                  </a:lnTo>
                  <a:lnTo>
                    <a:pt x="108" y="49"/>
                  </a:lnTo>
                  <a:lnTo>
                    <a:pt x="91" y="63"/>
                  </a:lnTo>
                  <a:lnTo>
                    <a:pt x="104" y="103"/>
                  </a:lnTo>
                  <a:lnTo>
                    <a:pt x="91" y="121"/>
                  </a:lnTo>
                  <a:lnTo>
                    <a:pt x="26" y="128"/>
                  </a:lnTo>
                  <a:lnTo>
                    <a:pt x="0" y="172"/>
                  </a:lnTo>
                  <a:lnTo>
                    <a:pt x="0" y="172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507">
              <a:extLst>
                <a:ext uri="{FF2B5EF4-FFF2-40B4-BE49-F238E27FC236}">
                  <a16:creationId xmlns:a16="http://schemas.microsoft.com/office/drawing/2014/main" id="{6F21AFBA-2B4B-40B6-B899-9DFCEEFF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" y="1839"/>
              <a:ext cx="175" cy="657"/>
            </a:xfrm>
            <a:custGeom>
              <a:avLst/>
              <a:gdLst>
                <a:gd name="T0" fmla="*/ 72 w 175"/>
                <a:gd name="T1" fmla="*/ 0 h 657"/>
                <a:gd name="T2" fmla="*/ 80 w 175"/>
                <a:gd name="T3" fmla="*/ 29 h 657"/>
                <a:gd name="T4" fmla="*/ 107 w 175"/>
                <a:gd name="T5" fmla="*/ 47 h 657"/>
                <a:gd name="T6" fmla="*/ 135 w 175"/>
                <a:gd name="T7" fmla="*/ 65 h 657"/>
                <a:gd name="T8" fmla="*/ 162 w 175"/>
                <a:gd name="T9" fmla="*/ 127 h 657"/>
                <a:gd name="T10" fmla="*/ 158 w 175"/>
                <a:gd name="T11" fmla="*/ 157 h 657"/>
                <a:gd name="T12" fmla="*/ 175 w 175"/>
                <a:gd name="T13" fmla="*/ 207 h 657"/>
                <a:gd name="T14" fmla="*/ 106 w 175"/>
                <a:gd name="T15" fmla="*/ 270 h 657"/>
                <a:gd name="T16" fmla="*/ 139 w 175"/>
                <a:gd name="T17" fmla="*/ 311 h 657"/>
                <a:gd name="T18" fmla="*/ 148 w 175"/>
                <a:gd name="T19" fmla="*/ 352 h 657"/>
                <a:gd name="T20" fmla="*/ 135 w 175"/>
                <a:gd name="T21" fmla="*/ 370 h 657"/>
                <a:gd name="T22" fmla="*/ 149 w 175"/>
                <a:gd name="T23" fmla="*/ 473 h 657"/>
                <a:gd name="T24" fmla="*/ 103 w 175"/>
                <a:gd name="T25" fmla="*/ 458 h 657"/>
                <a:gd name="T26" fmla="*/ 98 w 175"/>
                <a:gd name="T27" fmla="*/ 484 h 657"/>
                <a:gd name="T28" fmla="*/ 42 w 175"/>
                <a:gd name="T29" fmla="*/ 554 h 657"/>
                <a:gd name="T30" fmla="*/ 56 w 175"/>
                <a:gd name="T31" fmla="*/ 571 h 657"/>
                <a:gd name="T32" fmla="*/ 38 w 175"/>
                <a:gd name="T33" fmla="*/ 585 h 657"/>
                <a:gd name="T34" fmla="*/ 36 w 175"/>
                <a:gd name="T35" fmla="*/ 610 h 657"/>
                <a:gd name="T36" fmla="*/ 14 w 175"/>
                <a:gd name="T37" fmla="*/ 619 h 657"/>
                <a:gd name="T38" fmla="*/ 25 w 175"/>
                <a:gd name="T39" fmla="*/ 643 h 657"/>
                <a:gd name="T40" fmla="*/ 0 w 175"/>
                <a:gd name="T41" fmla="*/ 657 h 657"/>
                <a:gd name="T42" fmla="*/ 0 w 175"/>
                <a:gd name="T43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5" h="657">
                  <a:moveTo>
                    <a:pt x="72" y="0"/>
                  </a:moveTo>
                  <a:lnTo>
                    <a:pt x="80" y="29"/>
                  </a:lnTo>
                  <a:lnTo>
                    <a:pt x="107" y="47"/>
                  </a:lnTo>
                  <a:lnTo>
                    <a:pt x="135" y="65"/>
                  </a:lnTo>
                  <a:lnTo>
                    <a:pt x="162" y="127"/>
                  </a:lnTo>
                  <a:lnTo>
                    <a:pt x="158" y="157"/>
                  </a:lnTo>
                  <a:lnTo>
                    <a:pt x="175" y="207"/>
                  </a:lnTo>
                  <a:lnTo>
                    <a:pt x="106" y="270"/>
                  </a:lnTo>
                  <a:lnTo>
                    <a:pt x="139" y="311"/>
                  </a:lnTo>
                  <a:lnTo>
                    <a:pt x="148" y="352"/>
                  </a:lnTo>
                  <a:lnTo>
                    <a:pt x="135" y="370"/>
                  </a:lnTo>
                  <a:lnTo>
                    <a:pt x="149" y="473"/>
                  </a:lnTo>
                  <a:lnTo>
                    <a:pt x="103" y="458"/>
                  </a:lnTo>
                  <a:lnTo>
                    <a:pt x="98" y="484"/>
                  </a:lnTo>
                  <a:lnTo>
                    <a:pt x="42" y="554"/>
                  </a:lnTo>
                  <a:lnTo>
                    <a:pt x="56" y="571"/>
                  </a:lnTo>
                  <a:lnTo>
                    <a:pt x="38" y="585"/>
                  </a:lnTo>
                  <a:lnTo>
                    <a:pt x="36" y="610"/>
                  </a:lnTo>
                  <a:lnTo>
                    <a:pt x="14" y="619"/>
                  </a:lnTo>
                  <a:lnTo>
                    <a:pt x="25" y="643"/>
                  </a:lnTo>
                  <a:lnTo>
                    <a:pt x="0" y="657"/>
                  </a:lnTo>
                  <a:lnTo>
                    <a:pt x="0" y="657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508">
              <a:extLst>
                <a:ext uri="{FF2B5EF4-FFF2-40B4-BE49-F238E27FC236}">
                  <a16:creationId xmlns:a16="http://schemas.microsoft.com/office/drawing/2014/main" id="{8BC4CA87-FFC4-40F8-8D78-F4B8CB90D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" y="2496"/>
              <a:ext cx="632" cy="232"/>
            </a:xfrm>
            <a:custGeom>
              <a:avLst/>
              <a:gdLst>
                <a:gd name="T0" fmla="*/ 632 w 632"/>
                <a:gd name="T1" fmla="*/ 232 h 232"/>
                <a:gd name="T2" fmla="*/ 601 w 632"/>
                <a:gd name="T3" fmla="*/ 170 h 232"/>
                <a:gd name="T4" fmla="*/ 585 w 632"/>
                <a:gd name="T5" fmla="*/ 103 h 232"/>
                <a:gd name="T6" fmla="*/ 518 w 632"/>
                <a:gd name="T7" fmla="*/ 45 h 232"/>
                <a:gd name="T8" fmla="*/ 497 w 632"/>
                <a:gd name="T9" fmla="*/ 44 h 232"/>
                <a:gd name="T10" fmla="*/ 496 w 632"/>
                <a:gd name="T11" fmla="*/ 65 h 232"/>
                <a:gd name="T12" fmla="*/ 449 w 632"/>
                <a:gd name="T13" fmla="*/ 55 h 232"/>
                <a:gd name="T14" fmla="*/ 438 w 632"/>
                <a:gd name="T15" fmla="*/ 13 h 232"/>
                <a:gd name="T16" fmla="*/ 421 w 632"/>
                <a:gd name="T17" fmla="*/ 1 h 232"/>
                <a:gd name="T18" fmla="*/ 413 w 632"/>
                <a:gd name="T19" fmla="*/ 8 h 232"/>
                <a:gd name="T20" fmla="*/ 363 w 632"/>
                <a:gd name="T21" fmla="*/ 50 h 232"/>
                <a:gd name="T22" fmla="*/ 350 w 632"/>
                <a:gd name="T23" fmla="*/ 34 h 232"/>
                <a:gd name="T24" fmla="*/ 299 w 632"/>
                <a:gd name="T25" fmla="*/ 152 h 232"/>
                <a:gd name="T26" fmla="*/ 280 w 632"/>
                <a:gd name="T27" fmla="*/ 113 h 232"/>
                <a:gd name="T28" fmla="*/ 284 w 632"/>
                <a:gd name="T29" fmla="*/ 91 h 232"/>
                <a:gd name="T30" fmla="*/ 265 w 632"/>
                <a:gd name="T31" fmla="*/ 80 h 232"/>
                <a:gd name="T32" fmla="*/ 256 w 632"/>
                <a:gd name="T33" fmla="*/ 48 h 232"/>
                <a:gd name="T34" fmla="*/ 218 w 632"/>
                <a:gd name="T35" fmla="*/ 18 h 232"/>
                <a:gd name="T36" fmla="*/ 183 w 632"/>
                <a:gd name="T37" fmla="*/ 50 h 232"/>
                <a:gd name="T38" fmla="*/ 160 w 632"/>
                <a:gd name="T39" fmla="*/ 117 h 232"/>
                <a:gd name="T40" fmla="*/ 132 w 632"/>
                <a:gd name="T41" fmla="*/ 153 h 232"/>
                <a:gd name="T42" fmla="*/ 85 w 632"/>
                <a:gd name="T43" fmla="*/ 142 h 232"/>
                <a:gd name="T44" fmla="*/ 47 w 632"/>
                <a:gd name="T45" fmla="*/ 166 h 232"/>
                <a:gd name="T46" fmla="*/ 23 w 632"/>
                <a:gd name="T47" fmla="*/ 128 h 232"/>
                <a:gd name="T48" fmla="*/ 36 w 632"/>
                <a:gd name="T49" fmla="*/ 85 h 232"/>
                <a:gd name="T50" fmla="*/ 7 w 632"/>
                <a:gd name="T51" fmla="*/ 41 h 232"/>
                <a:gd name="T52" fmla="*/ 0 w 632"/>
                <a:gd name="T5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2" h="232">
                  <a:moveTo>
                    <a:pt x="632" y="232"/>
                  </a:moveTo>
                  <a:lnTo>
                    <a:pt x="601" y="170"/>
                  </a:lnTo>
                  <a:lnTo>
                    <a:pt x="585" y="103"/>
                  </a:lnTo>
                  <a:lnTo>
                    <a:pt x="518" y="45"/>
                  </a:lnTo>
                  <a:lnTo>
                    <a:pt x="497" y="44"/>
                  </a:lnTo>
                  <a:lnTo>
                    <a:pt x="496" y="65"/>
                  </a:lnTo>
                  <a:lnTo>
                    <a:pt x="449" y="55"/>
                  </a:lnTo>
                  <a:lnTo>
                    <a:pt x="438" y="13"/>
                  </a:lnTo>
                  <a:lnTo>
                    <a:pt x="421" y="1"/>
                  </a:lnTo>
                  <a:lnTo>
                    <a:pt x="413" y="8"/>
                  </a:lnTo>
                  <a:lnTo>
                    <a:pt x="363" y="50"/>
                  </a:lnTo>
                  <a:lnTo>
                    <a:pt x="350" y="34"/>
                  </a:lnTo>
                  <a:lnTo>
                    <a:pt x="299" y="152"/>
                  </a:lnTo>
                  <a:lnTo>
                    <a:pt x="280" y="113"/>
                  </a:lnTo>
                  <a:lnTo>
                    <a:pt x="284" y="91"/>
                  </a:lnTo>
                  <a:lnTo>
                    <a:pt x="265" y="80"/>
                  </a:lnTo>
                  <a:lnTo>
                    <a:pt x="256" y="48"/>
                  </a:lnTo>
                  <a:lnTo>
                    <a:pt x="218" y="18"/>
                  </a:lnTo>
                  <a:lnTo>
                    <a:pt x="183" y="50"/>
                  </a:lnTo>
                  <a:lnTo>
                    <a:pt x="160" y="117"/>
                  </a:lnTo>
                  <a:lnTo>
                    <a:pt x="132" y="153"/>
                  </a:lnTo>
                  <a:lnTo>
                    <a:pt x="85" y="142"/>
                  </a:lnTo>
                  <a:lnTo>
                    <a:pt x="47" y="166"/>
                  </a:lnTo>
                  <a:lnTo>
                    <a:pt x="23" y="128"/>
                  </a:lnTo>
                  <a:lnTo>
                    <a:pt x="36" y="85"/>
                  </a:lnTo>
                  <a:lnTo>
                    <a:pt x="7" y="41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Line 509">
              <a:extLst>
                <a:ext uri="{FF2B5EF4-FFF2-40B4-BE49-F238E27FC236}">
                  <a16:creationId xmlns:a16="http://schemas.microsoft.com/office/drawing/2014/main" id="{3073CBD4-17F3-43B9-9C4D-2B2B44394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8" y="1747"/>
              <a:ext cx="1" cy="1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Line 510">
              <a:extLst>
                <a:ext uri="{FF2B5EF4-FFF2-40B4-BE49-F238E27FC236}">
                  <a16:creationId xmlns:a16="http://schemas.microsoft.com/office/drawing/2014/main" id="{4222512D-0D06-4224-9BA8-E3267A604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2091"/>
              <a:ext cx="1" cy="3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11">
              <a:extLst>
                <a:ext uri="{FF2B5EF4-FFF2-40B4-BE49-F238E27FC236}">
                  <a16:creationId xmlns:a16="http://schemas.microsoft.com/office/drawing/2014/main" id="{352DEF75-1C93-48B6-B094-7B673393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" y="2397"/>
              <a:ext cx="626" cy="472"/>
            </a:xfrm>
            <a:custGeom>
              <a:avLst/>
              <a:gdLst>
                <a:gd name="T0" fmla="*/ 626 w 626"/>
                <a:gd name="T1" fmla="*/ 3 h 472"/>
                <a:gd name="T2" fmla="*/ 581 w 626"/>
                <a:gd name="T3" fmla="*/ 12 h 472"/>
                <a:gd name="T4" fmla="*/ 566 w 626"/>
                <a:gd name="T5" fmla="*/ 26 h 472"/>
                <a:gd name="T6" fmla="*/ 509 w 626"/>
                <a:gd name="T7" fmla="*/ 0 h 472"/>
                <a:gd name="T8" fmla="*/ 497 w 626"/>
                <a:gd name="T9" fmla="*/ 29 h 472"/>
                <a:gd name="T10" fmla="*/ 510 w 626"/>
                <a:gd name="T11" fmla="*/ 60 h 472"/>
                <a:gd name="T12" fmla="*/ 543 w 626"/>
                <a:gd name="T13" fmla="*/ 82 h 472"/>
                <a:gd name="T14" fmla="*/ 540 w 626"/>
                <a:gd name="T15" fmla="*/ 126 h 472"/>
                <a:gd name="T16" fmla="*/ 517 w 626"/>
                <a:gd name="T17" fmla="*/ 118 h 472"/>
                <a:gd name="T18" fmla="*/ 424 w 626"/>
                <a:gd name="T19" fmla="*/ 146 h 472"/>
                <a:gd name="T20" fmla="*/ 417 w 626"/>
                <a:gd name="T21" fmla="*/ 167 h 472"/>
                <a:gd name="T22" fmla="*/ 376 w 626"/>
                <a:gd name="T23" fmla="*/ 176 h 472"/>
                <a:gd name="T24" fmla="*/ 369 w 626"/>
                <a:gd name="T25" fmla="*/ 199 h 472"/>
                <a:gd name="T26" fmla="*/ 367 w 626"/>
                <a:gd name="T27" fmla="*/ 223 h 472"/>
                <a:gd name="T28" fmla="*/ 324 w 626"/>
                <a:gd name="T29" fmla="*/ 226 h 472"/>
                <a:gd name="T30" fmla="*/ 306 w 626"/>
                <a:gd name="T31" fmla="*/ 276 h 472"/>
                <a:gd name="T32" fmla="*/ 328 w 626"/>
                <a:gd name="T33" fmla="*/ 292 h 472"/>
                <a:gd name="T34" fmla="*/ 309 w 626"/>
                <a:gd name="T35" fmla="*/ 311 h 472"/>
                <a:gd name="T36" fmla="*/ 279 w 626"/>
                <a:gd name="T37" fmla="*/ 301 h 472"/>
                <a:gd name="T38" fmla="*/ 255 w 626"/>
                <a:gd name="T39" fmla="*/ 338 h 472"/>
                <a:gd name="T40" fmla="*/ 265 w 626"/>
                <a:gd name="T41" fmla="*/ 358 h 472"/>
                <a:gd name="T42" fmla="*/ 340 w 626"/>
                <a:gd name="T43" fmla="*/ 400 h 472"/>
                <a:gd name="T44" fmla="*/ 338 w 626"/>
                <a:gd name="T45" fmla="*/ 434 h 472"/>
                <a:gd name="T46" fmla="*/ 331 w 626"/>
                <a:gd name="T47" fmla="*/ 436 h 472"/>
                <a:gd name="T48" fmla="*/ 313 w 626"/>
                <a:gd name="T49" fmla="*/ 437 h 472"/>
                <a:gd name="T50" fmla="*/ 282 w 626"/>
                <a:gd name="T51" fmla="*/ 472 h 472"/>
                <a:gd name="T52" fmla="*/ 243 w 626"/>
                <a:gd name="T53" fmla="*/ 455 h 472"/>
                <a:gd name="T54" fmla="*/ 243 w 626"/>
                <a:gd name="T55" fmla="*/ 434 h 472"/>
                <a:gd name="T56" fmla="*/ 173 w 626"/>
                <a:gd name="T57" fmla="*/ 428 h 472"/>
                <a:gd name="T58" fmla="*/ 170 w 626"/>
                <a:gd name="T59" fmla="*/ 385 h 472"/>
                <a:gd name="T60" fmla="*/ 151 w 626"/>
                <a:gd name="T61" fmla="*/ 402 h 472"/>
                <a:gd name="T62" fmla="*/ 133 w 626"/>
                <a:gd name="T63" fmla="*/ 391 h 472"/>
                <a:gd name="T64" fmla="*/ 69 w 626"/>
                <a:gd name="T65" fmla="*/ 420 h 472"/>
                <a:gd name="T66" fmla="*/ 43 w 626"/>
                <a:gd name="T67" fmla="*/ 389 h 472"/>
                <a:gd name="T68" fmla="*/ 0 w 626"/>
                <a:gd name="T69" fmla="*/ 384 h 472"/>
                <a:gd name="T70" fmla="*/ 1 w 626"/>
                <a:gd name="T71" fmla="*/ 41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6" h="472">
                  <a:moveTo>
                    <a:pt x="626" y="3"/>
                  </a:moveTo>
                  <a:lnTo>
                    <a:pt x="581" y="12"/>
                  </a:lnTo>
                  <a:lnTo>
                    <a:pt x="566" y="26"/>
                  </a:lnTo>
                  <a:lnTo>
                    <a:pt x="509" y="0"/>
                  </a:lnTo>
                  <a:lnTo>
                    <a:pt x="497" y="29"/>
                  </a:lnTo>
                  <a:lnTo>
                    <a:pt x="510" y="60"/>
                  </a:lnTo>
                  <a:lnTo>
                    <a:pt x="543" y="82"/>
                  </a:lnTo>
                  <a:lnTo>
                    <a:pt x="540" y="126"/>
                  </a:lnTo>
                  <a:lnTo>
                    <a:pt x="517" y="118"/>
                  </a:lnTo>
                  <a:lnTo>
                    <a:pt x="424" y="146"/>
                  </a:lnTo>
                  <a:lnTo>
                    <a:pt x="417" y="167"/>
                  </a:lnTo>
                  <a:lnTo>
                    <a:pt x="376" y="176"/>
                  </a:lnTo>
                  <a:lnTo>
                    <a:pt x="369" y="199"/>
                  </a:lnTo>
                  <a:lnTo>
                    <a:pt x="367" y="223"/>
                  </a:lnTo>
                  <a:lnTo>
                    <a:pt x="324" y="226"/>
                  </a:lnTo>
                  <a:lnTo>
                    <a:pt x="306" y="276"/>
                  </a:lnTo>
                  <a:lnTo>
                    <a:pt x="328" y="292"/>
                  </a:lnTo>
                  <a:lnTo>
                    <a:pt x="309" y="311"/>
                  </a:lnTo>
                  <a:lnTo>
                    <a:pt x="279" y="301"/>
                  </a:lnTo>
                  <a:lnTo>
                    <a:pt x="255" y="338"/>
                  </a:lnTo>
                  <a:lnTo>
                    <a:pt x="265" y="358"/>
                  </a:lnTo>
                  <a:lnTo>
                    <a:pt x="340" y="400"/>
                  </a:lnTo>
                  <a:lnTo>
                    <a:pt x="338" y="434"/>
                  </a:lnTo>
                  <a:lnTo>
                    <a:pt x="331" y="436"/>
                  </a:lnTo>
                  <a:lnTo>
                    <a:pt x="313" y="437"/>
                  </a:lnTo>
                  <a:lnTo>
                    <a:pt x="282" y="472"/>
                  </a:lnTo>
                  <a:lnTo>
                    <a:pt x="243" y="455"/>
                  </a:lnTo>
                  <a:lnTo>
                    <a:pt x="243" y="434"/>
                  </a:lnTo>
                  <a:lnTo>
                    <a:pt x="173" y="428"/>
                  </a:lnTo>
                  <a:lnTo>
                    <a:pt x="170" y="385"/>
                  </a:lnTo>
                  <a:lnTo>
                    <a:pt x="151" y="402"/>
                  </a:lnTo>
                  <a:lnTo>
                    <a:pt x="133" y="391"/>
                  </a:lnTo>
                  <a:lnTo>
                    <a:pt x="69" y="420"/>
                  </a:lnTo>
                  <a:lnTo>
                    <a:pt x="43" y="389"/>
                  </a:lnTo>
                  <a:lnTo>
                    <a:pt x="0" y="384"/>
                  </a:lnTo>
                  <a:lnTo>
                    <a:pt x="1" y="411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Line 512">
              <a:extLst>
                <a:ext uri="{FF2B5EF4-FFF2-40B4-BE49-F238E27FC236}">
                  <a16:creationId xmlns:a16="http://schemas.microsoft.com/office/drawing/2014/main" id="{4E34F926-2A0A-4B4E-9D46-3D5D65450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3" y="2599"/>
              <a:ext cx="2" cy="2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13">
              <a:extLst>
                <a:ext uri="{FF2B5EF4-FFF2-40B4-BE49-F238E27FC236}">
                  <a16:creationId xmlns:a16="http://schemas.microsoft.com/office/drawing/2014/main" id="{7074DAD9-DBE5-41D3-A285-701839C1C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2733"/>
              <a:ext cx="62" cy="54"/>
            </a:xfrm>
            <a:custGeom>
              <a:avLst/>
              <a:gdLst>
                <a:gd name="T0" fmla="*/ 62 w 62"/>
                <a:gd name="T1" fmla="*/ 20 h 54"/>
                <a:gd name="T2" fmla="*/ 44 w 62"/>
                <a:gd name="T3" fmla="*/ 45 h 54"/>
                <a:gd name="T4" fmla="*/ 15 w 62"/>
                <a:gd name="T5" fmla="*/ 54 h 54"/>
                <a:gd name="T6" fmla="*/ 0 w 62"/>
                <a:gd name="T7" fmla="*/ 38 h 54"/>
                <a:gd name="T8" fmla="*/ 9 w 62"/>
                <a:gd name="T9" fmla="*/ 16 h 54"/>
                <a:gd name="T10" fmla="*/ 29 w 62"/>
                <a:gd name="T11" fmla="*/ 0 h 54"/>
                <a:gd name="T12" fmla="*/ 62 w 62"/>
                <a:gd name="T13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4">
                  <a:moveTo>
                    <a:pt x="62" y="20"/>
                  </a:moveTo>
                  <a:lnTo>
                    <a:pt x="44" y="45"/>
                  </a:lnTo>
                  <a:lnTo>
                    <a:pt x="15" y="54"/>
                  </a:lnTo>
                  <a:lnTo>
                    <a:pt x="0" y="38"/>
                  </a:lnTo>
                  <a:lnTo>
                    <a:pt x="9" y="16"/>
                  </a:lnTo>
                  <a:lnTo>
                    <a:pt x="29" y="0"/>
                  </a:lnTo>
                  <a:lnTo>
                    <a:pt x="62" y="2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514">
              <a:extLst>
                <a:ext uri="{FF2B5EF4-FFF2-40B4-BE49-F238E27FC236}">
                  <a16:creationId xmlns:a16="http://schemas.microsoft.com/office/drawing/2014/main" id="{D4EFCAB5-F70C-4769-9D1A-9A086B187E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2728"/>
              <a:ext cx="9" cy="14"/>
            </a:xfrm>
            <a:prstGeom prst="line">
              <a:avLst/>
            </a:pr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15">
              <a:extLst>
                <a:ext uri="{FF2B5EF4-FFF2-40B4-BE49-F238E27FC236}">
                  <a16:creationId xmlns:a16="http://schemas.microsoft.com/office/drawing/2014/main" id="{EEAC7BF4-AA44-429B-8467-B865899B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2728"/>
              <a:ext cx="214" cy="80"/>
            </a:xfrm>
            <a:custGeom>
              <a:avLst/>
              <a:gdLst>
                <a:gd name="T0" fmla="*/ 214 w 214"/>
                <a:gd name="T1" fmla="*/ 79 h 80"/>
                <a:gd name="T2" fmla="*/ 169 w 214"/>
                <a:gd name="T3" fmla="*/ 54 h 80"/>
                <a:gd name="T4" fmla="*/ 149 w 214"/>
                <a:gd name="T5" fmla="*/ 54 h 80"/>
                <a:gd name="T6" fmla="*/ 130 w 214"/>
                <a:gd name="T7" fmla="*/ 70 h 80"/>
                <a:gd name="T8" fmla="*/ 130 w 214"/>
                <a:gd name="T9" fmla="*/ 47 h 80"/>
                <a:gd name="T10" fmla="*/ 77 w 214"/>
                <a:gd name="T11" fmla="*/ 80 h 80"/>
                <a:gd name="T12" fmla="*/ 20 w 214"/>
                <a:gd name="T13" fmla="*/ 43 h 80"/>
                <a:gd name="T14" fmla="*/ 0 w 214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80">
                  <a:moveTo>
                    <a:pt x="214" y="79"/>
                  </a:moveTo>
                  <a:lnTo>
                    <a:pt x="169" y="54"/>
                  </a:lnTo>
                  <a:lnTo>
                    <a:pt x="149" y="54"/>
                  </a:lnTo>
                  <a:lnTo>
                    <a:pt x="130" y="70"/>
                  </a:lnTo>
                  <a:lnTo>
                    <a:pt x="130" y="47"/>
                  </a:lnTo>
                  <a:lnTo>
                    <a:pt x="77" y="80"/>
                  </a:lnTo>
                  <a:lnTo>
                    <a:pt x="20" y="43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34AD9234-3E8A-4939-9EF0-72D6AB8C7412}"/>
              </a:ext>
            </a:extLst>
          </p:cNvPr>
          <p:cNvSpPr txBox="1"/>
          <p:nvPr/>
        </p:nvSpPr>
        <p:spPr>
          <a:xfrm>
            <a:off x="441709" y="753721"/>
            <a:ext cx="310347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Prairies multi-espèces</a:t>
            </a:r>
            <a:endParaRPr lang="fr-FR" sz="1600" dirty="0">
              <a:solidFill>
                <a:srgbClr val="00B050"/>
              </a:solidFill>
              <a:ea typeface="Verdana"/>
            </a:endParaRPr>
          </a:p>
          <a:p>
            <a:r>
              <a:rPr lang="fr-FR" sz="1600" dirty="0">
                <a:solidFill>
                  <a:schemeClr val="accent4"/>
                </a:solidFill>
              </a:rPr>
              <a:t>Irrigation</a:t>
            </a:r>
            <a:endParaRPr lang="fr-FR" sz="1600" dirty="0">
              <a:solidFill>
                <a:schemeClr val="accent4"/>
              </a:solidFill>
              <a:ea typeface="Verdana"/>
            </a:endParaRPr>
          </a:p>
          <a:p>
            <a:r>
              <a:rPr 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ea typeface="Verdana"/>
              </a:rPr>
              <a:t>Culture fourragère estivale</a:t>
            </a:r>
          </a:p>
          <a:p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Verdana"/>
              </a:rPr>
              <a:t>Sursemis</a:t>
            </a:r>
            <a:endParaRPr lang="fr-FR" sz="1600" dirty="0">
              <a:solidFill>
                <a:schemeClr val="accent6">
                  <a:lumMod val="60000"/>
                  <a:lumOff val="40000"/>
                </a:schemeClr>
              </a:solidFill>
              <a:ea typeface="Verdana"/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Analyse multicritère</a:t>
            </a:r>
            <a:endParaRPr lang="fr-FR" sz="1600" dirty="0">
              <a:solidFill>
                <a:srgbClr val="0070C0"/>
              </a:solidFill>
              <a:ea typeface="Verdana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CB650AA-516E-A8A3-1CDB-EB52D07A85F7}"/>
              </a:ext>
            </a:extLst>
          </p:cNvPr>
          <p:cNvSpPr/>
          <p:nvPr/>
        </p:nvSpPr>
        <p:spPr>
          <a:xfrm>
            <a:off x="298066" y="861142"/>
            <a:ext cx="128522" cy="135000"/>
          </a:xfrm>
          <a:prstGeom prst="ellipse">
            <a:avLst/>
          </a:prstGeom>
          <a:solidFill>
            <a:srgbClr val="80B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343AED-4B4B-293E-029D-179FF379E1A4}"/>
              </a:ext>
            </a:extLst>
          </p:cNvPr>
          <p:cNvSpPr/>
          <p:nvPr/>
        </p:nvSpPr>
        <p:spPr>
          <a:xfrm>
            <a:off x="281477" y="1338941"/>
            <a:ext cx="128522" cy="13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F3F97CA-6DC5-43B0-ADE8-DCFF0EECF8FD}"/>
              </a:ext>
            </a:extLst>
          </p:cNvPr>
          <p:cNvSpPr/>
          <p:nvPr/>
        </p:nvSpPr>
        <p:spPr>
          <a:xfrm>
            <a:off x="282393" y="1591458"/>
            <a:ext cx="128522" cy="135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6F4AA98-1BBD-CE58-9E51-AB8810934548}"/>
              </a:ext>
            </a:extLst>
          </p:cNvPr>
          <p:cNvSpPr/>
          <p:nvPr/>
        </p:nvSpPr>
        <p:spPr>
          <a:xfrm>
            <a:off x="301005" y="1828324"/>
            <a:ext cx="128522" cy="135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21F24D-7075-C1D2-24E4-6D1373B52643}"/>
              </a:ext>
            </a:extLst>
          </p:cNvPr>
          <p:cNvSpPr/>
          <p:nvPr/>
        </p:nvSpPr>
        <p:spPr>
          <a:xfrm>
            <a:off x="7804398" y="738594"/>
            <a:ext cx="3203273" cy="77095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10 bandes de PME : mesure de la productivité, de la composition botanique et de la valeur alimentaire sur différents cycles de production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A9449-0270-A26B-6161-8C2F526119B0}"/>
              </a:ext>
            </a:extLst>
          </p:cNvPr>
          <p:cNvSpPr/>
          <p:nvPr/>
        </p:nvSpPr>
        <p:spPr>
          <a:xfrm>
            <a:off x="7806934" y="1579394"/>
            <a:ext cx="3203273" cy="7673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5 bandes de PME (dont 1 TB/RGA) pour analyser les valeurs alimentaires, la composition botanique selon différents cycles de pâture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6A8E7-E542-A85A-F2B8-10A5EC5B93F4}"/>
              </a:ext>
            </a:extLst>
          </p:cNvPr>
          <p:cNvSpPr/>
          <p:nvPr/>
        </p:nvSpPr>
        <p:spPr>
          <a:xfrm>
            <a:off x="7796774" y="2433694"/>
            <a:ext cx="3203273" cy="60340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2 parcelles de chicorée : effets de l’ingestion sur les animaux, le lait et les fromages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B45A78-F734-4217-77E3-B3C19023103A}"/>
              </a:ext>
            </a:extLst>
          </p:cNvPr>
          <p:cNvSpPr txBox="1"/>
          <p:nvPr/>
        </p:nvSpPr>
        <p:spPr>
          <a:xfrm>
            <a:off x="6963393" y="2814637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PRISM </a:t>
            </a:r>
          </a:p>
          <a:p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C6A7069-E4A6-CEC9-84EB-E5EB6317CE51}"/>
              </a:ext>
            </a:extLst>
          </p:cNvPr>
          <p:cNvSpPr/>
          <p:nvPr/>
        </p:nvSpPr>
        <p:spPr>
          <a:xfrm>
            <a:off x="4239184" y="557593"/>
            <a:ext cx="3203273" cy="11600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de 2 mélanges : </a:t>
            </a:r>
          </a:p>
          <a:p>
            <a:pPr marL="228600" indent="-228600" algn="just">
              <a:buAutoNum type="arabicPeriod"/>
            </a:pPr>
            <a:r>
              <a:rPr lang="fr-FR" sz="1200">
                <a:solidFill>
                  <a:schemeClr val="tx1"/>
                </a:solidFill>
              </a:rPr>
              <a:t>Fétuque/dactyle/TB/TV </a:t>
            </a:r>
          </a:p>
          <a:p>
            <a:pPr marL="228600" indent="-228600" algn="just">
              <a:buAutoNum type="arabicPeriod"/>
            </a:pPr>
            <a:r>
              <a:rPr lang="fr-FR" sz="1200">
                <a:solidFill>
                  <a:schemeClr val="tx1"/>
                </a:solidFill>
              </a:rPr>
              <a:t>RGH/TV/TB</a:t>
            </a:r>
          </a:p>
          <a:p>
            <a:pPr algn="just"/>
            <a:r>
              <a:rPr lang="fr-FR" sz="1200">
                <a:solidFill>
                  <a:schemeClr val="tx1"/>
                </a:solidFill>
              </a:rPr>
              <a:t>Analyse de différents IT de </a:t>
            </a:r>
            <a:r>
              <a:rPr lang="fr-FR" sz="1200" err="1">
                <a:solidFill>
                  <a:schemeClr val="tx1"/>
                </a:solidFill>
              </a:rPr>
              <a:t>sursemis</a:t>
            </a:r>
            <a:r>
              <a:rPr lang="fr-FR" sz="1200">
                <a:solidFill>
                  <a:schemeClr val="tx1"/>
                </a:solidFill>
              </a:rPr>
              <a:t> dans une PP pour tester la résistance et la pérennité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31FABAD-FD02-187A-F9EB-9D363D6F1622}"/>
              </a:ext>
            </a:extLst>
          </p:cNvPr>
          <p:cNvSpPr txBox="1"/>
          <p:nvPr/>
        </p:nvSpPr>
        <p:spPr>
          <a:xfrm>
            <a:off x="3844665" y="5260312"/>
            <a:ext cx="1476380" cy="573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CAP’PRADEL</a:t>
            </a:r>
          </a:p>
          <a:p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6B400C82-0B26-8B85-8D19-4FBDE367BACC}"/>
              </a:ext>
            </a:extLst>
          </p:cNvPr>
          <p:cNvSpPr txBox="1"/>
          <p:nvPr/>
        </p:nvSpPr>
        <p:spPr>
          <a:xfrm>
            <a:off x="4335730" y="266048"/>
            <a:ext cx="339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>
                <a:solidFill>
                  <a:schemeClr val="tx1"/>
                </a:solidFill>
              </a:rPr>
              <a:t>FERM’INNOV :</a:t>
            </a:r>
          </a:p>
          <a:p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05672E0-A1A4-9893-186C-1005C0B881FC}"/>
              </a:ext>
            </a:extLst>
          </p:cNvPr>
          <p:cNvSpPr/>
          <p:nvPr/>
        </p:nvSpPr>
        <p:spPr>
          <a:xfrm>
            <a:off x="91341" y="5638043"/>
            <a:ext cx="2540235" cy="8778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l’intérêt du pâturage de sorgho </a:t>
            </a:r>
            <a:r>
              <a:rPr lang="fr-FR" sz="1200" err="1">
                <a:solidFill>
                  <a:schemeClr val="tx1"/>
                </a:solidFill>
              </a:rPr>
              <a:t>multicoupe</a:t>
            </a:r>
            <a:r>
              <a:rPr lang="fr-FR" sz="1200">
                <a:solidFill>
                  <a:schemeClr val="tx1"/>
                </a:solidFill>
              </a:rPr>
              <a:t> par les chèvres : pâturage à différents stades 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1A6A1A3-8277-5789-F19A-3104925FD077}"/>
              </a:ext>
            </a:extLst>
          </p:cNvPr>
          <p:cNvSpPr/>
          <p:nvPr/>
        </p:nvSpPr>
        <p:spPr>
          <a:xfrm>
            <a:off x="2896804" y="6358843"/>
            <a:ext cx="190163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Analyse multicritère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33746E2-E997-E03B-AA2E-1D7575A05F27}"/>
              </a:ext>
            </a:extLst>
          </p:cNvPr>
          <p:cNvSpPr/>
          <p:nvPr/>
        </p:nvSpPr>
        <p:spPr>
          <a:xfrm>
            <a:off x="1204721" y="4328693"/>
            <a:ext cx="190163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Analyse multicritère 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F80807B8-D03F-FC44-FEE3-EF79B6CBCE7B}"/>
              </a:ext>
            </a:extLst>
          </p:cNvPr>
          <p:cNvSpPr txBox="1"/>
          <p:nvPr/>
        </p:nvSpPr>
        <p:spPr>
          <a:xfrm>
            <a:off x="2272516" y="4034740"/>
            <a:ext cx="1050848" cy="573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St-</a:t>
            </a:r>
            <a:r>
              <a:rPr lang="fr-FR" sz="1200" b="1" u="sng" err="1"/>
              <a:t>Flour</a:t>
            </a:r>
            <a:endParaRPr lang="fr-FR" sz="1200" b="1" u="sng" err="1">
              <a:ea typeface="Verdana"/>
            </a:endParaRPr>
          </a:p>
          <a:p>
            <a:endParaRPr lang="fr-FR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D5B0C6-DCA4-FB22-0E35-FB9FEF88C4F9}"/>
              </a:ext>
            </a:extLst>
          </p:cNvPr>
          <p:cNvSpPr/>
          <p:nvPr/>
        </p:nvSpPr>
        <p:spPr>
          <a:xfrm>
            <a:off x="2730690" y="5652364"/>
            <a:ext cx="3203273" cy="60340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2 parcelles de sorgho : effets de l’ingestion sur les animaux, le lait et les fromages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717FE56-261A-40E1-B133-0FA21C064CC1}"/>
              </a:ext>
            </a:extLst>
          </p:cNvPr>
          <p:cNvSpPr/>
          <p:nvPr/>
        </p:nvSpPr>
        <p:spPr>
          <a:xfrm>
            <a:off x="6284422" y="5140251"/>
            <a:ext cx="2698572" cy="139951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10 bandes de PME : mesure de la productivité, de la composition botanique et de la valeur alimentaire sur différents cycles de production à destination du pâturage 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369D0C0B-1A6D-67C3-7EDF-41163857F80A}"/>
              </a:ext>
            </a:extLst>
          </p:cNvPr>
          <p:cNvSpPr txBox="1"/>
          <p:nvPr/>
        </p:nvSpPr>
        <p:spPr>
          <a:xfrm>
            <a:off x="6494473" y="4795284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Le Valentin</a:t>
            </a:r>
          </a:p>
          <a:p>
            <a:endParaRPr lang="fr-FR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636544DD-3D7F-5FCE-2D9E-A4D137C0524B}"/>
              </a:ext>
            </a:extLst>
          </p:cNvPr>
          <p:cNvSpPr txBox="1"/>
          <p:nvPr/>
        </p:nvSpPr>
        <p:spPr>
          <a:xfrm>
            <a:off x="1990285" y="2838179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 err="1"/>
              <a:t>Marmilhat</a:t>
            </a:r>
            <a:endParaRPr lang="fr-FR" sz="1200" b="1" u="sng" err="1">
              <a:ea typeface="Verdana"/>
            </a:endParaRPr>
          </a:p>
          <a:p>
            <a:endParaRPr lang="fr-FR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A37352D-7BF2-A32B-7D43-D2EE67871ECF}"/>
              </a:ext>
            </a:extLst>
          </p:cNvPr>
          <p:cNvSpPr txBox="1"/>
          <p:nvPr/>
        </p:nvSpPr>
        <p:spPr>
          <a:xfrm>
            <a:off x="4263285" y="3583915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St-Genest-</a:t>
            </a:r>
            <a:r>
              <a:rPr lang="fr-FR" sz="1200" b="1" u="sng" err="1"/>
              <a:t>Malifaux</a:t>
            </a:r>
            <a:r>
              <a:rPr lang="fr-FR" sz="1200" b="1" u="sng"/>
              <a:t> </a:t>
            </a:r>
          </a:p>
          <a:p>
            <a:endParaRPr lang="fr-FR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C36D20F-DB53-FA8C-242C-8ED11FAF4F86}"/>
              </a:ext>
            </a:extLst>
          </p:cNvPr>
          <p:cNvSpPr txBox="1"/>
          <p:nvPr/>
        </p:nvSpPr>
        <p:spPr>
          <a:xfrm>
            <a:off x="6348149" y="3625982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 dirty="0"/>
              <a:t>St Ex-Innov </a:t>
            </a:r>
          </a:p>
          <a:p>
            <a:endParaRPr lang="fr-FR" dirty="0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F60AB4E3-2FCB-2762-2161-AAFB9CC55E44}"/>
              </a:ext>
            </a:extLst>
          </p:cNvPr>
          <p:cNvSpPr txBox="1"/>
          <p:nvPr/>
        </p:nvSpPr>
        <p:spPr>
          <a:xfrm>
            <a:off x="3622622" y="3821857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Brioude</a:t>
            </a:r>
          </a:p>
          <a:p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6C991AD-69A2-E25A-70F9-49AD795ED374}"/>
              </a:ext>
            </a:extLst>
          </p:cNvPr>
          <p:cNvSpPr/>
          <p:nvPr/>
        </p:nvSpPr>
        <p:spPr>
          <a:xfrm>
            <a:off x="7820656" y="195564"/>
            <a:ext cx="2313104" cy="4607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Suivi stade phénologique et PME 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FE2B7EF-32EA-8AEA-4A17-BF6986F33882}"/>
              </a:ext>
            </a:extLst>
          </p:cNvPr>
          <p:cNvSpPr/>
          <p:nvPr/>
        </p:nvSpPr>
        <p:spPr>
          <a:xfrm>
            <a:off x="3741032" y="4369920"/>
            <a:ext cx="2294653" cy="42140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Suivi stade phénologique et analyse multicritère 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C0379CF-52AC-53B8-C303-4777F387CAF6}"/>
              </a:ext>
            </a:extLst>
          </p:cNvPr>
          <p:cNvSpPr/>
          <p:nvPr/>
        </p:nvSpPr>
        <p:spPr>
          <a:xfrm>
            <a:off x="52833" y="3148153"/>
            <a:ext cx="3203273" cy="4472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Valorisation du sorgho du </a:t>
            </a:r>
            <a:r>
              <a:rPr lang="fr-FR" sz="1200" err="1">
                <a:solidFill>
                  <a:schemeClr val="tx1"/>
                </a:solidFill>
              </a:rPr>
              <a:t>teff</a:t>
            </a:r>
            <a:r>
              <a:rPr lang="fr-FR" sz="1200">
                <a:solidFill>
                  <a:schemeClr val="tx1"/>
                </a:solidFill>
              </a:rPr>
              <a:t> </a:t>
            </a:r>
            <a:r>
              <a:rPr lang="fr-FR" sz="1200" err="1">
                <a:solidFill>
                  <a:schemeClr val="tx1"/>
                </a:solidFill>
              </a:rPr>
              <a:t>grass</a:t>
            </a:r>
            <a:r>
              <a:rPr lang="fr-FR" sz="1200">
                <a:solidFill>
                  <a:schemeClr val="tx1"/>
                </a:solidFill>
              </a:rPr>
              <a:t> au pâturage par des BL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50E5DBF-AD89-24F5-5DDA-396EE8118774}"/>
              </a:ext>
            </a:extLst>
          </p:cNvPr>
          <p:cNvSpPr/>
          <p:nvPr/>
        </p:nvSpPr>
        <p:spPr>
          <a:xfrm>
            <a:off x="3977335" y="3143319"/>
            <a:ext cx="2550131" cy="4472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Amélioration de la teneur en protéine des prairies pâturées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45EC77C-D6D2-9CA2-F7D5-93342F2B7369}"/>
              </a:ext>
            </a:extLst>
          </p:cNvPr>
          <p:cNvSpPr/>
          <p:nvPr/>
        </p:nvSpPr>
        <p:spPr>
          <a:xfrm>
            <a:off x="9152122" y="5185292"/>
            <a:ext cx="2708468" cy="12522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5 bandes de PME (dont 1 TB/RGA) pour analyser les valeurs alimentaires, la composition botanique selon différents cycles de pâture </a:t>
            </a:r>
          </a:p>
        </p:txBody>
      </p:sp>
      <p:sp>
        <p:nvSpPr>
          <p:cNvPr id="117" name="Ellipse 2">
            <a:extLst>
              <a:ext uri="{FF2B5EF4-FFF2-40B4-BE49-F238E27FC236}">
                <a16:creationId xmlns:a16="http://schemas.microsoft.com/office/drawing/2014/main" id="{299C53CA-0487-BEA8-4E80-0BAF53BA3203}"/>
              </a:ext>
            </a:extLst>
          </p:cNvPr>
          <p:cNvSpPr/>
          <p:nvPr/>
        </p:nvSpPr>
        <p:spPr>
          <a:xfrm>
            <a:off x="7521958" y="3082091"/>
            <a:ext cx="128522" cy="135000"/>
          </a:xfrm>
          <a:prstGeom prst="ellipse">
            <a:avLst/>
          </a:prstGeom>
          <a:solidFill>
            <a:srgbClr val="80B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5">
            <a:extLst>
              <a:ext uri="{FF2B5EF4-FFF2-40B4-BE49-F238E27FC236}">
                <a16:creationId xmlns:a16="http://schemas.microsoft.com/office/drawing/2014/main" id="{962F8561-D5F9-940B-4A42-C97350ACC248}"/>
              </a:ext>
            </a:extLst>
          </p:cNvPr>
          <p:cNvSpPr/>
          <p:nvPr/>
        </p:nvSpPr>
        <p:spPr>
          <a:xfrm>
            <a:off x="7397039" y="3115621"/>
            <a:ext cx="128522" cy="13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7">
            <a:extLst>
              <a:ext uri="{FF2B5EF4-FFF2-40B4-BE49-F238E27FC236}">
                <a16:creationId xmlns:a16="http://schemas.microsoft.com/office/drawing/2014/main" id="{85B95EA3-5990-C24C-D59A-D73FF242B127}"/>
              </a:ext>
            </a:extLst>
          </p:cNvPr>
          <p:cNvSpPr/>
          <p:nvPr/>
        </p:nvSpPr>
        <p:spPr>
          <a:xfrm>
            <a:off x="7525688" y="3218792"/>
            <a:ext cx="128522" cy="135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20" name="Ellipse 2">
            <a:extLst>
              <a:ext uri="{FF2B5EF4-FFF2-40B4-BE49-F238E27FC236}">
                <a16:creationId xmlns:a16="http://schemas.microsoft.com/office/drawing/2014/main" id="{81B48D65-F63F-B7CF-B7DB-C0D21F677023}"/>
              </a:ext>
            </a:extLst>
          </p:cNvPr>
          <p:cNvSpPr/>
          <p:nvPr/>
        </p:nvSpPr>
        <p:spPr>
          <a:xfrm>
            <a:off x="6156295" y="4873285"/>
            <a:ext cx="128522" cy="135000"/>
          </a:xfrm>
          <a:prstGeom prst="ellipse">
            <a:avLst/>
          </a:prstGeom>
          <a:solidFill>
            <a:srgbClr val="80B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5">
            <a:extLst>
              <a:ext uri="{FF2B5EF4-FFF2-40B4-BE49-F238E27FC236}">
                <a16:creationId xmlns:a16="http://schemas.microsoft.com/office/drawing/2014/main" id="{0CDCFAF3-F863-E2B2-71F5-09A5324C388C}"/>
              </a:ext>
            </a:extLst>
          </p:cNvPr>
          <p:cNvSpPr/>
          <p:nvPr/>
        </p:nvSpPr>
        <p:spPr>
          <a:xfrm>
            <a:off x="5378234" y="5223491"/>
            <a:ext cx="128522" cy="13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7">
            <a:extLst>
              <a:ext uri="{FF2B5EF4-FFF2-40B4-BE49-F238E27FC236}">
                <a16:creationId xmlns:a16="http://schemas.microsoft.com/office/drawing/2014/main" id="{304F598C-9F7A-2230-7101-B2005F40E783}"/>
              </a:ext>
            </a:extLst>
          </p:cNvPr>
          <p:cNvSpPr/>
          <p:nvPr/>
        </p:nvSpPr>
        <p:spPr>
          <a:xfrm>
            <a:off x="5506882" y="5257389"/>
            <a:ext cx="128522" cy="135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23" name="Ellipse 7">
            <a:extLst>
              <a:ext uri="{FF2B5EF4-FFF2-40B4-BE49-F238E27FC236}">
                <a16:creationId xmlns:a16="http://schemas.microsoft.com/office/drawing/2014/main" id="{4DEB3305-7B91-EE11-BE5C-1017C0D8A830}"/>
              </a:ext>
            </a:extLst>
          </p:cNvPr>
          <p:cNvSpPr/>
          <p:nvPr/>
        </p:nvSpPr>
        <p:spPr>
          <a:xfrm>
            <a:off x="3191194" y="4376636"/>
            <a:ext cx="128522" cy="135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24" name="Ellipse 5">
            <a:extLst>
              <a:ext uri="{FF2B5EF4-FFF2-40B4-BE49-F238E27FC236}">
                <a16:creationId xmlns:a16="http://schemas.microsoft.com/office/drawing/2014/main" id="{FDDD029F-E3AF-95F4-9B5D-5A0A058D8A98}"/>
              </a:ext>
            </a:extLst>
          </p:cNvPr>
          <p:cNvSpPr/>
          <p:nvPr/>
        </p:nvSpPr>
        <p:spPr>
          <a:xfrm>
            <a:off x="3507870" y="3283855"/>
            <a:ext cx="128522" cy="13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6">
            <a:extLst>
              <a:ext uri="{FF2B5EF4-FFF2-40B4-BE49-F238E27FC236}">
                <a16:creationId xmlns:a16="http://schemas.microsoft.com/office/drawing/2014/main" id="{065F2F75-B1DE-CB4F-4414-EB2EA7AF5F3E}"/>
              </a:ext>
            </a:extLst>
          </p:cNvPr>
          <p:cNvSpPr/>
          <p:nvPr/>
        </p:nvSpPr>
        <p:spPr>
          <a:xfrm>
            <a:off x="5508063" y="3863207"/>
            <a:ext cx="128522" cy="135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7">
            <a:extLst>
              <a:ext uri="{FF2B5EF4-FFF2-40B4-BE49-F238E27FC236}">
                <a16:creationId xmlns:a16="http://schemas.microsoft.com/office/drawing/2014/main" id="{1E5BD8DC-DCA3-020A-0787-15517FBA5F5B}"/>
              </a:ext>
            </a:extLst>
          </p:cNvPr>
          <p:cNvSpPr/>
          <p:nvPr/>
        </p:nvSpPr>
        <p:spPr>
          <a:xfrm>
            <a:off x="4240182" y="4149026"/>
            <a:ext cx="128522" cy="135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83" name="Ellipse 4">
            <a:extLst>
              <a:ext uri="{FF2B5EF4-FFF2-40B4-BE49-F238E27FC236}">
                <a16:creationId xmlns:a16="http://schemas.microsoft.com/office/drawing/2014/main" id="{EE657610-5B22-C5CD-E28D-2187035A3C1D}"/>
              </a:ext>
            </a:extLst>
          </p:cNvPr>
          <p:cNvSpPr/>
          <p:nvPr/>
        </p:nvSpPr>
        <p:spPr>
          <a:xfrm>
            <a:off x="6624687" y="3938932"/>
            <a:ext cx="128522" cy="135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4">
            <a:extLst>
              <a:ext uri="{FF2B5EF4-FFF2-40B4-BE49-F238E27FC236}">
                <a16:creationId xmlns:a16="http://schemas.microsoft.com/office/drawing/2014/main" id="{0DC8B69E-95BF-3097-824F-67995AD89B96}"/>
              </a:ext>
            </a:extLst>
          </p:cNvPr>
          <p:cNvSpPr/>
          <p:nvPr/>
        </p:nvSpPr>
        <p:spPr>
          <a:xfrm>
            <a:off x="284848" y="1104292"/>
            <a:ext cx="128522" cy="135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6">
            <a:extLst>
              <a:ext uri="{FF2B5EF4-FFF2-40B4-BE49-F238E27FC236}">
                <a16:creationId xmlns:a16="http://schemas.microsoft.com/office/drawing/2014/main" id="{E7D0106F-79BE-4FCA-43BB-FA81771EF268}"/>
              </a:ext>
            </a:extLst>
          </p:cNvPr>
          <p:cNvSpPr/>
          <p:nvPr/>
        </p:nvSpPr>
        <p:spPr>
          <a:xfrm>
            <a:off x="5162623" y="1892167"/>
            <a:ext cx="128522" cy="135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ZoneTexte 88">
            <a:extLst>
              <a:ext uri="{FF2B5EF4-FFF2-40B4-BE49-F238E27FC236}">
                <a16:creationId xmlns:a16="http://schemas.microsoft.com/office/drawing/2014/main" id="{A0EA0DC8-371E-F009-738D-BB17AB3044F7}"/>
              </a:ext>
            </a:extLst>
          </p:cNvPr>
          <p:cNvSpPr txBox="1"/>
          <p:nvPr/>
        </p:nvSpPr>
        <p:spPr>
          <a:xfrm>
            <a:off x="130663" y="1430"/>
            <a:ext cx="52656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 u="sng" dirty="0"/>
              <a:t>Les thématiques traitées dans les différents projets en station expé ou lycées:</a:t>
            </a:r>
          </a:p>
          <a:p>
            <a:endParaRPr lang="fr-FR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1E661CB7-E897-3A17-3C9B-0B0EC3C8CC30}"/>
              </a:ext>
            </a:extLst>
          </p:cNvPr>
          <p:cNvSpPr/>
          <p:nvPr/>
        </p:nvSpPr>
        <p:spPr>
          <a:xfrm>
            <a:off x="52833" y="3148727"/>
            <a:ext cx="3203273" cy="4472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Valorisation du sorgho du </a:t>
            </a:r>
            <a:r>
              <a:rPr lang="fr-FR" sz="1200" err="1">
                <a:solidFill>
                  <a:schemeClr val="tx1"/>
                </a:solidFill>
              </a:rPr>
              <a:t>teff</a:t>
            </a:r>
            <a:r>
              <a:rPr lang="fr-FR" sz="1200">
                <a:solidFill>
                  <a:schemeClr val="tx1"/>
                </a:solidFill>
              </a:rPr>
              <a:t> </a:t>
            </a:r>
            <a:r>
              <a:rPr lang="fr-FR" sz="1200" err="1">
                <a:solidFill>
                  <a:schemeClr val="tx1"/>
                </a:solidFill>
              </a:rPr>
              <a:t>grass</a:t>
            </a:r>
            <a:r>
              <a:rPr lang="fr-FR" sz="1200">
                <a:solidFill>
                  <a:schemeClr val="tx1"/>
                </a:solidFill>
              </a:rPr>
              <a:t> au pâturage par des BL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04013575-16B9-4DB1-AD92-856E9880EFAC}"/>
              </a:ext>
            </a:extLst>
          </p:cNvPr>
          <p:cNvSpPr/>
          <p:nvPr/>
        </p:nvSpPr>
        <p:spPr>
          <a:xfrm>
            <a:off x="7803686" y="738594"/>
            <a:ext cx="3203273" cy="77095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10 bandes de PME : mesure de la productivité, de la composition botanique et de la valeur alimentaire sur différents cycles de production 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0B7937A-43EB-4CC5-135D-C616FD03B7D4}"/>
              </a:ext>
            </a:extLst>
          </p:cNvPr>
          <p:cNvSpPr/>
          <p:nvPr/>
        </p:nvSpPr>
        <p:spPr>
          <a:xfrm>
            <a:off x="7806222" y="1579394"/>
            <a:ext cx="3203273" cy="7673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5 bandes de PME (dont 1 TB/RGA) pour analyser les valeurs alimentaires, la composition botanique selon différents cycles de pâture 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59C476A-4F5D-431B-E9D6-48DBB0D52AAF}"/>
              </a:ext>
            </a:extLst>
          </p:cNvPr>
          <p:cNvSpPr/>
          <p:nvPr/>
        </p:nvSpPr>
        <p:spPr>
          <a:xfrm>
            <a:off x="6283710" y="5140251"/>
            <a:ext cx="2698572" cy="139951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10 bandes de PME : mesure de la productivité, de la composition botanique et de la valeur alimentaire sur différents cycles de production à destination du pâturage 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6134A4E3-64BD-3F35-BC30-1B78DF33EEE3}"/>
              </a:ext>
            </a:extLst>
          </p:cNvPr>
          <p:cNvSpPr txBox="1"/>
          <p:nvPr/>
        </p:nvSpPr>
        <p:spPr>
          <a:xfrm>
            <a:off x="6493761" y="4795284"/>
            <a:ext cx="339622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u="sng"/>
              <a:t>Le Valentin</a:t>
            </a:r>
          </a:p>
          <a:p>
            <a:endParaRPr lang="fr-FR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48E7D52-04BD-A376-4352-2BAE1B792350}"/>
              </a:ext>
            </a:extLst>
          </p:cNvPr>
          <p:cNvSpPr/>
          <p:nvPr/>
        </p:nvSpPr>
        <p:spPr>
          <a:xfrm>
            <a:off x="9151410" y="5185292"/>
            <a:ext cx="2708468" cy="12522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Essais sur 5 bandes de PME (dont 1 TB/RGA) pour analyser les valeurs alimentaires, la composition botanique selon différents cycles de pâture </a:t>
            </a:r>
          </a:p>
        </p:txBody>
      </p:sp>
      <p:sp>
        <p:nvSpPr>
          <p:cNvPr id="197" name="Ellipse 2">
            <a:extLst>
              <a:ext uri="{FF2B5EF4-FFF2-40B4-BE49-F238E27FC236}">
                <a16:creationId xmlns:a16="http://schemas.microsoft.com/office/drawing/2014/main" id="{AD5453FB-4F27-5288-088A-D2B6A9B36492}"/>
              </a:ext>
            </a:extLst>
          </p:cNvPr>
          <p:cNvSpPr/>
          <p:nvPr/>
        </p:nvSpPr>
        <p:spPr>
          <a:xfrm>
            <a:off x="6155583" y="4873285"/>
            <a:ext cx="128522" cy="135000"/>
          </a:xfrm>
          <a:prstGeom prst="ellipse">
            <a:avLst/>
          </a:prstGeom>
          <a:solidFill>
            <a:srgbClr val="80B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80F14F-98AE-6F29-3EE8-41AA73EEC221}"/>
              </a:ext>
            </a:extLst>
          </p:cNvPr>
          <p:cNvSpPr/>
          <p:nvPr/>
        </p:nvSpPr>
        <p:spPr>
          <a:xfrm>
            <a:off x="7730589" y="3668602"/>
            <a:ext cx="3203273" cy="66018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fr-FR" sz="1200">
                <a:solidFill>
                  <a:schemeClr val="tx1"/>
                </a:solidFill>
              </a:rPr>
              <a:t>Suivi et traitement de micro-parcelles irriguées de luzerne, RGH et fétuque</a:t>
            </a:r>
          </a:p>
        </p:txBody>
      </p:sp>
    </p:spTree>
    <p:extLst>
      <p:ext uri="{BB962C8B-B14F-4D97-AF65-F5344CB8AC3E}">
        <p14:creationId xmlns:p14="http://schemas.microsoft.com/office/powerpoint/2010/main" val="1540566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7494" y="6102758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168124"/>
            <a:ext cx="10687295" cy="864000"/>
          </a:xfrm>
        </p:spPr>
        <p:txBody>
          <a:bodyPr>
            <a:normAutofit/>
          </a:bodyPr>
          <a:lstStyle/>
          <a:p>
            <a:r>
              <a:rPr lang="fr-FR">
                <a:ea typeface="Verdana"/>
              </a:rPr>
              <a:t>Pour aller plus loin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00498B-C63F-5F9E-5F73-C5AF1FC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0" y="1756838"/>
            <a:ext cx="10184178" cy="434672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r-FR" b="1"/>
              <a:t>Les premiers livrables du projet </a:t>
            </a:r>
            <a:r>
              <a:rPr lang="fr-FR" b="1" err="1"/>
              <a:t>AuRA</a:t>
            </a:r>
            <a:r>
              <a:rPr lang="fr-FR" b="1"/>
              <a:t> Protéines sont disponibles </a:t>
            </a:r>
            <a:endParaRPr lang="fr-FR">
              <a:ea typeface="Verdana"/>
            </a:endParaRPr>
          </a:p>
          <a:p>
            <a:pPr lvl="1"/>
            <a:endParaRPr lang="fr-FR"/>
          </a:p>
          <a:p>
            <a:pPr lvl="1"/>
            <a:r>
              <a:rPr lang="fr-FR"/>
              <a:t>La plaquette de présentation du projet </a:t>
            </a:r>
            <a:endParaRPr lang="fr-FR">
              <a:ea typeface="Verdana"/>
            </a:endParaRPr>
          </a:p>
          <a:p>
            <a:pPr marL="457200" lvl="1" indent="0">
              <a:lnSpc>
                <a:spcPct val="113999"/>
              </a:lnSpc>
              <a:buNone/>
            </a:pPr>
            <a:endParaRPr lang="fr-FR">
              <a:ea typeface="Verdana"/>
            </a:endParaRPr>
          </a:p>
          <a:p>
            <a:pPr lvl="1"/>
            <a:endParaRPr lang="fr-FR"/>
          </a:p>
          <a:p>
            <a:pPr lvl="1"/>
            <a:r>
              <a:rPr lang="fr-FR"/>
              <a:t>La synthèse de l’enquête éleveurs « les besoins et attentes des éleveurs </a:t>
            </a:r>
            <a:r>
              <a:rPr lang="fr-FR" err="1"/>
              <a:t>d’AuRA</a:t>
            </a:r>
            <a:r>
              <a:rPr lang="fr-FR"/>
              <a:t> sur l’autonomie protéique » </a:t>
            </a:r>
            <a:endParaRPr lang="fr-FR">
              <a:ea typeface="Verdana"/>
            </a:endParaRPr>
          </a:p>
          <a:p>
            <a:pPr marL="457200" lvl="1" indent="0">
              <a:buNone/>
            </a:pPr>
            <a:endParaRPr lang="fr-FR">
              <a:ea typeface="Verdana"/>
            </a:endParaRPr>
          </a:p>
          <a:p>
            <a:pPr marL="457200" lvl="1" indent="0">
              <a:lnSpc>
                <a:spcPct val="113999"/>
              </a:lnSpc>
              <a:buNone/>
            </a:pPr>
            <a:endParaRPr lang="fr-FR">
              <a:latin typeface="Verdana"/>
              <a:ea typeface="Verdana"/>
            </a:endParaRPr>
          </a:p>
          <a:p>
            <a:pPr lvl="1"/>
            <a:r>
              <a:rPr lang="fr-FR" sz="2000">
                <a:latin typeface="Verdana"/>
                <a:ea typeface="Verdana"/>
              </a:rPr>
              <a:t>Etat des lieux des besoins et de la production protéique en région et perspectives d'améliorations</a:t>
            </a:r>
          </a:p>
          <a:p>
            <a:pPr lvl="1"/>
            <a:endParaRPr lang="fr-FR">
              <a:latin typeface="Verdana"/>
              <a:ea typeface="Verdana"/>
            </a:endParaRPr>
          </a:p>
          <a:p>
            <a:pPr marL="457200" lvl="1" indent="0">
              <a:lnSpc>
                <a:spcPct val="113999"/>
              </a:lnSpc>
              <a:buNone/>
            </a:pPr>
            <a:endParaRPr lang="fr-FR">
              <a:latin typeface="Verdana"/>
              <a:ea typeface="Verdana"/>
            </a:endParaRPr>
          </a:p>
          <a:p>
            <a:pPr lvl="1"/>
            <a:r>
              <a:rPr lang="fr-FR" sz="2000">
                <a:latin typeface="Verdana"/>
                <a:ea typeface="Verdana"/>
              </a:rPr>
              <a:t>Et les autres publications à venir sur le sit</a:t>
            </a:r>
            <a:r>
              <a:rPr lang="fr-FR">
                <a:latin typeface="Verdana"/>
                <a:ea typeface="Verdana"/>
              </a:rPr>
              <a:t>e </a:t>
            </a:r>
            <a:r>
              <a:rPr lang="fr-FR" sz="2000">
                <a:solidFill>
                  <a:srgbClr val="608B1D"/>
                </a:solidFill>
                <a:latin typeface="Verdana"/>
                <a:ea typeface="Verdana"/>
              </a:rPr>
              <a:t>https://www.aurafilieres.fr/aura-proteines/</a:t>
            </a:r>
          </a:p>
        </p:txBody>
      </p:sp>
      <p:pic>
        <p:nvPicPr>
          <p:cNvPr id="6" name="Image 9" descr="Une image contenant texte, capture d’écran, Police, carré&#10;&#10;Description générée automatiquement">
            <a:extLst>
              <a:ext uri="{FF2B5EF4-FFF2-40B4-BE49-F238E27FC236}">
                <a16:creationId xmlns:a16="http://schemas.microsoft.com/office/drawing/2014/main" id="{19452EDF-88FB-7C59-7CED-4BEBC24DC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9"/>
          <a:stretch/>
        </p:blipFill>
        <p:spPr>
          <a:xfrm>
            <a:off x="793939" y="2301267"/>
            <a:ext cx="683606" cy="685827"/>
          </a:xfrm>
          <a:prstGeom prst="rect">
            <a:avLst/>
          </a:prstGeom>
        </p:spPr>
      </p:pic>
      <p:pic>
        <p:nvPicPr>
          <p:cNvPr id="8" name="Image 5" descr="Une image contenant texte, capture d’écran, motif, carré&#10;&#10;Description générée automatiquement">
            <a:extLst>
              <a:ext uri="{FF2B5EF4-FFF2-40B4-BE49-F238E27FC236}">
                <a16:creationId xmlns:a16="http://schemas.microsoft.com/office/drawing/2014/main" id="{D3089781-CE08-84FD-9F02-A41B73BA6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9"/>
          <a:stretch/>
        </p:blipFill>
        <p:spPr>
          <a:xfrm>
            <a:off x="794552" y="3171887"/>
            <a:ext cx="682381" cy="683783"/>
          </a:xfrm>
          <a:prstGeom prst="rect">
            <a:avLst/>
          </a:prstGeom>
        </p:spPr>
      </p:pic>
      <p:pic>
        <p:nvPicPr>
          <p:cNvPr id="11" name="Image 7" descr="Une image contenant texte, capture d’écran, Police, carré&#10;&#10;Description générée automatiquement">
            <a:extLst>
              <a:ext uri="{FF2B5EF4-FFF2-40B4-BE49-F238E27FC236}">
                <a16:creationId xmlns:a16="http://schemas.microsoft.com/office/drawing/2014/main" id="{A1A70B64-FFD3-B382-3319-73267B8FD8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6"/>
          <a:stretch/>
        </p:blipFill>
        <p:spPr>
          <a:xfrm>
            <a:off x="800171" y="4172360"/>
            <a:ext cx="671142" cy="683783"/>
          </a:xfrm>
          <a:prstGeom prst="rect">
            <a:avLst/>
          </a:prstGeom>
        </p:spPr>
      </p:pic>
      <p:pic>
        <p:nvPicPr>
          <p:cNvPr id="14" name="Image 11" descr="Une image contenant texte, capture d’écran, Police, carré&#10;&#10;Description générée automatiquement">
            <a:extLst>
              <a:ext uri="{FF2B5EF4-FFF2-40B4-BE49-F238E27FC236}">
                <a16:creationId xmlns:a16="http://schemas.microsoft.com/office/drawing/2014/main" id="{9E42B340-76C1-E878-41D6-FA404D2960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1"/>
          <a:stretch/>
        </p:blipFill>
        <p:spPr>
          <a:xfrm>
            <a:off x="796696" y="5143922"/>
            <a:ext cx="678093" cy="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76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7494" y="6102758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F492F08-DCD7-6480-5F15-65EDA63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168124"/>
            <a:ext cx="10687295" cy="864000"/>
          </a:xfrm>
        </p:spPr>
        <p:txBody>
          <a:bodyPr>
            <a:normAutofit/>
          </a:bodyPr>
          <a:lstStyle/>
          <a:p>
            <a:r>
              <a:rPr lang="fr-FR">
                <a:ea typeface="Verdana"/>
              </a:rPr>
              <a:t>Les évènements à venir en région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34B88A6-DC8D-F1C8-7404-DAF1A69A4554}"/>
              </a:ext>
            </a:extLst>
          </p:cNvPr>
          <p:cNvSpPr txBox="1">
            <a:spLocks/>
          </p:cNvSpPr>
          <p:nvPr/>
        </p:nvSpPr>
        <p:spPr>
          <a:xfrm>
            <a:off x="807475" y="1702243"/>
            <a:ext cx="10853481" cy="442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Journée le 21 mars animée par la Coopération agricole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i="1" dirty="0"/>
              <a:t>« Les innovations végétales en alimentation animale au service de la performance de la filière élevage »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dirty="0"/>
          </a:p>
          <a:p>
            <a:r>
              <a:rPr lang="fr-FR" dirty="0"/>
              <a:t>Journée fourrages animée par le PRID sur la production fourragère en région</a:t>
            </a:r>
          </a:p>
        </p:txBody>
      </p:sp>
    </p:spTree>
    <p:extLst>
      <p:ext uri="{BB962C8B-B14F-4D97-AF65-F5344CB8AC3E}">
        <p14:creationId xmlns:p14="http://schemas.microsoft.com/office/powerpoint/2010/main" val="187643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C0D8089-4BD8-8558-C458-7571B2931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8000" b="18647"/>
          <a:stretch/>
        </p:blipFill>
        <p:spPr>
          <a:xfrm>
            <a:off x="2001520" y="19456"/>
            <a:ext cx="1307795" cy="9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99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D46761-1675-3F0F-8308-5D7DD2496EC6}"/>
              </a:ext>
            </a:extLst>
          </p:cNvPr>
          <p:cNvSpPr txBox="1"/>
          <p:nvPr/>
        </p:nvSpPr>
        <p:spPr>
          <a:xfrm>
            <a:off x="1236705" y="2169219"/>
            <a:ext cx="9718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Verdana (En-têtes)"/>
                <a:ea typeface="Verdana"/>
              </a:rPr>
              <a:t>Perception des </a:t>
            </a:r>
            <a:r>
              <a:rPr lang="en-US" sz="3200" b="1" err="1">
                <a:latin typeface="Verdana (En-têtes)"/>
                <a:ea typeface="Verdana"/>
              </a:rPr>
              <a:t>attentes</a:t>
            </a:r>
            <a:r>
              <a:rPr lang="en-US" sz="3200" b="1">
                <a:latin typeface="Verdana (En-têtes)"/>
                <a:ea typeface="Verdana"/>
              </a:rPr>
              <a:t> et </a:t>
            </a:r>
            <a:r>
              <a:rPr lang="en-US" sz="3200" b="1" err="1">
                <a:latin typeface="Verdana (En-têtes)"/>
                <a:ea typeface="Verdana"/>
              </a:rPr>
              <a:t>besoins</a:t>
            </a:r>
            <a:r>
              <a:rPr lang="en-US" sz="3200" b="1">
                <a:latin typeface="Verdana (En-têtes)"/>
                <a:ea typeface="Verdana"/>
              </a:rPr>
              <a:t> des </a:t>
            </a:r>
            <a:r>
              <a:rPr lang="en-US" sz="3200" b="1" err="1">
                <a:latin typeface="Verdana (En-têtes)"/>
                <a:ea typeface="Verdana"/>
              </a:rPr>
              <a:t>éleveurs</a:t>
            </a:r>
            <a:r>
              <a:rPr lang="en-US" sz="3200" b="1">
                <a:latin typeface="Verdana (En-têtes)"/>
                <a:ea typeface="Verdana"/>
              </a:rPr>
              <a:t> sur </a:t>
            </a:r>
            <a:r>
              <a:rPr lang="en-US" sz="3200" b="1" err="1">
                <a:latin typeface="Verdana (En-têtes)"/>
                <a:ea typeface="Verdana"/>
              </a:rPr>
              <a:t>leur</a:t>
            </a:r>
            <a:r>
              <a:rPr lang="en-US" sz="3200" b="1">
                <a:latin typeface="Verdana (En-têtes)"/>
                <a:ea typeface="Verdana"/>
              </a:rPr>
              <a:t> </a:t>
            </a:r>
            <a:r>
              <a:rPr lang="en-US" sz="3200" b="1" err="1">
                <a:latin typeface="Verdana (En-têtes)"/>
                <a:ea typeface="Verdana"/>
              </a:rPr>
              <a:t>autonomie</a:t>
            </a:r>
            <a:r>
              <a:rPr lang="en-US" sz="3200" b="1">
                <a:latin typeface="Verdana (En-têtes)"/>
                <a:ea typeface="Verdana"/>
              </a:rPr>
              <a:t> </a:t>
            </a:r>
            <a:r>
              <a:rPr lang="en-US" sz="3200" b="1" err="1">
                <a:latin typeface="Verdana (En-têtes)"/>
                <a:ea typeface="Verdana"/>
              </a:rPr>
              <a:t>protéique</a:t>
            </a:r>
            <a:endParaRPr lang="fr-FR" sz="3200" b="1">
              <a:latin typeface="Verdana (En-têtes)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6707B80-9B3C-3428-BB85-CE3BBF58339B}"/>
              </a:ext>
            </a:extLst>
          </p:cNvPr>
          <p:cNvSpPr txBox="1">
            <a:spLocks/>
          </p:cNvSpPr>
          <p:nvPr/>
        </p:nvSpPr>
        <p:spPr>
          <a:xfrm>
            <a:off x="1236705" y="3159340"/>
            <a:ext cx="9513937" cy="112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009C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Verdana"/>
              </a:rPr>
              <a:t>Joséphine DE LAVIGNE (</a:t>
            </a:r>
            <a:r>
              <a:rPr lang="en-US" err="1">
                <a:ea typeface="Verdana"/>
              </a:rPr>
              <a:t>Végépolys</a:t>
            </a:r>
            <a:r>
              <a:rPr lang="en-US">
                <a:ea typeface="Verdana"/>
              </a:rPr>
              <a:t> Valley) </a:t>
            </a:r>
            <a:r>
              <a:rPr lang="en-US" err="1">
                <a:ea typeface="Verdana"/>
              </a:rPr>
              <a:t>d’après</a:t>
            </a:r>
            <a:r>
              <a:rPr lang="en-US">
                <a:ea typeface="Verdana"/>
              </a:rPr>
              <a:t> le travail de Laura Duchez (stagiaire Idele)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865" y="188444"/>
            <a:ext cx="10677135" cy="864000"/>
          </a:xfrm>
        </p:spPr>
        <p:txBody>
          <a:bodyPr>
            <a:normAutofit fontScale="90000"/>
          </a:bodyPr>
          <a:lstStyle/>
          <a:p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E</a:t>
            </a:r>
            <a:r>
              <a:rPr lang="fr-FR" sz="3200" b="0">
                <a:latin typeface="Verdana"/>
              </a:rPr>
              <a:t>value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r le point de vue et les besoins des agriculteurs sur l’autonomie protéique par une enquête en ligne 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8280" y="610139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C0DA66-8601-69FD-C335-06B0742B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81" y="1235051"/>
            <a:ext cx="8155059" cy="54345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E89791C-F36D-60F8-E70B-B5EF7A84E5FE}"/>
              </a:ext>
            </a:extLst>
          </p:cNvPr>
          <p:cNvCxnSpPr/>
          <p:nvPr/>
        </p:nvCxnSpPr>
        <p:spPr>
          <a:xfrm>
            <a:off x="6193409" y="2526383"/>
            <a:ext cx="2158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3540B13-B6FB-9CF8-FE99-C1DA3FA0A7E9}"/>
              </a:ext>
            </a:extLst>
          </p:cNvPr>
          <p:cNvSpPr/>
          <p:nvPr/>
        </p:nvSpPr>
        <p:spPr>
          <a:xfrm>
            <a:off x="6212264" y="2366128"/>
            <a:ext cx="2177592" cy="160256"/>
          </a:xfrm>
          <a:prstGeom prst="rect">
            <a:avLst/>
          </a:prstGeom>
          <a:solidFill>
            <a:srgbClr val="FFFF00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09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93F1D63-039C-4F7E-B816-D669F5B5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Résultats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BD3236F-AB22-4FA4-97E8-C79CD4682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/>
              <a:t>L’autonomie protéique, un sujet important pour les éleveurs : </a:t>
            </a:r>
          </a:p>
          <a:p>
            <a:pPr lvl="1"/>
            <a:r>
              <a:rPr lang="fr-FR" b="1">
                <a:solidFill>
                  <a:schemeClr val="accent3"/>
                </a:solidFill>
              </a:rPr>
              <a:t>85 %</a:t>
            </a:r>
            <a:r>
              <a:rPr lang="fr-FR">
                <a:solidFill>
                  <a:schemeClr val="accent3"/>
                </a:solidFill>
              </a:rPr>
              <a:t> des agriculteurs interrogés souhaitent augmenter leur autonomie protéique </a:t>
            </a:r>
          </a:p>
          <a:p>
            <a:endParaRPr lang="fr-FR"/>
          </a:p>
          <a:p>
            <a:r>
              <a:rPr lang="fr-FR"/>
              <a:t>Parmi les éleveurs souhaitant augmenter leur autonomie protéique :</a:t>
            </a:r>
          </a:p>
          <a:p>
            <a:pPr lvl="1"/>
            <a:r>
              <a:rPr lang="fr-FR" b="1">
                <a:solidFill>
                  <a:schemeClr val="accent3"/>
                </a:solidFill>
              </a:rPr>
              <a:t>&gt; 50 % </a:t>
            </a:r>
            <a:r>
              <a:rPr lang="fr-FR">
                <a:solidFill>
                  <a:schemeClr val="accent3"/>
                </a:solidFill>
              </a:rPr>
              <a:t>des répondants considèrent </a:t>
            </a:r>
            <a:r>
              <a:rPr lang="fr-FR" b="1">
                <a:solidFill>
                  <a:schemeClr val="accent3"/>
                </a:solidFill>
              </a:rPr>
              <a:t>leur autonomie faible à modérée</a:t>
            </a:r>
          </a:p>
          <a:p>
            <a:pPr lvl="1"/>
            <a:r>
              <a:rPr lang="fr-FR" b="1">
                <a:solidFill>
                  <a:schemeClr val="accent3"/>
                </a:solidFill>
              </a:rPr>
              <a:t>17 % </a:t>
            </a:r>
            <a:r>
              <a:rPr lang="fr-FR">
                <a:solidFill>
                  <a:schemeClr val="accent3"/>
                </a:solidFill>
              </a:rPr>
              <a:t>des éleveurs estiment avoir </a:t>
            </a:r>
            <a:r>
              <a:rPr lang="fr-FR" b="1">
                <a:solidFill>
                  <a:schemeClr val="accent3"/>
                </a:solidFill>
              </a:rPr>
              <a:t>une</a:t>
            </a:r>
            <a:r>
              <a:rPr lang="fr-FR">
                <a:solidFill>
                  <a:schemeClr val="accent3"/>
                </a:solidFill>
              </a:rPr>
              <a:t> </a:t>
            </a:r>
            <a:r>
              <a:rPr lang="fr-FR" b="1">
                <a:solidFill>
                  <a:schemeClr val="accent3"/>
                </a:solidFill>
              </a:rPr>
              <a:t>autonomie très faible </a:t>
            </a:r>
            <a:r>
              <a:rPr lang="fr-FR">
                <a:sym typeface="Wingdings" panose="05000000000000000000" pitchFamily="2" charset="2"/>
              </a:rPr>
              <a:t> de nombreuses marges de progrès sont possible sur ces exploitations </a:t>
            </a:r>
          </a:p>
          <a:p>
            <a:endParaRPr lang="fr-FR"/>
          </a:p>
          <a:p>
            <a:r>
              <a:rPr lang="fr-FR"/>
              <a:t>15 leviers ont été énoncés dans le questionnaire afin d’avoir une vision sur les leviers déjà mis en place et ceux abandonnés dans les exploitations  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0FBBD-B6A7-4AAF-9A1B-1A81D95A7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7800" y="6091237"/>
            <a:ext cx="838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4600C-7654-4216-88CC-C8585DF21D95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14748"/>
      </p:ext>
    </p:extLst>
  </p:cSld>
  <p:clrMapOvr>
    <a:masterClrMapping/>
  </p:clrMapOvr>
</p:sld>
</file>

<file path=ppt/theme/theme1.xml><?xml version="1.0" encoding="utf-8"?>
<a:theme xmlns:a="http://schemas.openxmlformats.org/drawingml/2006/main" name="APCA_V4">
  <a:themeElements>
    <a:clrScheme name="Chambragri">
      <a:dk1>
        <a:srgbClr val="000000"/>
      </a:dk1>
      <a:lt1>
        <a:srgbClr val="FFFFFF"/>
      </a:lt1>
      <a:dk2>
        <a:srgbClr val="E41B1B"/>
      </a:dk2>
      <a:lt2>
        <a:srgbClr val="F6A30D"/>
      </a:lt2>
      <a:accent1>
        <a:srgbClr val="80BA27"/>
      </a:accent1>
      <a:accent2>
        <a:srgbClr val="BA834B"/>
      </a:accent2>
      <a:accent3>
        <a:srgbClr val="009C46"/>
      </a:accent3>
      <a:accent4>
        <a:srgbClr val="ED6B1C"/>
      </a:accent4>
      <a:accent5>
        <a:srgbClr val="008E96"/>
      </a:accent5>
      <a:accent6>
        <a:srgbClr val="E94F2D"/>
      </a:accent6>
      <a:hlink>
        <a:srgbClr val="505050"/>
      </a:hlink>
      <a:folHlink>
        <a:srgbClr val="A0A0A0"/>
      </a:folHlink>
    </a:clrScheme>
    <a:fontScheme name="Chambagr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[Modele]PPT_CA_AURA_Filieres" id="{3DFDF18D-659A-4153-ACDD-1C2F22CA0E49}" vid="{7CB966A3-78B3-4B0F-B1E6-FEAA55E13A13}"/>
    </a:ext>
  </a:extLst>
</a:theme>
</file>

<file path=ppt/theme/theme2.xml><?xml version="1.0" encoding="utf-8"?>
<a:theme xmlns:a="http://schemas.openxmlformats.org/drawingml/2006/main" name="1_APCA_V4">
  <a:themeElements>
    <a:clrScheme name="Chambragri">
      <a:dk1>
        <a:srgbClr val="000000"/>
      </a:dk1>
      <a:lt1>
        <a:srgbClr val="FFFFFF"/>
      </a:lt1>
      <a:dk2>
        <a:srgbClr val="E41B1B"/>
      </a:dk2>
      <a:lt2>
        <a:srgbClr val="F6A30D"/>
      </a:lt2>
      <a:accent1>
        <a:srgbClr val="80BA27"/>
      </a:accent1>
      <a:accent2>
        <a:srgbClr val="BA834B"/>
      </a:accent2>
      <a:accent3>
        <a:srgbClr val="009C46"/>
      </a:accent3>
      <a:accent4>
        <a:srgbClr val="ED6B1C"/>
      </a:accent4>
      <a:accent5>
        <a:srgbClr val="008E96"/>
      </a:accent5>
      <a:accent6>
        <a:srgbClr val="E94F2D"/>
      </a:accent6>
      <a:hlink>
        <a:srgbClr val="505050"/>
      </a:hlink>
      <a:folHlink>
        <a:srgbClr val="A0A0A0"/>
      </a:folHlink>
    </a:clrScheme>
    <a:fontScheme name="Chambagr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PCA_V4" id="{0CBBDABC-D257-42FF-ABF0-F640E900CD05}" vid="{97DA5C92-51CD-442F-8C04-E24AE513E8D9}"/>
    </a:ext>
  </a:extLst>
</a:theme>
</file>

<file path=ppt/theme/theme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2FE30F27-9020-4703-BB67-C7135E141188}" vid="{9FE01634-AA18-4EA6-81DD-50CC26BD456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Chambragri">
      <a:dk1>
        <a:srgbClr val="000000"/>
      </a:dk1>
      <a:lt1>
        <a:srgbClr val="FFFFFF"/>
      </a:lt1>
      <a:dk2>
        <a:srgbClr val="E41B1B"/>
      </a:dk2>
      <a:lt2>
        <a:srgbClr val="F6A30D"/>
      </a:lt2>
      <a:accent1>
        <a:srgbClr val="80BA27"/>
      </a:accent1>
      <a:accent2>
        <a:srgbClr val="BA834B"/>
      </a:accent2>
      <a:accent3>
        <a:srgbClr val="009C46"/>
      </a:accent3>
      <a:accent4>
        <a:srgbClr val="ED6B1C"/>
      </a:accent4>
      <a:accent5>
        <a:srgbClr val="008E96"/>
      </a:accent5>
      <a:accent6>
        <a:srgbClr val="E94F2D"/>
      </a:accent6>
      <a:hlink>
        <a:srgbClr val="505050"/>
      </a:hlink>
      <a:folHlink>
        <a:srgbClr val="A0A0A0"/>
      </a:folHlink>
    </a:clrScheme>
    <a:fontScheme name="Chambagr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514DBDE23AE4D895EF15BE6CC439B" ma:contentTypeVersion="12" ma:contentTypeDescription="Crée un document." ma:contentTypeScope="" ma:versionID="d534d42262cd54f79329c198d7fad248">
  <xsd:schema xmlns:xsd="http://www.w3.org/2001/XMLSchema" xmlns:xs="http://www.w3.org/2001/XMLSchema" xmlns:p="http://schemas.microsoft.com/office/2006/metadata/properties" xmlns:ns2="75c3d414-127b-4b99-b3ac-3babfb7ab23a" xmlns:ns3="3a39b9e9-807a-4437-8080-aa3469f76672" targetNamespace="http://schemas.microsoft.com/office/2006/metadata/properties" ma:root="true" ma:fieldsID="3c9ab06a15001f315db1369d3606e14d" ns2:_="" ns3:_="">
    <xsd:import namespace="75c3d414-127b-4b99-b3ac-3babfb7ab23a"/>
    <xsd:import namespace="3a39b9e9-807a-4437-8080-aa3469f76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3d414-127b-4b99-b3ac-3babfb7ab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eb5c355e-ed80-4533-9a92-f7b2a1d1a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9b9e9-807a-4437-8080-aa3469f7667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b2dd93-c538-4d5e-a660-9962ae9bc40a}" ma:internalName="TaxCatchAll" ma:showField="CatchAllData" ma:web="3a39b9e9-807a-4437-8080-aa3469f76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c3d414-127b-4b99-b3ac-3babfb7ab23a">
      <Terms xmlns="http://schemas.microsoft.com/office/infopath/2007/PartnerControls"/>
    </lcf76f155ced4ddcb4097134ff3c332f>
    <TaxCatchAll xmlns="3a39b9e9-807a-4437-8080-aa3469f7667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33F65F-AC2C-4D5A-A888-B4A0E5866DCF}">
  <ds:schemaRefs>
    <ds:schemaRef ds:uri="3a39b9e9-807a-4437-8080-aa3469f76672"/>
    <ds:schemaRef ds:uri="75c3d414-127b-4b99-b3ac-3babfb7ab2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00CC6D-330B-486C-97D0-A4C76767AA71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3a39b9e9-807a-4437-8080-aa3469f76672"/>
    <ds:schemaRef ds:uri="http://schemas.microsoft.com/office/infopath/2007/PartnerControls"/>
    <ds:schemaRef ds:uri="75c3d414-127b-4b99-b3ac-3babfb7ab23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26705E-D246-4E2F-BF6B-3B37B0EF32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[Modele]PPT_CA_AURA_Filieres</Template>
  <TotalTime>232</TotalTime>
  <Words>5091</Words>
  <Application>Microsoft Office PowerPoint</Application>
  <PresentationFormat>Grand écran</PresentationFormat>
  <Paragraphs>824</Paragraphs>
  <Slides>59</Slides>
  <Notes>11</Notes>
  <HiddenSlides>1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59</vt:i4>
      </vt:variant>
    </vt:vector>
  </HeadingPairs>
  <TitlesOfParts>
    <vt:vector size="80" baseType="lpstr">
      <vt:lpstr>Arial</vt:lpstr>
      <vt:lpstr>Arial MT</vt:lpstr>
      <vt:lpstr>Avenir Next LT Pro</vt:lpstr>
      <vt:lpstr>Calibri</vt:lpstr>
      <vt:lpstr>Calibri Light</vt:lpstr>
      <vt:lpstr>Corbel</vt:lpstr>
      <vt:lpstr>Courier New</vt:lpstr>
      <vt:lpstr>Helvetica</vt:lpstr>
      <vt:lpstr>Montserrat ExtraBold</vt:lpstr>
      <vt:lpstr>Neo Sans Pro</vt:lpstr>
      <vt:lpstr>OCR A Extended</vt:lpstr>
      <vt:lpstr>Roboto Slab</vt:lpstr>
      <vt:lpstr>Symbol</vt:lpstr>
      <vt:lpstr>Times New Roman</vt:lpstr>
      <vt:lpstr>Verdana</vt:lpstr>
      <vt:lpstr>Verdana (En-têtes)</vt:lpstr>
      <vt:lpstr>Wingdings</vt:lpstr>
      <vt:lpstr>APCA_V4</vt:lpstr>
      <vt:lpstr>1_APCA_V4</vt:lpstr>
      <vt:lpstr>3_Thème Office</vt:lpstr>
      <vt:lpstr>Office Theme</vt:lpstr>
      <vt:lpstr>Etat des lieux des protéines à destination de l'alimentation animale en AuRA  Apports des 1ers résultats d'AuRA Protéines</vt:lpstr>
      <vt:lpstr>ORDRE DU JOUR</vt:lpstr>
      <vt:lpstr>Présentation PowerPoint</vt:lpstr>
      <vt:lpstr>Le projet AuRA Protéines</vt:lpstr>
      <vt:lpstr>Le projet AuRA Protéines</vt:lpstr>
      <vt:lpstr>Présentation PowerPoint</vt:lpstr>
      <vt:lpstr>Présentation PowerPoint</vt:lpstr>
      <vt:lpstr>Evaluer le point de vue et les besoins des agriculteurs sur l’autonomie protéique par une enquête en ligne </vt:lpstr>
      <vt:lpstr>Résultats</vt:lpstr>
      <vt:lpstr>Les leviers déjà mis en place</vt:lpstr>
      <vt:lpstr>Les leviers abandonnés</vt:lpstr>
      <vt:lpstr>Les leviers jamais envisagés</vt:lpstr>
      <vt:lpstr>LES LEVIERS SUR LESQUELS LES ÉLEVEURS AIMERAIENT TRAVAILLER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est la situation en région AuRA ?  </vt:lpstr>
      <vt:lpstr>Quel équilibre entre la production en protéines régionales et les besoins des animaux régionaux ? </vt:lpstr>
      <vt:lpstr>La méthodologie mise en œuvre</vt:lpstr>
      <vt:lpstr>La méthodologie mise en œuvre</vt:lpstr>
      <vt:lpstr>La méthodologie mise en œuvre</vt:lpstr>
      <vt:lpstr>Evaluation des besoins en protéines des herbivores en AuRA</vt:lpstr>
      <vt:lpstr>Evaluation des besoins en protéines des herbivores en AuRA</vt:lpstr>
      <vt:lpstr>Evaluation de la production en protéines en région AuRA</vt:lpstr>
      <vt:lpstr>Evaluation de la production en protéines en région AuRA</vt:lpstr>
      <vt:lpstr>Degré potentiel d’autonomie protéique régionale</vt:lpstr>
      <vt:lpstr>Des marges de progrès possibles pour rééquilibrer la balance</vt:lpstr>
      <vt:lpstr>Focus sur la culture et la transformation d’oléoprotéagineux </vt:lpstr>
      <vt:lpstr>Focus sur la culture et la transformation d’oléoprotéagineux </vt:lpstr>
      <vt:lpstr>Présentation PowerPoint</vt:lpstr>
      <vt:lpstr>Présentation PowerPoint</vt:lpstr>
      <vt:lpstr>PROJET COOPEARA  (COOpération Protéines Elevages Auvergne-Rhône-Alpes)</vt:lpstr>
      <vt:lpstr>Contexte du projet</vt:lpstr>
      <vt:lpstr>Un consortium d’acteurs représentatifs de la filière “alimentation animale” AuRA</vt:lpstr>
      <vt:lpstr>Plan d’action du projet </vt:lpstr>
      <vt:lpstr>Quels sont les impacts du projet ?</vt:lpstr>
      <vt:lpstr>Projet RESYF </vt:lpstr>
      <vt:lpstr>Présentation PowerPoint</vt:lpstr>
      <vt:lpstr>Présentation PowerPoint</vt:lpstr>
      <vt:lpstr>Point d’étape Action 1 : traque à l’innovation </vt:lpstr>
      <vt:lpstr>Point d’étape Action 2 : réseau luzerne</vt:lpstr>
      <vt:lpstr>Point d’étape Action 3 : expé micro-parcelle </vt:lpstr>
      <vt:lpstr>Point d’étape Action 4 : communication </vt:lpstr>
      <vt:lpstr>PME Kidure des prairies temporaires qui  résistent mieux au sec, avec forte diversité</vt:lpstr>
      <vt:lpstr>PME Kidure L.A. du Valentin 2023</vt:lpstr>
      <vt:lpstr>PME Kidure 2023</vt:lpstr>
      <vt:lpstr>Une suite à Cap Protéines</vt:lpstr>
      <vt:lpstr>Un programme autour de 5 WP </vt:lpstr>
      <vt:lpstr>Les partenaires régionaux impliqués</vt:lpstr>
      <vt:lpstr>NOUVELLES ESPECES FOURRAGERES ESTIVALES &amp; INDICATIONS GEOGRAPHIQUES </vt:lpstr>
      <vt:lpstr>Le projet FESTIG</vt:lpstr>
      <vt:lpstr>Le projet FESTIG</vt:lpstr>
      <vt:lpstr>Les espèces étudiées</vt:lpstr>
      <vt:lpstr>Le projet FESTIG</vt:lpstr>
      <vt:lpstr>Présentation PowerPoint</vt:lpstr>
      <vt:lpstr>Pour aller plus loin</vt:lpstr>
      <vt:lpstr>Les évènements à venir en région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 TITRE</dc:title>
  <dc:creator>Anne VERNET</dc:creator>
  <cp:lastModifiedBy>Mathilde PILARD</cp:lastModifiedBy>
  <cp:revision>20</cp:revision>
  <dcterms:created xsi:type="dcterms:W3CDTF">2022-04-21T06:50:44Z</dcterms:created>
  <dcterms:modified xsi:type="dcterms:W3CDTF">2024-02-14T13:54:25Z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0x01010001C514DBDE23AE4D895EF15BE6CC439B</vt:lpwstr>
  </property>
  <property fmtid="{D5CDD505-2E9C-101B-9397-08002B2CF9AE}" pid="3" name="MediaServiceImageTags">
    <vt:lpwstr/>
  </property>
</Properties>
</file>